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99" r:id="rId3"/>
    <p:sldMasterId id="2147483971" r:id="rId4"/>
    <p:sldMasterId id="2147483975" r:id="rId5"/>
    <p:sldMasterId id="2147483989" r:id="rId6"/>
    <p:sldMasterId id="2147484001" r:id="rId7"/>
    <p:sldMasterId id="2147483962" r:id="rId8"/>
    <p:sldMasterId id="2147483908" r:id="rId9"/>
    <p:sldMasterId id="2147483852" r:id="rId10"/>
  </p:sldMasterIdLst>
  <p:notesMasterIdLst>
    <p:notesMasterId r:id="rId44"/>
  </p:notesMasterIdLst>
  <p:handoutMasterIdLst>
    <p:handoutMasterId r:id="rId45"/>
  </p:handoutMasterIdLst>
  <p:sldIdLst>
    <p:sldId id="291" r:id="rId11"/>
    <p:sldId id="294" r:id="rId12"/>
    <p:sldId id="316" r:id="rId13"/>
    <p:sldId id="293" r:id="rId14"/>
    <p:sldId id="295" r:id="rId15"/>
    <p:sldId id="296" r:id="rId16"/>
    <p:sldId id="297" r:id="rId17"/>
    <p:sldId id="298" r:id="rId18"/>
    <p:sldId id="281" r:id="rId19"/>
    <p:sldId id="299" r:id="rId20"/>
    <p:sldId id="301" r:id="rId21"/>
    <p:sldId id="302" r:id="rId22"/>
    <p:sldId id="303" r:id="rId23"/>
    <p:sldId id="304" r:id="rId24"/>
    <p:sldId id="305" r:id="rId25"/>
    <p:sldId id="306" r:id="rId26"/>
    <p:sldId id="307" r:id="rId27"/>
    <p:sldId id="308" r:id="rId28"/>
    <p:sldId id="324" r:id="rId29"/>
    <p:sldId id="310" r:id="rId30"/>
    <p:sldId id="311" r:id="rId31"/>
    <p:sldId id="312" r:id="rId32"/>
    <p:sldId id="313" r:id="rId33"/>
    <p:sldId id="314" r:id="rId34"/>
    <p:sldId id="315" r:id="rId35"/>
    <p:sldId id="317" r:id="rId36"/>
    <p:sldId id="318" r:id="rId37"/>
    <p:sldId id="319" r:id="rId38"/>
    <p:sldId id="320" r:id="rId39"/>
    <p:sldId id="321" r:id="rId40"/>
    <p:sldId id="322" r:id="rId41"/>
    <p:sldId id="323" r:id="rId42"/>
    <p:sldId id="282" r:id="rId43"/>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B22000"/>
    <a:srgbClr val="0072BC"/>
    <a:srgbClr val="000000"/>
    <a:srgbClr val="FFCC00"/>
    <a:srgbClr val="FFFF00"/>
    <a:srgbClr val="FFFF66"/>
    <a:srgbClr val="FFFFCC"/>
    <a:srgbClr val="FFFF99"/>
    <a:srgbClr val="FFFFFF"/>
    <a:srgbClr val="67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86395" autoAdjust="0"/>
  </p:normalViewPr>
  <p:slideViewPr>
    <p:cSldViewPr snapToGrid="0" snapToObjects="1">
      <p:cViewPr varScale="1">
        <p:scale>
          <a:sx n="81" d="100"/>
          <a:sy n="81" d="100"/>
        </p:scale>
        <p:origin x="918" y="90"/>
      </p:cViewPr>
      <p:guideLst/>
    </p:cSldViewPr>
  </p:slideViewPr>
  <p:outlineViewPr>
    <p:cViewPr>
      <p:scale>
        <a:sx n="33" d="100"/>
        <a:sy n="33" d="100"/>
      </p:scale>
      <p:origin x="0" y="0"/>
    </p:cViewPr>
  </p:outlineViewPr>
  <p:notesTextViewPr>
    <p:cViewPr>
      <p:scale>
        <a:sx n="160" d="100"/>
        <a:sy n="160" d="100"/>
      </p:scale>
      <p:origin x="0" y="0"/>
    </p:cViewPr>
  </p:notesTextViewPr>
  <p:sorterViewPr>
    <p:cViewPr>
      <p:scale>
        <a:sx n="80" d="100"/>
        <a:sy n="80" d="100"/>
      </p:scale>
      <p:origin x="0" y="0"/>
    </p:cViewPr>
  </p:sorterViewPr>
  <p:notesViewPr>
    <p:cSldViewPr snapToGrid="0" snapToObjects="1">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1" Type="http://schemas.openxmlformats.org/officeDocument/2006/relationships/oleObject" Target="file:///\\ndfs-fs01\common\3.&#21942;&#26989;&#38306;&#20418;\11_&#12477;&#12522;&#12517;&#12540;&#12471;&#12519;&#12531;&#21029;&#25552;&#26696;&#26360;&#65288;&#20182;&#31038;&#12497;&#12531;&#12501;&#21547;&#12416;&#65289;\02_Prelude\&#65296;&#65298;&#65294;PreludeEnterprise&#32057;&#20171;&#36039;&#26009;\06_&#12518;&#12540;&#12470;&#23455;&#32318;\230822_&#12304;&#21462;&#25201;&#27880;&#24847;&#12305;Prelude+Master&#12471;&#12522;&#12540;&#12474;&#12518;&#12540;&#12470;&#12522;&#12473;&#124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spPr>
            <a:solidFill>
              <a:schemeClr val="bg1">
                <a:lumMod val="65000"/>
              </a:schemeClr>
            </a:solidFill>
          </c:spPr>
          <c:invertIfNegative val="0"/>
          <c:dPt>
            <c:idx val="10"/>
            <c:invertIfNegative val="0"/>
            <c:bubble3D val="0"/>
            <c:spPr>
              <a:solidFill>
                <a:srgbClr val="B22000"/>
              </a:solidFill>
            </c:spPr>
            <c:extLst>
              <c:ext xmlns:c16="http://schemas.microsoft.com/office/drawing/2014/chart" uri="{C3380CC4-5D6E-409C-BE32-E72D297353CC}">
                <c16:uniqueId val="{00000002-971D-4299-929C-D0589E2E8A47}"/>
              </c:ext>
            </c:extLst>
          </c:dPt>
          <c:cat>
            <c:numRef>
              <c:f>【社内のみ】Preludeユーザ推移!$C$63:$M$63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【社内のみ】Preludeユーザ推移!$C$65:$M$65</c:f>
              <c:numCache>
                <c:formatCode>General</c:formatCode>
                <c:ptCount val="11"/>
                <c:pt idx="0">
                  <c:v>7</c:v>
                </c:pt>
                <c:pt idx="1">
                  <c:v>7</c:v>
                </c:pt>
                <c:pt idx="2">
                  <c:v>8</c:v>
                </c:pt>
                <c:pt idx="3">
                  <c:v>11</c:v>
                </c:pt>
                <c:pt idx="4">
                  <c:v>16</c:v>
                </c:pt>
                <c:pt idx="5">
                  <c:v>19</c:v>
                </c:pt>
                <c:pt idx="6">
                  <c:v>19</c:v>
                </c:pt>
                <c:pt idx="7">
                  <c:v>21</c:v>
                </c:pt>
                <c:pt idx="8">
                  <c:v>21</c:v>
                </c:pt>
                <c:pt idx="9">
                  <c:v>22</c:v>
                </c:pt>
                <c:pt idx="10">
                  <c:v>23</c:v>
                </c:pt>
              </c:numCache>
            </c:numRef>
          </c:val>
          <c:extLst>
            <c:ext xmlns:c16="http://schemas.microsoft.com/office/drawing/2014/chart" uri="{C3380CC4-5D6E-409C-BE32-E72D297353CC}">
              <c16:uniqueId val="{00000000-971D-4299-929C-D0589E2E8A47}"/>
            </c:ext>
          </c:extLst>
        </c:ser>
        <c:ser>
          <c:idx val="2"/>
          <c:order val="1"/>
          <c:spPr>
            <a:solidFill>
              <a:schemeClr val="bg1">
                <a:lumMod val="75000"/>
              </a:schemeClr>
            </a:solidFill>
          </c:spPr>
          <c:invertIfNegative val="0"/>
          <c:dPt>
            <c:idx val="10"/>
            <c:invertIfNegative val="0"/>
            <c:bubble3D val="0"/>
            <c:spPr>
              <a:solidFill>
                <a:srgbClr val="0072BC"/>
              </a:solidFill>
            </c:spPr>
            <c:extLst>
              <c:ext xmlns:c16="http://schemas.microsoft.com/office/drawing/2014/chart" uri="{C3380CC4-5D6E-409C-BE32-E72D297353CC}">
                <c16:uniqueId val="{00000003-971D-4299-929C-D0589E2E8A47}"/>
              </c:ext>
            </c:extLst>
          </c:dPt>
          <c:cat>
            <c:numRef>
              <c:f>【社内のみ】Preludeユーザ推移!$C$63:$M$63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【社内のみ】Preludeユーザ推移!$C$66:$M$66</c:f>
              <c:numCache>
                <c:formatCode>General</c:formatCode>
                <c:ptCount val="11"/>
                <c:pt idx="0">
                  <c:v>13</c:v>
                </c:pt>
                <c:pt idx="1">
                  <c:v>15</c:v>
                </c:pt>
                <c:pt idx="2">
                  <c:v>18</c:v>
                </c:pt>
                <c:pt idx="3">
                  <c:v>20</c:v>
                </c:pt>
                <c:pt idx="4">
                  <c:v>21</c:v>
                </c:pt>
                <c:pt idx="5">
                  <c:v>24</c:v>
                </c:pt>
                <c:pt idx="6">
                  <c:v>26</c:v>
                </c:pt>
                <c:pt idx="7">
                  <c:v>29</c:v>
                </c:pt>
                <c:pt idx="8">
                  <c:v>30</c:v>
                </c:pt>
                <c:pt idx="9">
                  <c:v>30</c:v>
                </c:pt>
                <c:pt idx="10">
                  <c:v>30</c:v>
                </c:pt>
              </c:numCache>
            </c:numRef>
          </c:val>
          <c:extLst>
            <c:ext xmlns:c16="http://schemas.microsoft.com/office/drawing/2014/chart" uri="{C3380CC4-5D6E-409C-BE32-E72D297353CC}">
              <c16:uniqueId val="{00000001-971D-4299-929C-D0589E2E8A47}"/>
            </c:ext>
          </c:extLst>
        </c:ser>
        <c:dLbls>
          <c:showLegendKey val="0"/>
          <c:showVal val="0"/>
          <c:showCatName val="0"/>
          <c:showSerName val="0"/>
          <c:showPercent val="0"/>
          <c:showBubbleSize val="0"/>
        </c:dLbls>
        <c:gapWidth val="150"/>
        <c:overlap val="100"/>
        <c:axId val="116807680"/>
        <c:axId val="41539776"/>
      </c:barChart>
      <c:catAx>
        <c:axId val="116807680"/>
        <c:scaling>
          <c:orientation val="minMax"/>
        </c:scaling>
        <c:delete val="0"/>
        <c:axPos val="b"/>
        <c:numFmt formatCode="General" sourceLinked="1"/>
        <c:majorTickMark val="out"/>
        <c:minorTickMark val="none"/>
        <c:tickLblPos val="nextTo"/>
        <c:crossAx val="41539776"/>
        <c:crosses val="autoZero"/>
        <c:auto val="1"/>
        <c:lblAlgn val="ctr"/>
        <c:lblOffset val="100"/>
        <c:noMultiLvlLbl val="0"/>
      </c:catAx>
      <c:valAx>
        <c:axId val="41539776"/>
        <c:scaling>
          <c:orientation val="minMax"/>
          <c:max val="55"/>
        </c:scaling>
        <c:delete val="1"/>
        <c:axPos val="l"/>
        <c:majorGridlines>
          <c:spPr>
            <a:ln>
              <a:noFill/>
            </a:ln>
          </c:spPr>
        </c:majorGridlines>
        <c:numFmt formatCode="General" sourceLinked="1"/>
        <c:majorTickMark val="out"/>
        <c:minorTickMark val="none"/>
        <c:tickLblPos val="nextTo"/>
        <c:crossAx val="116807680"/>
        <c:crosses val="autoZero"/>
        <c:crossBetween val="between"/>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latin typeface="+mn-ea"/>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BDCB57-7B26-864A-85AB-1FE6E8A71097}" type="datetimeFigureOut">
              <a:rPr kumimoji="1" lang="ja-JP" altLang="en-US" smtClean="0">
                <a:latin typeface="+mn-ea"/>
              </a:rPr>
              <a:t>2023/12/1</a:t>
            </a:fld>
            <a:endParaRPr kumimoji="1" lang="ja-JP" altLang="en-US">
              <a:latin typeface="+mn-ea"/>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n-ea"/>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41B73B-8F91-6845-8B45-1448A7A46D6E}" type="slidenum">
              <a:rPr kumimoji="1" lang="ja-JP" altLang="en-US" smtClean="0">
                <a:latin typeface="+mn-ea"/>
              </a:rPr>
              <a:t>‹#›</a:t>
            </a:fld>
            <a:endParaRPr kumimoji="1" lang="ja-JP" altLang="en-US">
              <a:latin typeface="+mn-ea"/>
            </a:endParaRPr>
          </a:p>
        </p:txBody>
      </p:sp>
    </p:spTree>
    <p:extLst>
      <p:ext uri="{BB962C8B-B14F-4D97-AF65-F5344CB8AC3E}">
        <p14:creationId xmlns:p14="http://schemas.microsoft.com/office/powerpoint/2010/main" val="1774085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B8588-1665-0A4A-AD47-68FFFFC620D1}" type="datetimeFigureOut">
              <a:rPr kumimoji="1" lang="ja-JP" altLang="en-US" smtClean="0"/>
              <a:t>2023/12/1</a:t>
            </a:fld>
            <a:endParaRPr kumimoji="1" lang="ja-JP" altLang="en-US"/>
          </a:p>
        </p:txBody>
      </p:sp>
      <p:sp>
        <p:nvSpPr>
          <p:cNvPr id="4" name="スライド イメージ プレースホルダー 3"/>
          <p:cNvSpPr>
            <a:spLocks noGrp="1" noRot="1" noChangeAspect="1"/>
          </p:cNvSpPr>
          <p:nvPr>
            <p:ph type="sldImg" idx="2"/>
          </p:nvPr>
        </p:nvSpPr>
        <p:spPr>
          <a:xfrm>
            <a:off x="1200150" y="630238"/>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3887785"/>
            <a:ext cx="5486400" cy="4625977"/>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ea"/>
        <a:ea typeface="+mn-ea"/>
        <a:cs typeface="+mn-cs"/>
      </a:defRPr>
    </a:lvl1pPr>
    <a:lvl2pPr marL="457200" algn="l" defTabSz="914400" rtl="0" eaLnBrk="1" latinLnBrk="0" hangingPunct="1">
      <a:defRPr kumimoji="1" sz="1200" kern="1200">
        <a:solidFill>
          <a:schemeClr val="tx1"/>
        </a:solidFill>
        <a:latin typeface="+mn-ea"/>
        <a:ea typeface="+mn-ea"/>
        <a:cs typeface="+mn-cs"/>
      </a:defRPr>
    </a:lvl2pPr>
    <a:lvl3pPr marL="91440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・パッケージロードマップの更新版</a:t>
            </a:r>
            <a:endParaRPr kumimoji="1" lang="en-US" altLang="ja-JP" sz="1050" dirty="0" smtClean="0"/>
          </a:p>
          <a:p>
            <a:r>
              <a:rPr kumimoji="1" lang="ja-JP" altLang="en-US" sz="1050" dirty="0" smtClean="0"/>
              <a:t>・規制等のスケジュールを加味して、</a:t>
            </a:r>
            <a:r>
              <a:rPr kumimoji="1" lang="en-US" altLang="ja-JP" sz="1050" dirty="0" smtClean="0"/>
              <a:t>4</a:t>
            </a:r>
            <a:r>
              <a:rPr kumimoji="1" lang="ja-JP" altLang="en-US" sz="1050" dirty="0" err="1" smtClean="0"/>
              <a:t>つの</a:t>
            </a:r>
            <a:r>
              <a:rPr kumimoji="1" lang="ja-JP" altLang="en-US" sz="1050" dirty="0" smtClean="0"/>
              <a:t>カテゴリで開発を進めている。</a:t>
            </a:r>
            <a:endParaRPr kumimoji="1" lang="en-US" altLang="ja-JP" sz="1050" dirty="0" smtClean="0"/>
          </a:p>
        </p:txBody>
      </p:sp>
      <p:sp>
        <p:nvSpPr>
          <p:cNvPr id="4" name="スライド番号プレースホルダー 3"/>
          <p:cNvSpPr>
            <a:spLocks noGrp="1"/>
          </p:cNvSpPr>
          <p:nvPr>
            <p:ph type="sldNum" sz="quarter" idx="10"/>
          </p:nvPr>
        </p:nvSpPr>
        <p:spPr/>
        <p:txBody>
          <a:bodyPr/>
          <a:lstStyle/>
          <a:p>
            <a:fld id="{AF9AAED7-EB68-B44B-A29A-E9CFE7A1147D}" type="slidenum">
              <a:rPr kumimoji="1" lang="ja-JP" altLang="en-US" smtClean="0"/>
              <a:t>19</a:t>
            </a:fld>
            <a:endParaRPr kumimoji="1" lang="ja-JP" altLang="en-US"/>
          </a:p>
        </p:txBody>
      </p:sp>
    </p:spTree>
    <p:extLst>
      <p:ext uri="{BB962C8B-B14F-4D97-AF65-F5344CB8AC3E}">
        <p14:creationId xmlns:p14="http://schemas.microsoft.com/office/powerpoint/2010/main" val="6844522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11.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17.jpg"/><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11.gi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jp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pic>
        <p:nvPicPr>
          <p:cNvPr id="9" name="Innovation Curve">
            <a:extLst>
              <a:ext uri="{FF2B5EF4-FFF2-40B4-BE49-F238E27FC236}">
                <a16:creationId xmlns:a16="http://schemas.microsoft.com/office/drawing/2014/main" id="{C7D758E2-2981-8964-2DBD-5E4C29B7658D}"/>
              </a:ext>
              <a:ext uri="{C183D7F6-B498-43B3-948B-1728B52AA6E4}">
                <adec:decorative xmlns:adec="http://schemas.microsoft.com/office/drawing/2017/decorative" xmlns="" val="1"/>
              </a:ext>
            </a:extLst>
          </p:cNvPr>
          <p:cNvPicPr/>
          <p:nvPr userDrawn="1"/>
        </p:nvPicPr>
        <p:blipFill>
          <a:blip r:embed="rId2" cstate="screen">
            <a:alphaModFix amt="3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4319250" y="0"/>
            <a:ext cx="5586750" cy="6876000"/>
          </a:xfrm>
          <a:prstGeom prst="rect">
            <a:avLst/>
          </a:prstGeom>
        </p:spPr>
      </p:pic>
      <p:sp>
        <p:nvSpPr>
          <p:cNvPr id="3" name="タイトル 2">
            <a:extLst>
              <a:ext uri="{FF2B5EF4-FFF2-40B4-BE49-F238E27FC236}">
                <a16:creationId xmlns:a16="http://schemas.microsoft.com/office/drawing/2014/main" id="{28E88A40-63CF-7644-EB56-0F82D8E1B9A2}"/>
              </a:ext>
            </a:extLst>
          </p:cNvPr>
          <p:cNvSpPr>
            <a:spLocks noGrp="1"/>
          </p:cNvSpPr>
          <p:nvPr>
            <p:ph type="title" hasCustomPrompt="1"/>
          </p:nvPr>
        </p:nvSpPr>
        <p:spPr>
          <a:xfrm>
            <a:off x="310050" y="864000"/>
            <a:ext cx="3934125" cy="795600"/>
          </a:xfrm>
          <a:prstGeom prst="rect">
            <a:avLst/>
          </a:prstGeom>
        </p:spPr>
        <p:txBody>
          <a:bodyPr lIns="0" rIns="0" anchor="b" anchorCtr="0"/>
          <a:lstStyle/>
          <a:p>
            <a:pPr lvl="0"/>
            <a:r>
              <a:rPr kumimoji="1" lang="ja-JP" altLang="en-US" dirty="0"/>
              <a:t>○○○○御中</a:t>
            </a:r>
          </a:p>
        </p:txBody>
      </p:sp>
      <p:sp>
        <p:nvSpPr>
          <p:cNvPr id="6" name="テキスト プレースホルダー 6">
            <a:extLst>
              <a:ext uri="{FF2B5EF4-FFF2-40B4-BE49-F238E27FC236}">
                <a16:creationId xmlns:a16="http://schemas.microsoft.com/office/drawing/2014/main" id="{F1A176CE-1C9E-473C-DA2D-5CF9AA7285F5}"/>
              </a:ext>
            </a:extLst>
          </p:cNvPr>
          <p:cNvSpPr>
            <a:spLocks noGrp="1"/>
          </p:cNvSpPr>
          <p:nvPr>
            <p:ph type="body" sz="quarter" idx="12" hasCustomPrompt="1"/>
          </p:nvPr>
        </p:nvSpPr>
        <p:spPr>
          <a:xfrm>
            <a:off x="310050" y="2188800"/>
            <a:ext cx="3934125" cy="2412000"/>
          </a:xfrm>
          <a:prstGeom prst="rect">
            <a:avLst/>
          </a:prstGeom>
        </p:spPr>
        <p:txBody>
          <a:bodyPr lIns="0" tIns="46800" rIns="0" anchor="b"/>
          <a:lstStyle>
            <a:lvl1pPr>
              <a:lnSpc>
                <a:spcPct val="80000"/>
              </a:lnSpc>
              <a:defRPr sz="3300" b="1">
                <a:solidFill>
                  <a:schemeClr val="accent1"/>
                </a:solidFill>
              </a:defRPr>
            </a:lvl1pPr>
          </a:lstStyle>
          <a:p>
            <a:pPr lvl="0"/>
            <a:r>
              <a:rPr kumimoji="1" lang="ja-JP" altLang="en-US" dirty="0"/>
              <a:t>［タイトル］</a:t>
            </a:r>
          </a:p>
        </p:txBody>
      </p:sp>
      <p:sp>
        <p:nvSpPr>
          <p:cNvPr id="8" name="テキスト プレースホルダー 10">
            <a:extLst>
              <a:ext uri="{FF2B5EF4-FFF2-40B4-BE49-F238E27FC236}">
                <a16:creationId xmlns:a16="http://schemas.microsoft.com/office/drawing/2014/main" id="{93FE156B-F772-D01E-4372-4120E52784D7}"/>
              </a:ext>
            </a:extLst>
          </p:cNvPr>
          <p:cNvSpPr>
            <a:spLocks noGrp="1"/>
          </p:cNvSpPr>
          <p:nvPr>
            <p:ph type="body" sz="quarter" idx="14" hasCustomPrompt="1"/>
          </p:nvPr>
        </p:nvSpPr>
        <p:spPr>
          <a:xfrm>
            <a:off x="310050" y="5191200"/>
            <a:ext cx="3934125" cy="1119600"/>
          </a:xfrm>
          <a:prstGeom prst="rect">
            <a:avLst/>
          </a:prstGeom>
        </p:spPr>
        <p:txBody>
          <a:bodyPr lIns="0" tIns="46800" rIns="0" anchor="b"/>
          <a:lstStyle>
            <a:lvl1pPr>
              <a:defRPr>
                <a:solidFill>
                  <a:schemeClr val="accent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spTree>
    <p:extLst>
      <p:ext uri="{BB962C8B-B14F-4D97-AF65-F5344CB8AC3E}">
        <p14:creationId xmlns:p14="http://schemas.microsoft.com/office/powerpoint/2010/main" val="16765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コンテンツB">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1F77EE-9DF9-8847-B74D-DAE7D40F8D1E}"/>
              </a:ext>
            </a:extLst>
          </p:cNvPr>
          <p:cNvSpPr>
            <a:spLocks noGrp="1"/>
          </p:cNvSpPr>
          <p:nvPr>
            <p:ph type="title" hasCustomPrompt="1"/>
          </p:nvPr>
        </p:nvSpPr>
        <p:spPr/>
        <p:txBody>
          <a:bodyPr/>
          <a:lstStyle/>
          <a:p>
            <a:r>
              <a:rPr kumimoji="1" lang="ja-JP" altLang="en-US"/>
              <a:t>［タイトル］</a:t>
            </a:r>
          </a:p>
        </p:txBody>
      </p:sp>
      <p:sp>
        <p:nvSpPr>
          <p:cNvPr id="4" name="テキスト プレースホルダー 3">
            <a:extLst>
              <a:ext uri="{FF2B5EF4-FFF2-40B4-BE49-F238E27FC236}">
                <a16:creationId xmlns:a16="http://schemas.microsoft.com/office/drawing/2014/main" id="{257AB5C0-48AC-A342-8863-43A85345298E}"/>
              </a:ext>
            </a:extLst>
          </p:cNvPr>
          <p:cNvSpPr>
            <a:spLocks noGrp="1"/>
          </p:cNvSpPr>
          <p:nvPr>
            <p:ph type="body" sz="quarter" idx="10" hasCustomPrompt="1"/>
          </p:nvPr>
        </p:nvSpPr>
        <p:spPr>
          <a:xfrm>
            <a:off x="331789" y="692151"/>
            <a:ext cx="9242425" cy="648970"/>
          </a:xfrm>
        </p:spPr>
        <p:txBody>
          <a:bodyPr/>
          <a:lstStyle/>
          <a:p>
            <a:pPr lvl="0"/>
            <a:r>
              <a:rPr kumimoji="1" lang="ja-JP" altLang="en-US" dirty="0"/>
              <a:t>テキストの入力</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49872034"/>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A1EA45-BF6A-8E89-F9CE-BFA62AF363CC}"/>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dirty="0">
              <a:solidFill>
                <a:srgbClr val="6B6B6B"/>
              </a:solidFill>
              <a:latin typeface="+mn-ea"/>
              <a:cs typeface="Meiryo UI" pitchFamily="50" charset="-128"/>
            </a:endParaRP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08251914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1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accent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3" y="1038386"/>
            <a:ext cx="930150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a:extLst>
              <a:ext uri="{FF2B5EF4-FFF2-40B4-BE49-F238E27FC236}">
                <a16:creationId xmlns:a16="http://schemas.microsoft.com/office/drawing/2014/main" id="{4D3BB6FD-8126-0BC5-CD78-240E479EB679}"/>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399290230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２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accent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2" y="1038386"/>
            <a:ext cx="447525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コンテンツ プレースホルダー 4">
            <a:extLst>
              <a:ext uri="{FF2B5EF4-FFF2-40B4-BE49-F238E27FC236}">
                <a16:creationId xmlns:a16="http://schemas.microsoft.com/office/drawing/2014/main" id="{EF021ACE-2CF5-4B31-D043-4FF4199CE0CE}"/>
              </a:ext>
            </a:extLst>
          </p:cNvPr>
          <p:cNvSpPr>
            <a:spLocks noGrp="1"/>
          </p:cNvSpPr>
          <p:nvPr>
            <p:ph sz="quarter" idx="11"/>
          </p:nvPr>
        </p:nvSpPr>
        <p:spPr>
          <a:xfrm>
            <a:off x="5127525" y="1038386"/>
            <a:ext cx="447525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E00132AB-F8CC-E986-3454-C51AAC0E95E8}"/>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308336317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３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accent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2" y="1038386"/>
            <a:ext cx="297180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コンテンツ プレースホルダー 4">
            <a:extLst>
              <a:ext uri="{FF2B5EF4-FFF2-40B4-BE49-F238E27FC236}">
                <a16:creationId xmlns:a16="http://schemas.microsoft.com/office/drawing/2014/main" id="{58228A74-29BB-7D83-4FBF-D4C78D0E8273}"/>
              </a:ext>
            </a:extLst>
          </p:cNvPr>
          <p:cNvSpPr>
            <a:spLocks noGrp="1"/>
          </p:cNvSpPr>
          <p:nvPr>
            <p:ph sz="quarter" idx="11"/>
          </p:nvPr>
        </p:nvSpPr>
        <p:spPr>
          <a:xfrm>
            <a:off x="3466125" y="1038386"/>
            <a:ext cx="297180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4">
            <a:extLst>
              <a:ext uri="{FF2B5EF4-FFF2-40B4-BE49-F238E27FC236}">
                <a16:creationId xmlns:a16="http://schemas.microsoft.com/office/drawing/2014/main" id="{1B772862-BD3C-7869-DB09-5C7C67173F27}"/>
              </a:ext>
            </a:extLst>
          </p:cNvPr>
          <p:cNvSpPr>
            <a:spLocks noGrp="1"/>
          </p:cNvSpPr>
          <p:nvPr>
            <p:ph sz="quarter" idx="12"/>
          </p:nvPr>
        </p:nvSpPr>
        <p:spPr>
          <a:xfrm>
            <a:off x="6632380" y="1038386"/>
            <a:ext cx="2971800" cy="5196814"/>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a:extLst>
              <a:ext uri="{FF2B5EF4-FFF2-40B4-BE49-F238E27FC236}">
                <a16:creationId xmlns:a16="http://schemas.microsoft.com/office/drawing/2014/main" id="{4659282D-E203-D490-4B15-F802032603A3}"/>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2179678630"/>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00082"/>
          </a:xfrm>
        </p:spPr>
        <p:txBody>
          <a:bodyPr tIns="0" bIns="0">
            <a:spAutoFit/>
          </a:bodyPr>
          <a:lstStyle>
            <a:lvl1pPr>
              <a:defRPr sz="1950">
                <a:solidFill>
                  <a:schemeClr val="accent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01823" y="727200"/>
            <a:ext cx="9301500" cy="288000"/>
          </a:xfrm>
        </p:spPr>
        <p:txBody>
          <a:bodyPr>
            <a:noAutofit/>
          </a:bodyPr>
          <a:lstStyle>
            <a:lvl1pPr>
              <a:defRPr b="1">
                <a:solidFill>
                  <a:schemeClr val="accent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01823" y="1411200"/>
            <a:ext cx="9301500" cy="4824000"/>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3350789134"/>
      </p:ext>
    </p:extLst>
  </p:cSld>
  <p:clrMapOvr>
    <a:masterClrMapping/>
  </p:clrMapOvr>
  <p:extLst mod="1">
    <p:ext uri="{DCECCB84-F9BA-43D5-87BE-67443E8EF086}">
      <p15:sldGuideLst xmlns:p15="http://schemas.microsoft.com/office/powerpoint/2012/main">
        <p15:guide id="1" orient="horz" pos="89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61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フッター有）">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1C562A-25AB-8415-C9E5-F862FADD5F01}"/>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3561363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全面画像">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F524A762-DD3D-0F30-6F39-0BAD647C733D}"/>
              </a:ext>
            </a:extLst>
          </p:cNvPr>
          <p:cNvPicPr>
            <a:picLocks noChangeAspect="1"/>
          </p:cNvPicPr>
          <p:nvPr userDrawn="1"/>
        </p:nvPicPr>
        <p:blipFill>
          <a:blip r:embed="rId2"/>
          <a:srcRect/>
          <a:stretch/>
        </p:blipFill>
        <p:spPr>
          <a:xfrm>
            <a:off x="3" y="-1"/>
            <a:ext cx="9905999" cy="6857998"/>
          </a:xfrm>
          <a:prstGeom prst="rect">
            <a:avLst/>
          </a:prstGeom>
        </p:spPr>
      </p:pic>
      <p:sp>
        <p:nvSpPr>
          <p:cNvPr id="6" name="正方形/長方形 5">
            <a:extLst>
              <a:ext uri="{FF2B5EF4-FFF2-40B4-BE49-F238E27FC236}">
                <a16:creationId xmlns:a16="http://schemas.microsoft.com/office/drawing/2014/main" id="{5E3F105C-816B-C4B5-FF44-9C78401DC345}"/>
              </a:ext>
            </a:extLst>
          </p:cNvPr>
          <p:cNvSpPr/>
          <p:nvPr userDrawn="1"/>
        </p:nvSpPr>
        <p:spPr>
          <a:xfrm>
            <a:off x="0" y="5202004"/>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2" name="タイトル 1">
            <a:extLst>
              <a:ext uri="{FF2B5EF4-FFF2-40B4-BE49-F238E27FC236}">
                <a16:creationId xmlns:a16="http://schemas.microsoft.com/office/drawing/2014/main" id="{B1265E79-47D9-4B17-A967-60D543C5CD4E}"/>
              </a:ext>
            </a:extLst>
          </p:cNvPr>
          <p:cNvSpPr>
            <a:spLocks noGrp="1"/>
          </p:cNvSpPr>
          <p:nvPr>
            <p:ph type="title" hasCustomPrompt="1"/>
          </p:nvPr>
        </p:nvSpPr>
        <p:spPr>
          <a:xfrm>
            <a:off x="301275" y="334804"/>
            <a:ext cx="9301500" cy="413999"/>
          </a:xfrm>
        </p:spPr>
        <p:txBody>
          <a:bodyPr tIns="0" bIns="0" anchor="t">
            <a:noAutofit/>
          </a:bodyPr>
          <a:lstStyle>
            <a:lvl1pPr>
              <a:defRPr sz="1950"/>
            </a:lvl1pPr>
          </a:lstStyle>
          <a:p>
            <a:r>
              <a:rPr kumimoji="1" lang="ja-JP" altLang="en-US"/>
              <a:t>［タイトル］</a:t>
            </a:r>
          </a:p>
        </p:txBody>
      </p:sp>
      <p:sp>
        <p:nvSpPr>
          <p:cNvPr id="11" name="テキスト ボックス 10">
            <a:extLst>
              <a:ext uri="{FF2B5EF4-FFF2-40B4-BE49-F238E27FC236}">
                <a16:creationId xmlns:a16="http://schemas.microsoft.com/office/drawing/2014/main" id="{25F7EA9B-E085-E004-36B4-F14995B03396}"/>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12" name="テキスト ボックス 11">
            <a:extLst>
              <a:ext uri="{FF2B5EF4-FFF2-40B4-BE49-F238E27FC236}">
                <a16:creationId xmlns:a16="http://schemas.microsoft.com/office/drawing/2014/main" id="{C56F1922-EBFD-0984-2464-4DD07C5D3F5B}"/>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3" name="テキスト ボックス 2">
            <a:extLst>
              <a:ext uri="{FF2B5EF4-FFF2-40B4-BE49-F238E27FC236}">
                <a16:creationId xmlns:a16="http://schemas.microsoft.com/office/drawing/2014/main" id="{8C3FB7A8-16FC-BD93-A0B4-62A3FCF37C5A}"/>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9" name="図 8">
            <a:extLst>
              <a:ext uri="{FF2B5EF4-FFF2-40B4-BE49-F238E27FC236}">
                <a16:creationId xmlns:a16="http://schemas.microsoft.com/office/drawing/2014/main" id="{84D7E9EC-CF46-317F-6A0E-F6BDEEB785B0}"/>
              </a:ext>
            </a:extLst>
          </p:cNvPr>
          <p:cNvPicPr>
            <a:picLocks noChangeAspect="1"/>
          </p:cNvPicPr>
          <p:nvPr userDrawn="1"/>
        </p:nvPicPr>
        <p:blipFill>
          <a:blip r:embed="rId3"/>
          <a:srcRect/>
          <a:stretch/>
        </p:blipFill>
        <p:spPr>
          <a:xfrm>
            <a:off x="8415395" y="6360142"/>
            <a:ext cx="1244632" cy="292658"/>
          </a:xfrm>
          <a:prstGeom prst="rect">
            <a:avLst/>
          </a:prstGeom>
        </p:spPr>
      </p:pic>
    </p:spTree>
    <p:extLst>
      <p:ext uri="{BB962C8B-B14F-4D97-AF65-F5344CB8AC3E}">
        <p14:creationId xmlns:p14="http://schemas.microsoft.com/office/powerpoint/2010/main" val="340006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右に画像">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BA8380C3-23D1-332E-5763-4E45DE28D8B2}"/>
              </a:ext>
            </a:extLst>
          </p:cNvPr>
          <p:cNvPicPr>
            <a:picLocks noChangeAspect="1"/>
          </p:cNvPicPr>
          <p:nvPr userDrawn="1"/>
        </p:nvPicPr>
        <p:blipFill rotWithShape="1">
          <a:blip r:embed="rId2"/>
          <a:srcRect l="58440" r="8440"/>
          <a:stretch/>
        </p:blipFill>
        <p:spPr>
          <a:xfrm>
            <a:off x="6624640" y="-1"/>
            <a:ext cx="3280874" cy="6857999"/>
          </a:xfrm>
          <a:prstGeom prst="rect">
            <a:avLst/>
          </a:prstGeom>
        </p:spPr>
      </p:pic>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01275" y="334800"/>
            <a:ext cx="6078150" cy="412538"/>
          </a:xfrm>
        </p:spPr>
        <p:txBody>
          <a:bodyPr tIns="0" bIns="0">
            <a:noAutofit/>
          </a:bodyPr>
          <a:lstStyle>
            <a:lvl1pPr>
              <a:defRPr sz="1950"/>
            </a:lvl1pPr>
          </a:lstStyle>
          <a:p>
            <a:r>
              <a:rPr kumimoji="1" lang="ja-JP" altLang="en-US"/>
              <a:t>［タイトル］</a:t>
            </a:r>
          </a:p>
        </p:txBody>
      </p:sp>
      <p:sp>
        <p:nvSpPr>
          <p:cNvPr id="4" name="テキスト ボックス 3">
            <a:extLst>
              <a:ext uri="{FF2B5EF4-FFF2-40B4-BE49-F238E27FC236}">
                <a16:creationId xmlns:a16="http://schemas.microsoft.com/office/drawing/2014/main" id="{8C3C35FC-0C2C-C5D6-0210-3A570FE264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dirty="0">
              <a:solidFill>
                <a:srgbClr val="6B6B6B"/>
              </a:solidFill>
              <a:latin typeface="+mn-ea"/>
              <a:cs typeface="Meiryo UI" pitchFamily="50" charset="-128"/>
            </a:endParaRPr>
          </a:p>
        </p:txBody>
      </p:sp>
      <p:sp>
        <p:nvSpPr>
          <p:cNvPr id="9" name="正方形/長方形 8">
            <a:extLst>
              <a:ext uri="{FF2B5EF4-FFF2-40B4-BE49-F238E27FC236}">
                <a16:creationId xmlns:a16="http://schemas.microsoft.com/office/drawing/2014/main" id="{CA853D6E-6D9F-5F51-58ED-3ED1FABFD06D}"/>
              </a:ext>
            </a:extLst>
          </p:cNvPr>
          <p:cNvSpPr/>
          <p:nvPr userDrawn="1"/>
        </p:nvSpPr>
        <p:spPr>
          <a:xfrm>
            <a:off x="6624150"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5" name="テキスト ボックス 4">
            <a:extLst>
              <a:ext uri="{FF2B5EF4-FFF2-40B4-BE49-F238E27FC236}">
                <a16:creationId xmlns:a16="http://schemas.microsoft.com/office/drawing/2014/main" id="{4C55398C-909F-71D0-49CD-60754A59BD48}"/>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8" name="図 7">
            <a:extLst>
              <a:ext uri="{FF2B5EF4-FFF2-40B4-BE49-F238E27FC236}">
                <a16:creationId xmlns:a16="http://schemas.microsoft.com/office/drawing/2014/main" id="{84D7E9EC-CF46-317F-6A0E-F6BDEEB785B0}"/>
              </a:ext>
            </a:extLst>
          </p:cNvPr>
          <p:cNvPicPr>
            <a:picLocks noChangeAspect="1"/>
          </p:cNvPicPr>
          <p:nvPr userDrawn="1"/>
        </p:nvPicPr>
        <p:blipFill>
          <a:blip r:embed="rId3"/>
          <a:srcRect/>
          <a:stretch/>
        </p:blipFill>
        <p:spPr>
          <a:xfrm>
            <a:off x="8415395" y="6360142"/>
            <a:ext cx="1244632" cy="292658"/>
          </a:xfrm>
          <a:prstGeom prst="rect">
            <a:avLst/>
          </a:prstGeom>
        </p:spPr>
      </p:pic>
    </p:spTree>
    <p:extLst>
      <p:ext uri="{BB962C8B-B14F-4D97-AF65-F5344CB8AC3E}">
        <p14:creationId xmlns:p14="http://schemas.microsoft.com/office/powerpoint/2010/main" val="407216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イノベーションカーブ一部">
    <p:spTree>
      <p:nvGrpSpPr>
        <p:cNvPr id="1" name=""/>
        <p:cNvGrpSpPr/>
        <p:nvPr/>
      </p:nvGrpSpPr>
      <p:grpSpPr>
        <a:xfrm>
          <a:off x="0" y="0"/>
          <a:ext cx="0" cy="0"/>
          <a:chOff x="0" y="0"/>
          <a:chExt cx="0" cy="0"/>
        </a:xfrm>
      </p:grpSpPr>
      <p:sp>
        <p:nvSpPr>
          <p:cNvPr id="9" name="タイトル 2">
            <a:extLst>
              <a:ext uri="{FF2B5EF4-FFF2-40B4-BE49-F238E27FC236}">
                <a16:creationId xmlns:a16="http://schemas.microsoft.com/office/drawing/2014/main" id="{27DE0808-0ED8-A79F-3641-F6EE9429DF97}"/>
              </a:ext>
            </a:extLst>
          </p:cNvPr>
          <p:cNvSpPr>
            <a:spLocks noGrp="1"/>
          </p:cNvSpPr>
          <p:nvPr>
            <p:ph type="title" hasCustomPrompt="1"/>
          </p:nvPr>
        </p:nvSpPr>
        <p:spPr>
          <a:xfrm>
            <a:off x="310050" y="1450800"/>
            <a:ext cx="5838300" cy="795600"/>
          </a:xfrm>
          <a:prstGeom prst="rect">
            <a:avLst/>
          </a:prstGeom>
        </p:spPr>
        <p:txBody>
          <a:bodyPr lIns="0" rIns="0" anchor="b" anchorCtr="0"/>
          <a:lstStyle/>
          <a:p>
            <a:pPr lvl="0"/>
            <a:r>
              <a:rPr kumimoji="1" lang="ja-JP" altLang="en-US" dirty="0"/>
              <a:t>○○○○御中</a:t>
            </a:r>
          </a:p>
        </p:txBody>
      </p:sp>
      <p:sp>
        <p:nvSpPr>
          <p:cNvPr id="5" name="テキスト プレースホルダー 6">
            <a:extLst>
              <a:ext uri="{FF2B5EF4-FFF2-40B4-BE49-F238E27FC236}">
                <a16:creationId xmlns:a16="http://schemas.microsoft.com/office/drawing/2014/main" id="{C2C070B2-9499-0BB6-29F4-690002F8C381}"/>
              </a:ext>
            </a:extLst>
          </p:cNvPr>
          <p:cNvSpPr>
            <a:spLocks noGrp="1"/>
          </p:cNvSpPr>
          <p:nvPr>
            <p:ph type="body" sz="quarter" idx="11" hasCustomPrompt="1"/>
          </p:nvPr>
        </p:nvSpPr>
        <p:spPr>
          <a:xfrm>
            <a:off x="310050" y="2246403"/>
            <a:ext cx="5838300" cy="2346865"/>
          </a:xfrm>
          <a:prstGeom prst="rect">
            <a:avLst/>
          </a:prstGeom>
        </p:spPr>
        <p:txBody>
          <a:bodyPr lIns="0" tIns="46800" rIns="0" anchor="b"/>
          <a:lstStyle>
            <a:lvl1pPr>
              <a:lnSpc>
                <a:spcPct val="80000"/>
              </a:lnSpc>
              <a:defRPr sz="3300" b="1">
                <a:solidFill>
                  <a:schemeClr val="accent1"/>
                </a:solidFill>
              </a:defRPr>
            </a:lvl1pPr>
          </a:lstStyle>
          <a:p>
            <a:pPr lvl="0"/>
            <a:r>
              <a:rPr kumimoji="1" lang="ja-JP" altLang="en-US" dirty="0"/>
              <a:t>［タイトル］</a:t>
            </a:r>
          </a:p>
        </p:txBody>
      </p:sp>
      <p:sp>
        <p:nvSpPr>
          <p:cNvPr id="7" name="テキスト プレースホルダー 10">
            <a:extLst>
              <a:ext uri="{FF2B5EF4-FFF2-40B4-BE49-F238E27FC236}">
                <a16:creationId xmlns:a16="http://schemas.microsoft.com/office/drawing/2014/main" id="{009BF352-2699-13FB-9385-B1041D550802}"/>
              </a:ext>
            </a:extLst>
          </p:cNvPr>
          <p:cNvSpPr>
            <a:spLocks noGrp="1"/>
          </p:cNvSpPr>
          <p:nvPr>
            <p:ph type="body" sz="quarter" idx="13" hasCustomPrompt="1"/>
          </p:nvPr>
        </p:nvSpPr>
        <p:spPr>
          <a:xfrm>
            <a:off x="310050" y="5191200"/>
            <a:ext cx="5838300" cy="1119600"/>
          </a:xfrm>
          <a:prstGeom prst="rect">
            <a:avLst/>
          </a:prstGeom>
        </p:spPr>
        <p:txBody>
          <a:bodyPr lIns="0" tIns="46800" rIns="0" anchor="b"/>
          <a:lstStyle>
            <a:lvl1pPr>
              <a:defRPr>
                <a:solidFill>
                  <a:schemeClr val="accent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pic>
        <p:nvPicPr>
          <p:cNvPr id="3" name="Innovation Curve">
            <a:extLst>
              <a:ext uri="{FF2B5EF4-FFF2-40B4-BE49-F238E27FC236}">
                <a16:creationId xmlns:a16="http://schemas.microsoft.com/office/drawing/2014/main" id="{EAAB32FC-8847-D6EB-B4CF-97DB854F7966}"/>
              </a:ext>
              <a:ext uri="{C183D7F6-B498-43B3-948B-1728B52AA6E4}">
                <adec:decorative xmlns:adec="http://schemas.microsoft.com/office/drawing/2017/decorative" xmlns="" val="1"/>
              </a:ext>
            </a:extLst>
          </p:cNvPr>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188774" y="0"/>
            <a:ext cx="3739571" cy="6876288"/>
          </a:xfrm>
          <a:prstGeom prst="rect">
            <a:avLst/>
          </a:prstGeom>
        </p:spPr>
      </p:pic>
    </p:spTree>
    <p:extLst>
      <p:ext uri="{BB962C8B-B14F-4D97-AF65-F5344CB8AC3E}">
        <p14:creationId xmlns:p14="http://schemas.microsoft.com/office/powerpoint/2010/main" val="668788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左に画像">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12BB1B84-3873-592B-346A-382DA695B2B2}"/>
              </a:ext>
            </a:extLst>
          </p:cNvPr>
          <p:cNvPicPr>
            <a:picLocks noChangeAspect="1"/>
          </p:cNvPicPr>
          <p:nvPr userDrawn="1"/>
        </p:nvPicPr>
        <p:blipFill rotWithShape="1">
          <a:blip r:embed="rId2"/>
          <a:srcRect l="58440" r="8440"/>
          <a:stretch/>
        </p:blipFill>
        <p:spPr>
          <a:xfrm>
            <a:off x="3" y="-1"/>
            <a:ext cx="3280874" cy="6857999"/>
          </a:xfrm>
          <a:prstGeom prst="rect">
            <a:avLst/>
          </a:prstGeom>
        </p:spPr>
      </p:pic>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726450" y="334800"/>
            <a:ext cx="5876325" cy="412538"/>
          </a:xfrm>
        </p:spPr>
        <p:txBody>
          <a:bodyPr tIns="0" bIns="0">
            <a:noAutofit/>
          </a:bodyPr>
          <a:lstStyle>
            <a:lvl1pPr>
              <a:defRPr sz="1950"/>
            </a:lvl1pPr>
          </a:lstStyle>
          <a:p>
            <a:r>
              <a:rPr kumimoji="1" lang="ja-JP" altLang="en-US"/>
              <a:t>［タイトル］</a:t>
            </a:r>
          </a:p>
        </p:txBody>
      </p:sp>
      <p:sp>
        <p:nvSpPr>
          <p:cNvPr id="8" name="テキスト ボックス 7">
            <a:extLst>
              <a:ext uri="{FF2B5EF4-FFF2-40B4-BE49-F238E27FC236}">
                <a16:creationId xmlns:a16="http://schemas.microsoft.com/office/drawing/2014/main" id="{F2A10DC3-739F-B3F0-BA1B-B970F3916583}"/>
              </a:ext>
            </a:extLst>
          </p:cNvPr>
          <p:cNvSpPr txBox="1"/>
          <p:nvPr userDrawn="1"/>
        </p:nvSpPr>
        <p:spPr>
          <a:xfrm>
            <a:off x="6318000"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900" smtClean="0">
                <a:solidFill>
                  <a:srgbClr val="6B6B6B"/>
                </a:solidFill>
              </a:rPr>
              <a:pPr algn="ctr"/>
              <a:t>‹#›</a:t>
            </a:fld>
            <a:endParaRPr kumimoji="0" lang="en-US" altLang="ja-JP" sz="900" dirty="0">
              <a:solidFill>
                <a:srgbClr val="6B6B6B"/>
              </a:solidFill>
              <a:latin typeface="+mn-ea"/>
              <a:cs typeface="Meiryo UI" pitchFamily="50" charset="-128"/>
            </a:endParaRPr>
          </a:p>
        </p:txBody>
      </p:sp>
      <p:sp>
        <p:nvSpPr>
          <p:cNvPr id="4" name="正方形/長方形 3">
            <a:extLst>
              <a:ext uri="{FF2B5EF4-FFF2-40B4-BE49-F238E27FC236}">
                <a16:creationId xmlns:a16="http://schemas.microsoft.com/office/drawing/2014/main" id="{6F909204-40F4-08DA-5F77-8CD9CC767A5B}"/>
              </a:ext>
            </a:extLst>
          </p:cNvPr>
          <p:cNvSpPr/>
          <p:nvPr userDrawn="1"/>
        </p:nvSpPr>
        <p:spPr>
          <a:xfrm>
            <a:off x="-976"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9" name="テキスト ボックス 8">
            <a:extLst>
              <a:ext uri="{FF2B5EF4-FFF2-40B4-BE49-F238E27FC236}">
                <a16:creationId xmlns:a16="http://schemas.microsoft.com/office/drawing/2014/main" id="{DF1F4A7B-797E-8774-7A15-00748447B4EA}"/>
              </a:ext>
            </a:extLst>
          </p:cNvPr>
          <p:cNvSpPr txBox="1"/>
          <p:nvPr userDrawn="1"/>
        </p:nvSpPr>
        <p:spPr>
          <a:xfrm>
            <a:off x="3653325" y="6562800"/>
            <a:ext cx="260325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Corporation</a:t>
            </a:r>
          </a:p>
        </p:txBody>
      </p:sp>
      <p:sp>
        <p:nvSpPr>
          <p:cNvPr id="5" name="テキスト ボックス 4">
            <a:extLst>
              <a:ext uri="{FF2B5EF4-FFF2-40B4-BE49-F238E27FC236}">
                <a16:creationId xmlns:a16="http://schemas.microsoft.com/office/drawing/2014/main" id="{C722009A-DED3-7073-83CB-04DBCF9C572B}"/>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49355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下に画像">
    <p:spTree>
      <p:nvGrpSpPr>
        <p:cNvPr id="1" name=""/>
        <p:cNvGrpSpPr/>
        <p:nvPr/>
      </p:nvGrpSpPr>
      <p:grpSpPr>
        <a:xfrm>
          <a:off x="0" y="0"/>
          <a:ext cx="0" cy="0"/>
          <a:chOff x="0" y="0"/>
          <a:chExt cx="0" cy="0"/>
        </a:xfrm>
      </p:grpSpPr>
      <p:pic>
        <p:nvPicPr>
          <p:cNvPr id="7" name="図プレースホルダー 11">
            <a:extLst>
              <a:ext uri="{FF2B5EF4-FFF2-40B4-BE49-F238E27FC236}">
                <a16:creationId xmlns:a16="http://schemas.microsoft.com/office/drawing/2014/main" id="{C2044BA7-36F7-9477-3C85-FA967B223BAA}"/>
              </a:ext>
            </a:extLst>
          </p:cNvPr>
          <p:cNvPicPr>
            <a:picLocks noChangeAspect="1"/>
          </p:cNvPicPr>
          <p:nvPr userDrawn="1"/>
        </p:nvPicPr>
        <p:blipFill>
          <a:blip r:embed="rId2"/>
          <a:srcRect t="24412" b="24412"/>
          <a:stretch/>
        </p:blipFill>
        <p:spPr>
          <a:xfrm>
            <a:off x="0" y="3351600"/>
            <a:ext cx="9906975" cy="3510000"/>
          </a:xfrm>
          <a:prstGeom prst="rect">
            <a:avLst/>
          </a:prstGeom>
        </p:spPr>
      </p:pic>
      <p:sp>
        <p:nvSpPr>
          <p:cNvPr id="6" name="正方形/長方形 5">
            <a:extLst>
              <a:ext uri="{FF2B5EF4-FFF2-40B4-BE49-F238E27FC236}">
                <a16:creationId xmlns:a16="http://schemas.microsoft.com/office/drawing/2014/main" id="{9C900E81-5532-6F3F-3DCC-003C90BA5ECB}"/>
              </a:ext>
            </a:extLst>
          </p:cNvPr>
          <p:cNvSpPr/>
          <p:nvPr userDrawn="1"/>
        </p:nvSpPr>
        <p:spPr>
          <a:xfrm>
            <a:off x="0" y="5202004"/>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9" name="図 8">
            <a:extLst>
              <a:ext uri="{FF2B5EF4-FFF2-40B4-BE49-F238E27FC236}">
                <a16:creationId xmlns:a16="http://schemas.microsoft.com/office/drawing/2014/main" id="{AE17DA24-7E4F-696A-F536-1C16C913B80D}"/>
              </a:ext>
            </a:extLst>
          </p:cNvPr>
          <p:cNvPicPr>
            <a:picLocks noChangeAspect="1"/>
          </p:cNvPicPr>
          <p:nvPr userDrawn="1"/>
        </p:nvPicPr>
        <p:blipFill>
          <a:blip r:embed="rId3"/>
          <a:srcRect/>
          <a:stretch/>
        </p:blipFill>
        <p:spPr>
          <a:xfrm>
            <a:off x="8728710" y="6425921"/>
            <a:ext cx="933474" cy="292658"/>
          </a:xfrm>
          <a:prstGeom prst="rect">
            <a:avLst/>
          </a:prstGeom>
        </p:spPr>
      </p:pic>
      <p:sp>
        <p:nvSpPr>
          <p:cNvPr id="3" name="タイトル 1">
            <a:extLst>
              <a:ext uri="{FF2B5EF4-FFF2-40B4-BE49-F238E27FC236}">
                <a16:creationId xmlns:a16="http://schemas.microsoft.com/office/drawing/2014/main" id="{90F45524-EB8E-A1DF-361B-8D78281B5E74}"/>
              </a:ext>
            </a:extLst>
          </p:cNvPr>
          <p:cNvSpPr>
            <a:spLocks noGrp="1"/>
          </p:cNvSpPr>
          <p:nvPr>
            <p:ph type="title" hasCustomPrompt="1"/>
          </p:nvPr>
        </p:nvSpPr>
        <p:spPr>
          <a:xfrm>
            <a:off x="301275" y="334804"/>
            <a:ext cx="9301500" cy="413999"/>
          </a:xfrm>
        </p:spPr>
        <p:txBody>
          <a:bodyPr tIns="0" bIns="0" anchor="t">
            <a:noAutofit/>
          </a:bodyPr>
          <a:lstStyle>
            <a:lvl1pPr>
              <a:defRPr sz="1950"/>
            </a:lvl1pPr>
          </a:lstStyle>
          <a:p>
            <a:r>
              <a:rPr kumimoji="1" lang="ja-JP" altLang="en-US"/>
              <a:t>［タイトル］</a:t>
            </a:r>
          </a:p>
        </p:txBody>
      </p:sp>
      <p:sp>
        <p:nvSpPr>
          <p:cNvPr id="12" name="テキスト ボックス 11">
            <a:extLst>
              <a:ext uri="{FF2B5EF4-FFF2-40B4-BE49-F238E27FC236}">
                <a16:creationId xmlns:a16="http://schemas.microsoft.com/office/drawing/2014/main" id="{6A05FF2A-BCBB-15AB-3787-FE03495E6FCB}"/>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13" name="テキスト ボックス 12">
            <a:extLst>
              <a:ext uri="{FF2B5EF4-FFF2-40B4-BE49-F238E27FC236}">
                <a16:creationId xmlns:a16="http://schemas.microsoft.com/office/drawing/2014/main" id="{8BBC1440-FAD9-794A-1B15-7B7A16143951}"/>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テキスト ボックス 3">
            <a:extLst>
              <a:ext uri="{FF2B5EF4-FFF2-40B4-BE49-F238E27FC236}">
                <a16:creationId xmlns:a16="http://schemas.microsoft.com/office/drawing/2014/main" id="{18655178-DE12-7246-7FDA-793D4F72C04F}"/>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416814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画像3枚">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01275" y="334800"/>
            <a:ext cx="9301500" cy="412538"/>
          </a:xfrm>
        </p:spPr>
        <p:txBody>
          <a:bodyPr tIns="0" bIns="0">
            <a:noAutofit/>
          </a:bodyPr>
          <a:lstStyle>
            <a:lvl1pPr>
              <a:defRPr sz="1950"/>
            </a:lvl1pPr>
          </a:lstStyle>
          <a:p>
            <a:r>
              <a:rPr kumimoji="1" lang="ja-JP" altLang="en-US"/>
              <a:t>［タイトル］</a:t>
            </a:r>
          </a:p>
        </p:txBody>
      </p:sp>
      <p:sp>
        <p:nvSpPr>
          <p:cNvPr id="4" name="テキスト ボックス 3">
            <a:extLst>
              <a:ext uri="{FF2B5EF4-FFF2-40B4-BE49-F238E27FC236}">
                <a16:creationId xmlns:a16="http://schemas.microsoft.com/office/drawing/2014/main" id="{8C3C35FC-0C2C-C5D6-0210-3A570FE264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
        <p:nvSpPr>
          <p:cNvPr id="5" name="Picture Placeholder 6">
            <a:extLst>
              <a:ext uri="{FF2B5EF4-FFF2-40B4-BE49-F238E27FC236}">
                <a16:creationId xmlns:a16="http://schemas.microsoft.com/office/drawing/2014/main" id="{8D8BF745-92BD-988C-34D0-74B4D7534C7D}"/>
              </a:ext>
            </a:extLst>
          </p:cNvPr>
          <p:cNvSpPr>
            <a:spLocks noGrp="1"/>
          </p:cNvSpPr>
          <p:nvPr>
            <p:ph type="pic" sz="quarter" idx="13" hasCustomPrompt="1"/>
          </p:nvPr>
        </p:nvSpPr>
        <p:spPr bwMode="gray">
          <a:xfrm>
            <a:off x="0"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
        <p:nvSpPr>
          <p:cNvPr id="2" name="Picture Placeholder 6">
            <a:extLst>
              <a:ext uri="{FF2B5EF4-FFF2-40B4-BE49-F238E27FC236}">
                <a16:creationId xmlns:a16="http://schemas.microsoft.com/office/drawing/2014/main" id="{149F5F7A-6BC4-C06C-9C1E-4B267B2B2FE9}"/>
              </a:ext>
            </a:extLst>
          </p:cNvPr>
          <p:cNvSpPr>
            <a:spLocks noGrp="1"/>
          </p:cNvSpPr>
          <p:nvPr>
            <p:ph type="pic" sz="quarter" idx="14" hasCustomPrompt="1"/>
          </p:nvPr>
        </p:nvSpPr>
        <p:spPr bwMode="gray">
          <a:xfrm>
            <a:off x="3322800"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
        <p:nvSpPr>
          <p:cNvPr id="8" name="Picture Placeholder 6">
            <a:extLst>
              <a:ext uri="{FF2B5EF4-FFF2-40B4-BE49-F238E27FC236}">
                <a16:creationId xmlns:a16="http://schemas.microsoft.com/office/drawing/2014/main" id="{A67C5164-A259-C81F-D67B-6539C0BBF790}"/>
              </a:ext>
            </a:extLst>
          </p:cNvPr>
          <p:cNvSpPr>
            <a:spLocks noGrp="1"/>
          </p:cNvSpPr>
          <p:nvPr>
            <p:ph type="pic" sz="quarter" idx="15" hasCustomPrompt="1"/>
          </p:nvPr>
        </p:nvSpPr>
        <p:spPr bwMode="gray">
          <a:xfrm>
            <a:off x="6642675"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Tree>
    <p:extLst>
      <p:ext uri="{BB962C8B-B14F-4D97-AF65-F5344CB8AC3E}">
        <p14:creationId xmlns:p14="http://schemas.microsoft.com/office/powerpoint/2010/main" val="536033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写真集">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AF36B133-36B0-B253-B7D4-C28F41A61059}"/>
              </a:ext>
            </a:extLst>
          </p:cNvPr>
          <p:cNvSpPr>
            <a:spLocks noGrp="1"/>
          </p:cNvSpPr>
          <p:nvPr>
            <p:ph type="pic" sz="quarter" idx="11" hasCustomPrompt="1"/>
          </p:nvPr>
        </p:nvSpPr>
        <p:spPr>
          <a:xfrm>
            <a:off x="301275" y="334800"/>
            <a:ext cx="3591900" cy="3546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2" name="タイトル 1">
            <a:extLst>
              <a:ext uri="{FF2B5EF4-FFF2-40B4-BE49-F238E27FC236}">
                <a16:creationId xmlns:a16="http://schemas.microsoft.com/office/drawing/2014/main" id="{760F00A5-A022-0540-F2CC-D4AA03AB45B3}"/>
              </a:ext>
            </a:extLst>
          </p:cNvPr>
          <p:cNvSpPr>
            <a:spLocks noGrp="1"/>
          </p:cNvSpPr>
          <p:nvPr>
            <p:ph type="title" hasCustomPrompt="1"/>
          </p:nvPr>
        </p:nvSpPr>
        <p:spPr>
          <a:xfrm>
            <a:off x="301275" y="2422800"/>
            <a:ext cx="3591900" cy="1458000"/>
          </a:xfrm>
        </p:spPr>
        <p:txBody>
          <a:bodyPr>
            <a:noAutofit/>
          </a:bodyPr>
          <a:lstStyle>
            <a:lvl1pPr algn="ctr">
              <a:defRPr sz="1598" b="0">
                <a:solidFill>
                  <a:schemeClr val="bg1"/>
                </a:solidFill>
              </a:defRPr>
            </a:lvl1pPr>
          </a:lstStyle>
          <a:p>
            <a:r>
              <a:rPr kumimoji="1" lang="ja-JP" altLang="en-US"/>
              <a:t>マスター テキストの書式設定</a:t>
            </a:r>
          </a:p>
        </p:txBody>
      </p:sp>
      <p:sp>
        <p:nvSpPr>
          <p:cNvPr id="7" name="テキスト プレースホルダー 6">
            <a:extLst>
              <a:ext uri="{FF2B5EF4-FFF2-40B4-BE49-F238E27FC236}">
                <a16:creationId xmlns:a16="http://schemas.microsoft.com/office/drawing/2014/main" id="{786AAEE8-9706-2A45-5CC0-A6743ACE48DC}"/>
              </a:ext>
            </a:extLst>
          </p:cNvPr>
          <p:cNvSpPr>
            <a:spLocks noGrp="1"/>
          </p:cNvSpPr>
          <p:nvPr>
            <p:ph type="body" sz="quarter" idx="12"/>
          </p:nvPr>
        </p:nvSpPr>
        <p:spPr>
          <a:xfrm>
            <a:off x="301275" y="3988800"/>
            <a:ext cx="2778750" cy="2250000"/>
          </a:xfrm>
          <a:solidFill>
            <a:schemeClr val="accent6"/>
          </a:solidFill>
        </p:spPr>
        <p:txBody>
          <a:bodyPr anchor="ctr"/>
          <a:lstStyle>
            <a:lvl1pPr algn="l">
              <a:defRPr sz="2002" b="1"/>
            </a:lvl1pPr>
          </a:lstStyle>
          <a:p>
            <a:pPr lvl="0"/>
            <a:r>
              <a:rPr kumimoji="1" lang="ja-JP" altLang="en-US"/>
              <a:t>マスター テキストの書式設定</a:t>
            </a:r>
          </a:p>
        </p:txBody>
      </p:sp>
      <p:sp>
        <p:nvSpPr>
          <p:cNvPr id="9" name="テキスト プレースホルダー 8">
            <a:extLst>
              <a:ext uri="{FF2B5EF4-FFF2-40B4-BE49-F238E27FC236}">
                <a16:creationId xmlns:a16="http://schemas.microsoft.com/office/drawing/2014/main" id="{47250683-2213-51C3-F47C-D3BB0C13BFD4}"/>
              </a:ext>
            </a:extLst>
          </p:cNvPr>
          <p:cNvSpPr>
            <a:spLocks noGrp="1"/>
          </p:cNvSpPr>
          <p:nvPr>
            <p:ph type="body" sz="quarter" idx="13"/>
          </p:nvPr>
        </p:nvSpPr>
        <p:spPr>
          <a:xfrm>
            <a:off x="3983850" y="334800"/>
            <a:ext cx="3533400" cy="3556800"/>
          </a:xfrm>
          <a:solidFill>
            <a:schemeClr val="accent1"/>
          </a:solidFill>
        </p:spPr>
        <p:txBody>
          <a:bodyPr anchor="ctr"/>
          <a:lstStyle>
            <a:lvl1pPr algn="l">
              <a:defRPr sz="2400" b="1">
                <a:solidFill>
                  <a:schemeClr val="bg1"/>
                </a:solidFill>
              </a:defRPr>
            </a:lvl1pPr>
          </a:lstStyle>
          <a:p>
            <a:pPr lvl="0"/>
            <a:r>
              <a:rPr kumimoji="1" lang="ja-JP" altLang="en-US"/>
              <a:t>マスター テキストの書式設定</a:t>
            </a:r>
          </a:p>
        </p:txBody>
      </p:sp>
      <p:sp>
        <p:nvSpPr>
          <p:cNvPr id="11" name="図プレースホルダー 10">
            <a:extLst>
              <a:ext uri="{FF2B5EF4-FFF2-40B4-BE49-F238E27FC236}">
                <a16:creationId xmlns:a16="http://schemas.microsoft.com/office/drawing/2014/main" id="{D127BBDB-D025-FD8A-C85D-A801D42BDD16}"/>
              </a:ext>
            </a:extLst>
          </p:cNvPr>
          <p:cNvSpPr>
            <a:spLocks noGrp="1"/>
          </p:cNvSpPr>
          <p:nvPr>
            <p:ph type="pic" sz="quarter" idx="14" hasCustomPrompt="1"/>
          </p:nvPr>
        </p:nvSpPr>
        <p:spPr>
          <a:xfrm>
            <a:off x="3150225" y="3988804"/>
            <a:ext cx="4364100" cy="2249487"/>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3" name="テキスト プレースホルダー 12">
            <a:extLst>
              <a:ext uri="{FF2B5EF4-FFF2-40B4-BE49-F238E27FC236}">
                <a16:creationId xmlns:a16="http://schemas.microsoft.com/office/drawing/2014/main" id="{A7430A91-EF7E-38AA-26AE-08F2AE017756}"/>
              </a:ext>
            </a:extLst>
          </p:cNvPr>
          <p:cNvSpPr>
            <a:spLocks noGrp="1"/>
          </p:cNvSpPr>
          <p:nvPr>
            <p:ph type="body" sz="quarter" idx="15"/>
          </p:nvPr>
        </p:nvSpPr>
        <p:spPr>
          <a:xfrm>
            <a:off x="3150225" y="5400000"/>
            <a:ext cx="4364100" cy="838800"/>
          </a:xfrm>
        </p:spPr>
        <p:txBody>
          <a:bodyPr anchor="t" anchorCtr="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kumimoji="1" lang="ja-JP" altLang="en-US"/>
              <a:t>マスター テキストの書式設定</a:t>
            </a:r>
          </a:p>
        </p:txBody>
      </p:sp>
      <p:sp>
        <p:nvSpPr>
          <p:cNvPr id="15" name="テキスト プレースホルダー 14">
            <a:extLst>
              <a:ext uri="{FF2B5EF4-FFF2-40B4-BE49-F238E27FC236}">
                <a16:creationId xmlns:a16="http://schemas.microsoft.com/office/drawing/2014/main" id="{8E3F89E9-9AFA-9CD7-A1FE-3F17B7226957}"/>
              </a:ext>
            </a:extLst>
          </p:cNvPr>
          <p:cNvSpPr>
            <a:spLocks noGrp="1"/>
          </p:cNvSpPr>
          <p:nvPr>
            <p:ph type="body" sz="quarter" idx="16"/>
          </p:nvPr>
        </p:nvSpPr>
        <p:spPr>
          <a:xfrm>
            <a:off x="7605000" y="334800"/>
            <a:ext cx="2009475" cy="1699200"/>
          </a:xfrm>
          <a:solidFill>
            <a:schemeClr val="accent6"/>
          </a:solidFill>
        </p:spPr>
        <p:txBody>
          <a:bodyPr anchor="ctr"/>
          <a:lstStyle>
            <a:lvl1pPr algn="ctr">
              <a:defRPr sz="1598">
                <a:solidFill>
                  <a:schemeClr val="bg1"/>
                </a:solidFill>
              </a:defRPr>
            </a:lvl1pPr>
            <a:lvl2pPr>
              <a:defRPr sz="1598">
                <a:solidFill>
                  <a:schemeClr val="bg1"/>
                </a:solidFill>
              </a:defRPr>
            </a:lvl2pPr>
            <a:lvl3pPr>
              <a:defRPr sz="1598">
                <a:solidFill>
                  <a:schemeClr val="bg1"/>
                </a:solidFill>
              </a:defRPr>
            </a:lvl3pPr>
            <a:lvl4pPr>
              <a:defRPr sz="1598">
                <a:solidFill>
                  <a:schemeClr val="bg1"/>
                </a:solidFill>
              </a:defRPr>
            </a:lvl4pPr>
            <a:lvl5pPr>
              <a:defRPr sz="1598">
                <a:solidFill>
                  <a:schemeClr val="bg1"/>
                </a:solidFill>
              </a:defRPr>
            </a:lvl5pPr>
          </a:lstStyle>
          <a:p>
            <a:pPr lvl="0"/>
            <a:r>
              <a:rPr kumimoji="1" lang="ja-JP" altLang="en-US"/>
              <a:t>マスター テキストの書式設定</a:t>
            </a:r>
          </a:p>
        </p:txBody>
      </p:sp>
      <p:sp>
        <p:nvSpPr>
          <p:cNvPr id="17" name="図プレースホルダー 16">
            <a:extLst>
              <a:ext uri="{FF2B5EF4-FFF2-40B4-BE49-F238E27FC236}">
                <a16:creationId xmlns:a16="http://schemas.microsoft.com/office/drawing/2014/main" id="{36D62073-F3ED-902D-ABDD-53B579CEBC66}"/>
              </a:ext>
            </a:extLst>
          </p:cNvPr>
          <p:cNvSpPr>
            <a:spLocks noGrp="1"/>
          </p:cNvSpPr>
          <p:nvPr>
            <p:ph type="pic" sz="quarter" idx="17" hasCustomPrompt="1"/>
          </p:nvPr>
        </p:nvSpPr>
        <p:spPr>
          <a:xfrm>
            <a:off x="7596225" y="2138400"/>
            <a:ext cx="2018250" cy="2682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9" name="テキスト プレースホルダー 18">
            <a:extLst>
              <a:ext uri="{FF2B5EF4-FFF2-40B4-BE49-F238E27FC236}">
                <a16:creationId xmlns:a16="http://schemas.microsoft.com/office/drawing/2014/main" id="{4A8E1685-4EC8-2142-116E-6C7F07537E72}"/>
              </a:ext>
            </a:extLst>
          </p:cNvPr>
          <p:cNvSpPr>
            <a:spLocks noGrp="1"/>
          </p:cNvSpPr>
          <p:nvPr>
            <p:ph type="body" sz="quarter" idx="18"/>
          </p:nvPr>
        </p:nvSpPr>
        <p:spPr>
          <a:xfrm>
            <a:off x="7605000" y="3744000"/>
            <a:ext cx="2009475" cy="1076400"/>
          </a:xfrm>
        </p:spPr>
        <p:txBody>
          <a:bodyPr/>
          <a:lstStyle>
            <a:lvl1pPr algn="ctr">
              <a:defRPr sz="1598">
                <a:solidFill>
                  <a:schemeClr val="bg1"/>
                </a:solidFill>
              </a:defRPr>
            </a:lvl1pPr>
            <a:lvl2pPr>
              <a:defRPr sz="1598">
                <a:solidFill>
                  <a:schemeClr val="bg1"/>
                </a:solidFill>
              </a:defRPr>
            </a:lvl2pPr>
            <a:lvl3pPr>
              <a:defRPr sz="1598">
                <a:solidFill>
                  <a:schemeClr val="bg1"/>
                </a:solidFill>
              </a:defRPr>
            </a:lvl3pPr>
            <a:lvl4pPr>
              <a:defRPr sz="1598">
                <a:solidFill>
                  <a:schemeClr val="bg1"/>
                </a:solidFill>
              </a:defRPr>
            </a:lvl4pPr>
            <a:lvl5pPr>
              <a:defRPr sz="1598">
                <a:solidFill>
                  <a:schemeClr val="bg1"/>
                </a:solidFill>
              </a:defRPr>
            </a:lvl5pPr>
          </a:lstStyle>
          <a:p>
            <a:pPr lvl="0"/>
            <a:r>
              <a:rPr kumimoji="1" lang="ja-JP" altLang="en-US"/>
              <a:t>マスター テキストの書式設定</a:t>
            </a:r>
          </a:p>
        </p:txBody>
      </p:sp>
      <p:sp>
        <p:nvSpPr>
          <p:cNvPr id="21" name="テキスト プレースホルダー 20">
            <a:extLst>
              <a:ext uri="{FF2B5EF4-FFF2-40B4-BE49-F238E27FC236}">
                <a16:creationId xmlns:a16="http://schemas.microsoft.com/office/drawing/2014/main" id="{A9A8FCD4-EB65-F684-B13F-80CED75EC550}"/>
              </a:ext>
            </a:extLst>
          </p:cNvPr>
          <p:cNvSpPr>
            <a:spLocks noGrp="1"/>
          </p:cNvSpPr>
          <p:nvPr>
            <p:ph type="body" sz="quarter" idx="19"/>
          </p:nvPr>
        </p:nvSpPr>
        <p:spPr>
          <a:xfrm>
            <a:off x="7596225" y="4928400"/>
            <a:ext cx="2006550" cy="1310400"/>
          </a:xfrm>
          <a:solidFill>
            <a:schemeClr val="accent2"/>
          </a:solidFill>
        </p:spPr>
        <p:txBody>
          <a:bodyPr anchor="ctr"/>
          <a:lstStyle>
            <a:lvl1pPr algn="ctr">
              <a:defRPr sz="1598">
                <a:solidFill>
                  <a:schemeClr val="bg1"/>
                </a:solidFill>
              </a:defRPr>
            </a:lvl1pPr>
          </a:lstStyle>
          <a:p>
            <a:pPr lvl="0"/>
            <a:r>
              <a:rPr kumimoji="1" lang="ja-JP" altLang="en-US"/>
              <a:t>マスター テキストの書式設定</a:t>
            </a:r>
          </a:p>
        </p:txBody>
      </p:sp>
      <p:sp>
        <p:nvSpPr>
          <p:cNvPr id="8" name="テキスト ボックス 7">
            <a:extLst>
              <a:ext uri="{FF2B5EF4-FFF2-40B4-BE49-F238E27FC236}">
                <a16:creationId xmlns:a16="http://schemas.microsoft.com/office/drawing/2014/main" id="{C76A7A10-7575-DD29-07D8-321ECD75E9AA}"/>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3273833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コンテンツB">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1F77EE-9DF9-8847-B74D-DAE7D40F8D1E}"/>
              </a:ext>
            </a:extLst>
          </p:cNvPr>
          <p:cNvSpPr>
            <a:spLocks noGrp="1"/>
          </p:cNvSpPr>
          <p:nvPr>
            <p:ph type="title" hasCustomPrompt="1"/>
          </p:nvPr>
        </p:nvSpPr>
        <p:spPr/>
        <p:txBody>
          <a:bodyPr/>
          <a:lstStyle/>
          <a:p>
            <a:r>
              <a:rPr kumimoji="1" lang="ja-JP" altLang="en-US"/>
              <a:t>［タイトル］</a:t>
            </a:r>
          </a:p>
        </p:txBody>
      </p:sp>
      <p:sp>
        <p:nvSpPr>
          <p:cNvPr id="4" name="テキスト プレースホルダー 3">
            <a:extLst>
              <a:ext uri="{FF2B5EF4-FFF2-40B4-BE49-F238E27FC236}">
                <a16:creationId xmlns:a16="http://schemas.microsoft.com/office/drawing/2014/main" id="{257AB5C0-48AC-A342-8863-43A85345298E}"/>
              </a:ext>
            </a:extLst>
          </p:cNvPr>
          <p:cNvSpPr>
            <a:spLocks noGrp="1"/>
          </p:cNvSpPr>
          <p:nvPr>
            <p:ph type="body" sz="quarter" idx="10" hasCustomPrompt="1"/>
          </p:nvPr>
        </p:nvSpPr>
        <p:spPr>
          <a:xfrm>
            <a:off x="331789" y="692151"/>
            <a:ext cx="9242425" cy="648970"/>
          </a:xfrm>
        </p:spPr>
        <p:txBody>
          <a:bodyPr/>
          <a:lstStyle/>
          <a:p>
            <a:pPr lvl="0"/>
            <a:r>
              <a:rPr kumimoji="1" lang="ja-JP" altLang="en-US" dirty="0"/>
              <a:t>テキストの入力</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366516666"/>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653325" y="687604"/>
            <a:ext cx="5943600" cy="1447199"/>
          </a:xfrm>
          <a:prstGeom prst="rect">
            <a:avLst/>
          </a:prstGeom>
        </p:spPr>
        <p:txBody>
          <a:bodyPr/>
          <a:lstStyle/>
          <a:p>
            <a:r>
              <a:rPr kumimoji="1" lang="en-US" altLang="ja-JP" dirty="0"/>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592" y="2447060"/>
            <a:ext cx="3021525" cy="3718800"/>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653325" y="2433600"/>
            <a:ext cx="5943600" cy="3740400"/>
          </a:xfrm>
          <a:prstGeom prst="rect">
            <a:avLst/>
          </a:prstGeom>
        </p:spPr>
        <p:txBody>
          <a:bodyPr lIns="0" tIns="0" rIns="0" bIns="0"/>
          <a:lstStyle>
            <a:lvl1pPr>
              <a:defRPr sz="3000" b="1">
                <a:solidFill>
                  <a:schemeClr val="accent1"/>
                </a:solidFill>
              </a:defRPr>
            </a:lvl1pPr>
          </a:lstStyle>
          <a:p>
            <a:pPr lvl="0"/>
            <a:r>
              <a:rPr kumimoji="1" lang="ja-JP" altLang="en-US" dirty="0"/>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600" dirty="0">
              <a:solidFill>
                <a:srgbClr val="6B6B6B"/>
              </a:solidFill>
              <a:latin typeface="+mn-ea"/>
              <a:cs typeface="Meiryo UI" pitchFamily="50" charset="-128"/>
            </a:endParaRPr>
          </a:p>
        </p:txBody>
      </p:sp>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8" name="図プレースホルダー 15">
            <a:extLst>
              <a:ext uri="{FF2B5EF4-FFF2-40B4-BE49-F238E27FC236}">
                <a16:creationId xmlns:a16="http://schemas.microsoft.com/office/drawing/2014/main" id="{7A73D8A7-ECC3-BBC6-EF06-B230921C7B4E}"/>
              </a:ext>
            </a:extLst>
          </p:cNvPr>
          <p:cNvPicPr>
            <a:picLocks noChangeAspect="1"/>
          </p:cNvPicPr>
          <p:nvPr userDrawn="1"/>
        </p:nvPicPr>
        <p:blipFill rotWithShape="1">
          <a:blip r:embed="rId3"/>
          <a:srcRect l="40504" r="3246"/>
          <a:stretch/>
        </p:blipFill>
        <p:spPr>
          <a:xfrm>
            <a:off x="301823" y="2447060"/>
            <a:ext cx="3021525" cy="3718800"/>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Tree>
    <p:extLst>
      <p:ext uri="{BB962C8B-B14F-4D97-AF65-F5344CB8AC3E}">
        <p14:creationId xmlns:p14="http://schemas.microsoft.com/office/powerpoint/2010/main" val="46635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白背景">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407A4A-3DB7-4C09-9159-4E2F57E6F3A7}"/>
              </a:ext>
            </a:extLst>
          </p:cNvPr>
          <p:cNvPicPr>
            <a:picLocks noChangeAspect="1"/>
          </p:cNvPicPr>
          <p:nvPr userDrawn="1"/>
        </p:nvPicPr>
        <p:blipFill>
          <a:blip r:embed="rId2"/>
          <a:srcRect/>
          <a:stretch/>
        </p:blipFill>
        <p:spPr>
          <a:xfrm>
            <a:off x="3150687" y="2995793"/>
            <a:ext cx="3604627" cy="844633"/>
          </a:xfrm>
          <a:prstGeom prst="rect">
            <a:avLst/>
          </a:prstGeom>
        </p:spPr>
      </p:pic>
    </p:spTree>
    <p:extLst>
      <p:ext uri="{BB962C8B-B14F-4D97-AF65-F5344CB8AC3E}">
        <p14:creationId xmlns:p14="http://schemas.microsoft.com/office/powerpoint/2010/main" val="116739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3" y="-1"/>
            <a:ext cx="9905999" cy="6857999"/>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9906000" cy="6857998"/>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3" name="テキスト ボックス 2">
            <a:extLst>
              <a:ext uri="{FF2B5EF4-FFF2-40B4-BE49-F238E27FC236}">
                <a16:creationId xmlns:a16="http://schemas.microsoft.com/office/drawing/2014/main" id="{BCC68497-90FC-6E5F-2917-BB03147BFBDA}"/>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6" name="図 5">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156951" y="3009598"/>
            <a:ext cx="3592103" cy="844633"/>
          </a:xfrm>
          <a:prstGeom prst="rect">
            <a:avLst/>
          </a:prstGeom>
        </p:spPr>
      </p:pic>
    </p:spTree>
    <p:extLst>
      <p:ext uri="{BB962C8B-B14F-4D97-AF65-F5344CB8AC3E}">
        <p14:creationId xmlns:p14="http://schemas.microsoft.com/office/powerpoint/2010/main" val="334898622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3" y="-1"/>
            <a:ext cx="9905999" cy="6857999"/>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2" y="3"/>
            <a:ext cx="9902344" cy="6858001"/>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350287" y="0"/>
            <a:ext cx="5555713" cy="6876000"/>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188391" y="191534"/>
            <a:ext cx="1817662" cy="569864"/>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3" name="テキスト ボックス 2">
            <a:extLst>
              <a:ext uri="{FF2B5EF4-FFF2-40B4-BE49-F238E27FC236}">
                <a16:creationId xmlns:a16="http://schemas.microsoft.com/office/drawing/2014/main" id="{A49A56B1-D141-A67A-825B-D1E94545EC0A}"/>
              </a:ext>
            </a:extLst>
          </p:cNvPr>
          <p:cNvSpPr txBox="1"/>
          <p:nvPr userDrawn="1"/>
        </p:nvSpPr>
        <p:spPr>
          <a:xfrm>
            <a:off x="2372072" y="7465387"/>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10050" y="864000"/>
            <a:ext cx="3934125" cy="795600"/>
          </a:xfrm>
          <a:prstGeom prst="rect">
            <a:avLst/>
          </a:prstGeom>
        </p:spPr>
        <p:txBody>
          <a:bodyPr lIns="0" rIns="0" anchor="b" anchorCtr="0"/>
          <a:lstStyle>
            <a:lvl1pPr>
              <a:defRPr>
                <a:solidFill>
                  <a:schemeClr val="bg1"/>
                </a:solidFill>
              </a:defRPr>
            </a:lvl1pPr>
          </a:lstStyle>
          <a:p>
            <a:pPr lvl="0"/>
            <a:r>
              <a:rPr kumimoji="1" lang="ja-JP" altLang="en-US" dirty="0"/>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10050" y="2188800"/>
            <a:ext cx="3934125" cy="2412000"/>
          </a:xfrm>
          <a:prstGeom prst="rect">
            <a:avLst/>
          </a:prstGeom>
        </p:spPr>
        <p:txBody>
          <a:bodyPr lIns="0" tIns="46800" rIns="0" anchor="b"/>
          <a:lstStyle>
            <a:lvl1pPr>
              <a:lnSpc>
                <a:spcPct val="80000"/>
              </a:lnSpc>
              <a:defRPr sz="3300" b="1">
                <a:solidFill>
                  <a:schemeClr val="bg1"/>
                </a:solidFill>
              </a:defRPr>
            </a:lvl1pPr>
          </a:lstStyle>
          <a:p>
            <a:pPr lvl="0"/>
            <a:r>
              <a:rPr kumimoji="1" lang="ja-JP" altLang="en-US" dirty="0"/>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10050" y="5191200"/>
            <a:ext cx="3934125" cy="1119600"/>
          </a:xfrm>
          <a:prstGeom prst="rect">
            <a:avLst/>
          </a:prstGeom>
        </p:spPr>
        <p:txBody>
          <a:bodyPr lIns="0" tIns="46800" rIns="0" anchor="b"/>
          <a:lstStyle>
            <a:lvl1pPr>
              <a:defRPr>
                <a:solidFill>
                  <a:schemeClr val="bg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spTree>
    <p:extLst>
      <p:ext uri="{BB962C8B-B14F-4D97-AF65-F5344CB8AC3E}">
        <p14:creationId xmlns:p14="http://schemas.microsoft.com/office/powerpoint/2010/main" val="3461023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イノベーションカーブ一部">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135D64F4-1CA0-56CF-8C07-767DED8AAB1A}"/>
              </a:ext>
            </a:extLst>
          </p:cNvPr>
          <p:cNvPicPr>
            <a:picLocks noChangeAspect="1"/>
          </p:cNvPicPr>
          <p:nvPr userDrawn="1"/>
        </p:nvPicPr>
        <p:blipFill>
          <a:blip r:embed="rId2"/>
          <a:srcRect/>
          <a:stretch/>
        </p:blipFill>
        <p:spPr>
          <a:xfrm>
            <a:off x="3" y="-1"/>
            <a:ext cx="9905999" cy="6857999"/>
          </a:xfrm>
          <a:prstGeom prst="rect">
            <a:avLst/>
          </a:prstGeom>
        </p:spPr>
      </p:pic>
      <p:sp>
        <p:nvSpPr>
          <p:cNvPr id="8" name="正方形/長方形 7">
            <a:extLst>
              <a:ext uri="{FF2B5EF4-FFF2-40B4-BE49-F238E27FC236}">
                <a16:creationId xmlns:a16="http://schemas.microsoft.com/office/drawing/2014/main" id="{297923DD-A187-436F-BFDF-933B5E40DE59}"/>
              </a:ext>
            </a:extLst>
          </p:cNvPr>
          <p:cNvSpPr/>
          <p:nvPr userDrawn="1"/>
        </p:nvSpPr>
        <p:spPr>
          <a:xfrm>
            <a:off x="2" y="3"/>
            <a:ext cx="9902344" cy="6858001"/>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5" name="図 4">
            <a:extLst>
              <a:ext uri="{FF2B5EF4-FFF2-40B4-BE49-F238E27FC236}">
                <a16:creationId xmlns:a16="http://schemas.microsoft.com/office/drawing/2014/main" id="{1F0B3FE2-7046-025F-1030-28927CDF7940}"/>
              </a:ext>
            </a:extLst>
          </p:cNvPr>
          <p:cNvPicPr>
            <a:picLocks noChangeAspect="1"/>
          </p:cNvPicPr>
          <p:nvPr userDrawn="1"/>
        </p:nvPicPr>
        <p:blipFill>
          <a:blip r:embed="rId3"/>
          <a:srcRect/>
          <a:stretch/>
        </p:blipFill>
        <p:spPr>
          <a:xfrm>
            <a:off x="188391" y="191534"/>
            <a:ext cx="1817662" cy="569864"/>
          </a:xfrm>
          <a:prstGeom prst="rect">
            <a:avLst/>
          </a:prstGeom>
        </p:spPr>
      </p:pic>
      <p:pic>
        <p:nvPicPr>
          <p:cNvPr id="7" name="図 6">
            <a:extLst>
              <a:ext uri="{FF2B5EF4-FFF2-40B4-BE49-F238E27FC236}">
                <a16:creationId xmlns:a16="http://schemas.microsoft.com/office/drawing/2014/main" id="{C26356CC-4A55-00B4-4C29-4C4FF9AC3E50}"/>
              </a:ext>
            </a:extLst>
          </p:cNvPr>
          <p:cNvPicPr>
            <a:picLocks noChangeAspect="1"/>
          </p:cNvPicPr>
          <p:nvPr userDrawn="1"/>
        </p:nvPicPr>
        <p:blipFill>
          <a:blip r:embed="rId4"/>
          <a:stretch>
            <a:fillRect/>
          </a:stretch>
        </p:blipFill>
        <p:spPr>
          <a:xfrm>
            <a:off x="6198536" y="0"/>
            <a:ext cx="3703809" cy="6876000"/>
          </a:xfrm>
          <a:prstGeom prst="rect">
            <a:avLst/>
          </a:prstGeom>
        </p:spPr>
      </p:pic>
      <p:sp>
        <p:nvSpPr>
          <p:cNvPr id="10" name="テキスト ボックス 9">
            <a:extLst>
              <a:ext uri="{FF2B5EF4-FFF2-40B4-BE49-F238E27FC236}">
                <a16:creationId xmlns:a16="http://schemas.microsoft.com/office/drawing/2014/main" id="{253D2BDA-26EA-370D-2084-F7F1C3809C6A}"/>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4" name="テキスト ボックス 3">
            <a:extLst>
              <a:ext uri="{FF2B5EF4-FFF2-40B4-BE49-F238E27FC236}">
                <a16:creationId xmlns:a16="http://schemas.microsoft.com/office/drawing/2014/main" id="{0C97F027-0343-7668-5879-F7126DF17584}"/>
              </a:ext>
            </a:extLst>
          </p:cNvPr>
          <p:cNvSpPr txBox="1"/>
          <p:nvPr userDrawn="1"/>
        </p:nvSpPr>
        <p:spPr>
          <a:xfrm>
            <a:off x="2372072" y="7465387"/>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
        <p:nvSpPr>
          <p:cNvPr id="2" name="タイトル 2">
            <a:extLst>
              <a:ext uri="{FF2B5EF4-FFF2-40B4-BE49-F238E27FC236}">
                <a16:creationId xmlns:a16="http://schemas.microsoft.com/office/drawing/2014/main" id="{FDC3CA59-45BD-B018-FE26-B50D0990128D}"/>
              </a:ext>
            </a:extLst>
          </p:cNvPr>
          <p:cNvSpPr>
            <a:spLocks noGrp="1"/>
          </p:cNvSpPr>
          <p:nvPr>
            <p:ph type="title" hasCustomPrompt="1"/>
          </p:nvPr>
        </p:nvSpPr>
        <p:spPr>
          <a:xfrm>
            <a:off x="310050" y="1450800"/>
            <a:ext cx="5838300" cy="795600"/>
          </a:xfrm>
          <a:prstGeom prst="rect">
            <a:avLst/>
          </a:prstGeom>
        </p:spPr>
        <p:txBody>
          <a:bodyPr lIns="0" rIns="0" anchor="b" anchorCtr="0"/>
          <a:lstStyle>
            <a:lvl1pPr>
              <a:defRPr>
                <a:solidFill>
                  <a:schemeClr val="bg1"/>
                </a:solidFill>
              </a:defRPr>
            </a:lvl1pPr>
          </a:lstStyle>
          <a:p>
            <a:pPr lvl="0"/>
            <a:r>
              <a:rPr kumimoji="1" lang="ja-JP" altLang="en-US" dirty="0"/>
              <a:t>○○○○御中</a:t>
            </a:r>
          </a:p>
        </p:txBody>
      </p:sp>
      <p:sp>
        <p:nvSpPr>
          <p:cNvPr id="12" name="テキスト プレースホルダー 6">
            <a:extLst>
              <a:ext uri="{FF2B5EF4-FFF2-40B4-BE49-F238E27FC236}">
                <a16:creationId xmlns:a16="http://schemas.microsoft.com/office/drawing/2014/main" id="{2704D472-D7F1-5C17-D2C9-89CA9C7E6E83}"/>
              </a:ext>
            </a:extLst>
          </p:cNvPr>
          <p:cNvSpPr>
            <a:spLocks noGrp="1"/>
          </p:cNvSpPr>
          <p:nvPr>
            <p:ph type="body" sz="quarter" idx="11" hasCustomPrompt="1"/>
          </p:nvPr>
        </p:nvSpPr>
        <p:spPr>
          <a:xfrm>
            <a:off x="310050" y="2246403"/>
            <a:ext cx="5838300" cy="2346865"/>
          </a:xfrm>
          <a:prstGeom prst="rect">
            <a:avLst/>
          </a:prstGeom>
        </p:spPr>
        <p:txBody>
          <a:bodyPr lIns="0" tIns="46800" rIns="0" anchor="b"/>
          <a:lstStyle>
            <a:lvl1pPr>
              <a:lnSpc>
                <a:spcPct val="80000"/>
              </a:lnSpc>
              <a:defRPr sz="3300" b="1">
                <a:solidFill>
                  <a:schemeClr val="bg1"/>
                </a:solidFill>
              </a:defRPr>
            </a:lvl1pPr>
          </a:lstStyle>
          <a:p>
            <a:pPr lvl="0"/>
            <a:r>
              <a:rPr kumimoji="1" lang="ja-JP" altLang="en-US" dirty="0"/>
              <a:t>［タイトル］</a:t>
            </a:r>
          </a:p>
        </p:txBody>
      </p:sp>
      <p:sp>
        <p:nvSpPr>
          <p:cNvPr id="13" name="テキスト プレースホルダー 10">
            <a:extLst>
              <a:ext uri="{FF2B5EF4-FFF2-40B4-BE49-F238E27FC236}">
                <a16:creationId xmlns:a16="http://schemas.microsoft.com/office/drawing/2014/main" id="{FF2F9E31-F480-6E30-B7CC-0D2A360E0E4D}"/>
              </a:ext>
            </a:extLst>
          </p:cNvPr>
          <p:cNvSpPr>
            <a:spLocks noGrp="1"/>
          </p:cNvSpPr>
          <p:nvPr>
            <p:ph type="body" sz="quarter" idx="13" hasCustomPrompt="1"/>
          </p:nvPr>
        </p:nvSpPr>
        <p:spPr>
          <a:xfrm>
            <a:off x="310050" y="5191200"/>
            <a:ext cx="5838300" cy="1119600"/>
          </a:xfrm>
          <a:prstGeom prst="rect">
            <a:avLst/>
          </a:prstGeom>
        </p:spPr>
        <p:txBody>
          <a:bodyPr lIns="0" tIns="46800" rIns="0" anchor="b"/>
          <a:lstStyle>
            <a:lvl1pPr>
              <a:defRPr>
                <a:solidFill>
                  <a:schemeClr val="bg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spTree>
    <p:extLst>
      <p:ext uri="{BB962C8B-B14F-4D97-AF65-F5344CB8AC3E}">
        <p14:creationId xmlns:p14="http://schemas.microsoft.com/office/powerpoint/2010/main" val="350587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イノベーションカーブなし">
    <p:spTree>
      <p:nvGrpSpPr>
        <p:cNvPr id="1" name=""/>
        <p:cNvGrpSpPr/>
        <p:nvPr/>
      </p:nvGrpSpPr>
      <p:grpSpPr>
        <a:xfrm>
          <a:off x="0" y="0"/>
          <a:ext cx="0" cy="0"/>
          <a:chOff x="0" y="0"/>
          <a:chExt cx="0" cy="0"/>
        </a:xfrm>
      </p:grpSpPr>
      <p:sp>
        <p:nvSpPr>
          <p:cNvPr id="8" name="タイトル 2">
            <a:extLst>
              <a:ext uri="{FF2B5EF4-FFF2-40B4-BE49-F238E27FC236}">
                <a16:creationId xmlns:a16="http://schemas.microsoft.com/office/drawing/2014/main" id="{A3D5047C-C1BE-4A97-3D30-4818BC0783BA}"/>
              </a:ext>
            </a:extLst>
          </p:cNvPr>
          <p:cNvSpPr>
            <a:spLocks noGrp="1"/>
          </p:cNvSpPr>
          <p:nvPr>
            <p:ph type="title" hasCustomPrompt="1"/>
          </p:nvPr>
        </p:nvSpPr>
        <p:spPr>
          <a:xfrm>
            <a:off x="310050" y="1450800"/>
            <a:ext cx="9295650" cy="795600"/>
          </a:xfrm>
          <a:prstGeom prst="rect">
            <a:avLst/>
          </a:prstGeom>
        </p:spPr>
        <p:txBody>
          <a:bodyPr lIns="0" rIns="0" anchor="b" anchorCtr="0"/>
          <a:lstStyle/>
          <a:p>
            <a:pPr lvl="0"/>
            <a:r>
              <a:rPr kumimoji="1" lang="ja-JP" altLang="en-US" dirty="0"/>
              <a:t>○○○○御中</a:t>
            </a:r>
          </a:p>
        </p:txBody>
      </p:sp>
      <p:sp>
        <p:nvSpPr>
          <p:cNvPr id="4" name="テキスト プレースホルダー 6">
            <a:extLst>
              <a:ext uri="{FF2B5EF4-FFF2-40B4-BE49-F238E27FC236}">
                <a16:creationId xmlns:a16="http://schemas.microsoft.com/office/drawing/2014/main" id="{180CAA48-C9FC-9FB9-00D4-FB6ED53D8DB3}"/>
              </a:ext>
            </a:extLst>
          </p:cNvPr>
          <p:cNvSpPr>
            <a:spLocks noGrp="1"/>
          </p:cNvSpPr>
          <p:nvPr>
            <p:ph type="body" sz="quarter" idx="11" hasCustomPrompt="1"/>
          </p:nvPr>
        </p:nvSpPr>
        <p:spPr>
          <a:xfrm>
            <a:off x="310050" y="2246400"/>
            <a:ext cx="9295650" cy="1562400"/>
          </a:xfrm>
          <a:prstGeom prst="rect">
            <a:avLst/>
          </a:prstGeom>
        </p:spPr>
        <p:txBody>
          <a:bodyPr lIns="0" tIns="46800" rIns="0" anchor="b"/>
          <a:lstStyle>
            <a:lvl1pPr>
              <a:lnSpc>
                <a:spcPct val="80000"/>
              </a:lnSpc>
              <a:defRPr sz="3300" b="1">
                <a:solidFill>
                  <a:schemeClr val="accent1"/>
                </a:solidFill>
              </a:defRPr>
            </a:lvl1pPr>
          </a:lstStyle>
          <a:p>
            <a:pPr lvl="0"/>
            <a:r>
              <a:rPr kumimoji="1" lang="ja-JP" altLang="en-US"/>
              <a:t>［タイトル］</a:t>
            </a:r>
          </a:p>
        </p:txBody>
      </p:sp>
      <p:sp>
        <p:nvSpPr>
          <p:cNvPr id="6" name="テキスト プレースホルダー 10">
            <a:extLst>
              <a:ext uri="{FF2B5EF4-FFF2-40B4-BE49-F238E27FC236}">
                <a16:creationId xmlns:a16="http://schemas.microsoft.com/office/drawing/2014/main" id="{68E6879D-7AAE-B9F3-790D-BB85BE746EB6}"/>
              </a:ext>
            </a:extLst>
          </p:cNvPr>
          <p:cNvSpPr>
            <a:spLocks noGrp="1"/>
          </p:cNvSpPr>
          <p:nvPr>
            <p:ph type="body" sz="quarter" idx="13" hasCustomPrompt="1"/>
          </p:nvPr>
        </p:nvSpPr>
        <p:spPr>
          <a:xfrm>
            <a:off x="310050" y="5191200"/>
            <a:ext cx="9295650" cy="1119600"/>
          </a:xfrm>
          <a:prstGeom prst="rect">
            <a:avLst/>
          </a:prstGeom>
        </p:spPr>
        <p:txBody>
          <a:bodyPr lIns="0" tIns="46800" rIns="0" anchor="b"/>
          <a:lstStyle>
            <a:lvl1pPr>
              <a:defRPr>
                <a:solidFill>
                  <a:schemeClr val="accent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spTree>
    <p:extLst>
      <p:ext uri="{BB962C8B-B14F-4D97-AF65-F5344CB8AC3E}">
        <p14:creationId xmlns:p14="http://schemas.microsoft.com/office/powerpoint/2010/main" val="665905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イノベーションカーブなし">
    <p:spTree>
      <p:nvGrpSpPr>
        <p:cNvPr id="1" name=""/>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10AAF6A0-9426-1792-5BF0-ADD639497155}"/>
              </a:ext>
            </a:extLst>
          </p:cNvPr>
          <p:cNvPicPr>
            <a:picLocks noChangeAspect="1"/>
          </p:cNvPicPr>
          <p:nvPr userDrawn="1"/>
        </p:nvPicPr>
        <p:blipFill>
          <a:blip r:embed="rId2"/>
          <a:srcRect/>
          <a:stretch/>
        </p:blipFill>
        <p:spPr>
          <a:xfrm>
            <a:off x="3" y="-1"/>
            <a:ext cx="9905999" cy="6857999"/>
          </a:xfrm>
          <a:prstGeom prst="rect">
            <a:avLst/>
          </a:prstGeom>
        </p:spPr>
      </p:pic>
      <p:sp>
        <p:nvSpPr>
          <p:cNvPr id="4" name="正方形/長方形 3">
            <a:extLst>
              <a:ext uri="{FF2B5EF4-FFF2-40B4-BE49-F238E27FC236}">
                <a16:creationId xmlns:a16="http://schemas.microsoft.com/office/drawing/2014/main" id="{770D6933-50FC-7553-7845-69CEDA1C00C5}"/>
              </a:ext>
            </a:extLst>
          </p:cNvPr>
          <p:cNvSpPr/>
          <p:nvPr userDrawn="1"/>
        </p:nvSpPr>
        <p:spPr>
          <a:xfrm>
            <a:off x="2" y="3"/>
            <a:ext cx="9902344" cy="6858001"/>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3" name="図 2">
            <a:extLst>
              <a:ext uri="{FF2B5EF4-FFF2-40B4-BE49-F238E27FC236}">
                <a16:creationId xmlns:a16="http://schemas.microsoft.com/office/drawing/2014/main" id="{14FF15F3-493A-8C15-9F64-F0766961604A}"/>
              </a:ext>
            </a:extLst>
          </p:cNvPr>
          <p:cNvPicPr>
            <a:picLocks noChangeAspect="1"/>
          </p:cNvPicPr>
          <p:nvPr userDrawn="1"/>
        </p:nvPicPr>
        <p:blipFill>
          <a:blip r:embed="rId3"/>
          <a:srcRect/>
          <a:stretch/>
        </p:blipFill>
        <p:spPr>
          <a:xfrm>
            <a:off x="188391" y="191534"/>
            <a:ext cx="1817662" cy="569864"/>
          </a:xfrm>
          <a:prstGeom prst="rect">
            <a:avLst/>
          </a:prstGeom>
        </p:spPr>
      </p:pic>
      <p:sp>
        <p:nvSpPr>
          <p:cNvPr id="6" name="テキスト ボックス 5">
            <a:extLst>
              <a:ext uri="{FF2B5EF4-FFF2-40B4-BE49-F238E27FC236}">
                <a16:creationId xmlns:a16="http://schemas.microsoft.com/office/drawing/2014/main" id="{E6AA3F11-2310-C251-1D68-4B8F48D50146}"/>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8" name="テキスト ボックス 7">
            <a:extLst>
              <a:ext uri="{FF2B5EF4-FFF2-40B4-BE49-F238E27FC236}">
                <a16:creationId xmlns:a16="http://schemas.microsoft.com/office/drawing/2014/main" id="{A6C1596D-A3C7-4FF6-6DFA-9626A8F84014}"/>
              </a:ext>
            </a:extLst>
          </p:cNvPr>
          <p:cNvSpPr txBox="1"/>
          <p:nvPr userDrawn="1"/>
        </p:nvSpPr>
        <p:spPr>
          <a:xfrm>
            <a:off x="2372072" y="7465387"/>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
        <p:nvSpPr>
          <p:cNvPr id="7" name="タイトル 2">
            <a:extLst>
              <a:ext uri="{FF2B5EF4-FFF2-40B4-BE49-F238E27FC236}">
                <a16:creationId xmlns:a16="http://schemas.microsoft.com/office/drawing/2014/main" id="{8D564593-F08C-BEC6-7F51-ED1F5CE1271B}"/>
              </a:ext>
            </a:extLst>
          </p:cNvPr>
          <p:cNvSpPr>
            <a:spLocks noGrp="1"/>
          </p:cNvSpPr>
          <p:nvPr>
            <p:ph type="title" hasCustomPrompt="1"/>
          </p:nvPr>
        </p:nvSpPr>
        <p:spPr>
          <a:xfrm>
            <a:off x="310050" y="1450800"/>
            <a:ext cx="9295650" cy="795600"/>
          </a:xfrm>
          <a:prstGeom prst="rect">
            <a:avLst/>
          </a:prstGeom>
        </p:spPr>
        <p:txBody>
          <a:bodyPr lIns="0" rIns="0" anchor="b" anchorCtr="0"/>
          <a:lstStyle>
            <a:lvl1pPr>
              <a:defRPr>
                <a:solidFill>
                  <a:schemeClr val="bg1"/>
                </a:solidFill>
              </a:defRPr>
            </a:lvl1pPr>
          </a:lstStyle>
          <a:p>
            <a:pPr lvl="0"/>
            <a:r>
              <a:rPr kumimoji="1" lang="ja-JP" altLang="en-US" dirty="0"/>
              <a:t>○○○○御中</a:t>
            </a:r>
          </a:p>
        </p:txBody>
      </p:sp>
      <p:sp>
        <p:nvSpPr>
          <p:cNvPr id="11" name="テキスト プレースホルダー 6">
            <a:extLst>
              <a:ext uri="{FF2B5EF4-FFF2-40B4-BE49-F238E27FC236}">
                <a16:creationId xmlns:a16="http://schemas.microsoft.com/office/drawing/2014/main" id="{0B4BDF00-A209-76C8-BB25-F0D0D8A5CF53}"/>
              </a:ext>
            </a:extLst>
          </p:cNvPr>
          <p:cNvSpPr>
            <a:spLocks noGrp="1"/>
          </p:cNvSpPr>
          <p:nvPr>
            <p:ph type="body" sz="quarter" idx="11" hasCustomPrompt="1"/>
          </p:nvPr>
        </p:nvSpPr>
        <p:spPr>
          <a:xfrm>
            <a:off x="310050" y="2246400"/>
            <a:ext cx="9295650" cy="1562400"/>
          </a:xfrm>
          <a:prstGeom prst="rect">
            <a:avLst/>
          </a:prstGeom>
        </p:spPr>
        <p:txBody>
          <a:bodyPr lIns="0" tIns="46800" rIns="0" anchor="b"/>
          <a:lstStyle>
            <a:lvl1pPr>
              <a:lnSpc>
                <a:spcPct val="80000"/>
              </a:lnSpc>
              <a:defRPr sz="3300" b="1">
                <a:solidFill>
                  <a:schemeClr val="bg1"/>
                </a:solidFill>
              </a:defRPr>
            </a:lvl1pPr>
          </a:lstStyle>
          <a:p>
            <a:pPr lvl="0"/>
            <a:r>
              <a:rPr kumimoji="1" lang="ja-JP" altLang="en-US"/>
              <a:t>［タイトル］</a:t>
            </a:r>
          </a:p>
        </p:txBody>
      </p:sp>
      <p:sp>
        <p:nvSpPr>
          <p:cNvPr id="12" name="テキスト プレースホルダー 10">
            <a:extLst>
              <a:ext uri="{FF2B5EF4-FFF2-40B4-BE49-F238E27FC236}">
                <a16:creationId xmlns:a16="http://schemas.microsoft.com/office/drawing/2014/main" id="{07CC41DA-AB1D-B096-5118-CDEB9ED3AACC}"/>
              </a:ext>
            </a:extLst>
          </p:cNvPr>
          <p:cNvSpPr>
            <a:spLocks noGrp="1"/>
          </p:cNvSpPr>
          <p:nvPr>
            <p:ph type="body" sz="quarter" idx="13" hasCustomPrompt="1"/>
          </p:nvPr>
        </p:nvSpPr>
        <p:spPr>
          <a:xfrm>
            <a:off x="310050" y="5191200"/>
            <a:ext cx="9295650" cy="1119600"/>
          </a:xfrm>
          <a:prstGeom prst="rect">
            <a:avLst/>
          </a:prstGeom>
        </p:spPr>
        <p:txBody>
          <a:bodyPr lIns="0" tIns="46800" rIns="0" anchor="b"/>
          <a:lstStyle>
            <a:lvl1pPr>
              <a:defRPr>
                <a:solidFill>
                  <a:schemeClr val="bg1"/>
                </a:solidFill>
              </a:defRPr>
            </a:lvl1pPr>
            <a:lvl5pPr marL="1828662" indent="0">
              <a:buNone/>
              <a:defRPr/>
            </a:lvl5pPr>
          </a:lstStyle>
          <a:p>
            <a:pPr lvl="0"/>
            <a:r>
              <a:rPr kumimoji="1" lang="en-US" altLang="ja-JP" dirty="0"/>
              <a:t>2023</a:t>
            </a:r>
            <a:r>
              <a:rPr kumimoji="1" lang="ja-JP" altLang="en-US" dirty="0"/>
              <a:t>年〇月〇日</a:t>
            </a:r>
            <a:endParaRPr kumimoji="1" lang="en-US" altLang="ja-JP" dirty="0"/>
          </a:p>
          <a:p>
            <a:pPr lvl="0"/>
            <a:r>
              <a:rPr kumimoji="1" lang="ja-JP" altLang="en-US" dirty="0"/>
              <a:t>株式会社</a:t>
            </a:r>
            <a:r>
              <a:rPr kumimoji="1" lang="en-US" altLang="ja-JP" dirty="0"/>
              <a:t>NTT</a:t>
            </a:r>
            <a:r>
              <a:rPr kumimoji="1" lang="ja-JP" altLang="en-US" dirty="0"/>
              <a:t>データ ○○○○○○</a:t>
            </a:r>
          </a:p>
          <a:p>
            <a:pPr lvl="0"/>
            <a:r>
              <a:rPr kumimoji="1" lang="ja-JP" altLang="en-US" dirty="0"/>
              <a:t>○○○○○○○○○○○○○○</a:t>
            </a:r>
          </a:p>
        </p:txBody>
      </p:sp>
    </p:spTree>
    <p:extLst>
      <p:ext uri="{BB962C8B-B14F-4D97-AF65-F5344CB8AC3E}">
        <p14:creationId xmlns:p14="http://schemas.microsoft.com/office/powerpoint/2010/main" val="103365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5" name="図プレースホルダー 11">
            <a:extLst>
              <a:ext uri="{FF2B5EF4-FFF2-40B4-BE49-F238E27FC236}">
                <a16:creationId xmlns:a16="http://schemas.microsoft.com/office/drawing/2014/main" id="{A3393BEA-233F-245F-0129-ADDB8158110C}"/>
              </a:ext>
            </a:extLst>
          </p:cNvPr>
          <p:cNvPicPr>
            <a:picLocks noChangeAspect="1"/>
          </p:cNvPicPr>
          <p:nvPr userDrawn="1"/>
        </p:nvPicPr>
        <p:blipFill rotWithShape="1">
          <a:blip r:embed="rId2"/>
          <a:srcRect l="21608" t="8744" r="2060" b="52192"/>
          <a:stretch/>
        </p:blipFill>
        <p:spPr>
          <a:xfrm>
            <a:off x="0" y="3351600"/>
            <a:ext cx="9906975" cy="3510000"/>
          </a:xfrm>
          <a:prstGeom prst="rect">
            <a:avLst/>
          </a:prstGeom>
        </p:spPr>
      </p:pic>
      <p:pic>
        <p:nvPicPr>
          <p:cNvPr id="10" name="図 9">
            <a:extLst>
              <a:ext uri="{FF2B5EF4-FFF2-40B4-BE49-F238E27FC236}">
                <a16:creationId xmlns:a16="http://schemas.microsoft.com/office/drawing/2014/main" id="{4E76937A-BEA1-17BD-51FF-75828A894647}"/>
              </a:ext>
            </a:extLst>
          </p:cNvPr>
          <p:cNvPicPr>
            <a:picLocks noChangeAspect="1"/>
          </p:cNvPicPr>
          <p:nvPr userDrawn="1"/>
        </p:nvPicPr>
        <p:blipFill>
          <a:blip r:embed="rId3"/>
          <a:stretch>
            <a:fillRect/>
          </a:stretch>
        </p:blipFill>
        <p:spPr>
          <a:xfrm>
            <a:off x="7368075" y="3733200"/>
            <a:ext cx="2228850" cy="2743200"/>
          </a:xfrm>
          <a:prstGeom prst="rect">
            <a:avLst/>
          </a:prstGeom>
        </p:spPr>
      </p:pic>
      <p:sp>
        <p:nvSpPr>
          <p:cNvPr id="12" name="テキスト ボックス 11">
            <a:extLst>
              <a:ext uri="{FF2B5EF4-FFF2-40B4-BE49-F238E27FC236}">
                <a16:creationId xmlns:a16="http://schemas.microsoft.com/office/drawing/2014/main" id="{CC6F50BD-6D4E-93A3-94F5-CD0A6C075F68}"/>
              </a:ext>
            </a:extLst>
          </p:cNvPr>
          <p:cNvSpPr txBox="1"/>
          <p:nvPr userDrawn="1"/>
        </p:nvSpPr>
        <p:spPr>
          <a:xfrm>
            <a:off x="301275" y="31464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7" name="テキスト ボックス 6">
            <a:extLst>
              <a:ext uri="{FF2B5EF4-FFF2-40B4-BE49-F238E27FC236}">
                <a16:creationId xmlns:a16="http://schemas.microsoft.com/office/drawing/2014/main" id="{5FFAB0DC-12F1-0A0D-5E05-98EABE352010}"/>
              </a:ext>
            </a:extLst>
          </p:cNvPr>
          <p:cNvSpPr txBox="1"/>
          <p:nvPr userDrawn="1"/>
        </p:nvSpPr>
        <p:spPr>
          <a:xfrm>
            <a:off x="2372072" y="7465387"/>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
        <p:nvSpPr>
          <p:cNvPr id="2" name="タイトル 2">
            <a:extLst>
              <a:ext uri="{FF2B5EF4-FFF2-40B4-BE49-F238E27FC236}">
                <a16:creationId xmlns:a16="http://schemas.microsoft.com/office/drawing/2014/main" id="{F5B93878-EB0F-DF28-452A-99587B3CF9AF}"/>
              </a:ext>
            </a:extLst>
          </p:cNvPr>
          <p:cNvSpPr>
            <a:spLocks noGrp="1"/>
          </p:cNvSpPr>
          <p:nvPr>
            <p:ph type="title" hasCustomPrompt="1"/>
          </p:nvPr>
        </p:nvSpPr>
        <p:spPr>
          <a:xfrm>
            <a:off x="301275" y="752400"/>
            <a:ext cx="9295650" cy="396000"/>
          </a:xfrm>
          <a:prstGeom prst="rect">
            <a:avLst/>
          </a:prstGeom>
        </p:spPr>
        <p:txBody>
          <a:bodyPr lIns="0" rIns="0" anchor="b" anchorCtr="0"/>
          <a:lstStyle>
            <a:lvl1pPr>
              <a:defRPr>
                <a:solidFill>
                  <a:schemeClr val="bg1"/>
                </a:solidFill>
              </a:defRPr>
            </a:lvl1pPr>
          </a:lstStyle>
          <a:p>
            <a:pPr lvl="0"/>
            <a:r>
              <a:rPr kumimoji="1" lang="ja-JP" altLang="en-US" dirty="0"/>
              <a:t>○○○○御中</a:t>
            </a:r>
          </a:p>
        </p:txBody>
      </p:sp>
      <p:sp>
        <p:nvSpPr>
          <p:cNvPr id="3" name="テキスト プレースホルダー 6">
            <a:extLst>
              <a:ext uri="{FF2B5EF4-FFF2-40B4-BE49-F238E27FC236}">
                <a16:creationId xmlns:a16="http://schemas.microsoft.com/office/drawing/2014/main" id="{5893501C-E04B-3D7E-860E-2A66FEF8D7C9}"/>
              </a:ext>
            </a:extLst>
          </p:cNvPr>
          <p:cNvSpPr>
            <a:spLocks noGrp="1"/>
          </p:cNvSpPr>
          <p:nvPr>
            <p:ph type="body" sz="quarter" idx="11" hasCustomPrompt="1"/>
          </p:nvPr>
        </p:nvSpPr>
        <p:spPr>
          <a:xfrm>
            <a:off x="301275" y="1143727"/>
            <a:ext cx="9295650" cy="1422244"/>
          </a:xfrm>
          <a:prstGeom prst="rect">
            <a:avLst/>
          </a:prstGeom>
        </p:spPr>
        <p:txBody>
          <a:bodyPr lIns="0" tIns="46800" rIns="0" anchor="b"/>
          <a:lstStyle>
            <a:lvl1pPr>
              <a:lnSpc>
                <a:spcPct val="80000"/>
              </a:lnSpc>
              <a:defRPr sz="3300" b="1">
                <a:solidFill>
                  <a:schemeClr val="bg1"/>
                </a:solidFill>
              </a:defRPr>
            </a:lvl1pPr>
          </a:lstStyle>
          <a:p>
            <a:pPr lvl="0"/>
            <a:r>
              <a:rPr kumimoji="1" lang="ja-JP" altLang="en-US"/>
              <a:t>［タイトル］</a:t>
            </a:r>
          </a:p>
        </p:txBody>
      </p:sp>
      <p:sp>
        <p:nvSpPr>
          <p:cNvPr id="4" name="テキスト プレースホルダー 10">
            <a:extLst>
              <a:ext uri="{FF2B5EF4-FFF2-40B4-BE49-F238E27FC236}">
                <a16:creationId xmlns:a16="http://schemas.microsoft.com/office/drawing/2014/main" id="{8ADA0CC1-B34F-2866-9154-43C9EABF8BF5}"/>
              </a:ext>
            </a:extLst>
          </p:cNvPr>
          <p:cNvSpPr>
            <a:spLocks noGrp="1"/>
          </p:cNvSpPr>
          <p:nvPr>
            <p:ph type="body" sz="quarter" idx="13" hasCustomPrompt="1"/>
          </p:nvPr>
        </p:nvSpPr>
        <p:spPr>
          <a:xfrm>
            <a:off x="301275" y="2565971"/>
            <a:ext cx="9295650" cy="375900"/>
          </a:xfrm>
          <a:prstGeom prst="rect">
            <a:avLst/>
          </a:prstGeom>
        </p:spPr>
        <p:txBody>
          <a:bodyPr lIns="0" tIns="46800" rIns="0"/>
          <a:lstStyle>
            <a:lvl1pPr>
              <a:defRPr>
                <a:solidFill>
                  <a:schemeClr val="bg1"/>
                </a:solidFill>
              </a:defRPr>
            </a:lvl1pPr>
            <a:lvl5pPr marL="1828662" indent="0">
              <a:buNone/>
              <a:defRPr/>
            </a:lvl5pPr>
          </a:lstStyle>
          <a:p>
            <a:pPr lvl="0"/>
            <a:r>
              <a:rPr kumimoji="1" lang="en-US" altLang="ja-JP" dirty="0"/>
              <a:t>2023</a:t>
            </a:r>
            <a:r>
              <a:rPr kumimoji="1" lang="ja-JP" altLang="en-US" dirty="0"/>
              <a:t>年〇月〇日　株式会社</a:t>
            </a:r>
            <a:r>
              <a:rPr kumimoji="1" lang="en-US" altLang="ja-JP" dirty="0"/>
              <a:t>NTT</a:t>
            </a:r>
            <a:r>
              <a:rPr kumimoji="1" lang="ja-JP" altLang="en-US" dirty="0"/>
              <a:t>データ ○○○○○○</a:t>
            </a:r>
          </a:p>
        </p:txBody>
      </p:sp>
    </p:spTree>
    <p:extLst>
      <p:ext uri="{BB962C8B-B14F-4D97-AF65-F5344CB8AC3E}">
        <p14:creationId xmlns:p14="http://schemas.microsoft.com/office/powerpoint/2010/main" val="80067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4" name="Picture Placeholder 8">
            <a:extLst>
              <a:ext uri="{FF2B5EF4-FFF2-40B4-BE49-F238E27FC236}">
                <a16:creationId xmlns:a16="http://schemas.microsoft.com/office/drawing/2014/main" id="{4CF74755-19E7-052E-D6BE-AE04C9B65B9E}"/>
              </a:ext>
            </a:extLst>
          </p:cNvPr>
          <p:cNvPicPr>
            <a:picLocks noChangeAspect="1"/>
          </p:cNvPicPr>
          <p:nvPr userDrawn="1"/>
        </p:nvPicPr>
        <p:blipFill rotWithShape="1">
          <a:blip r:embed="rId2"/>
          <a:srcRect l="58440" r="8440"/>
          <a:stretch/>
        </p:blipFill>
        <p:spPr>
          <a:xfrm>
            <a:off x="3" y="-1"/>
            <a:ext cx="3280874" cy="6857999"/>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653325" y="687604"/>
            <a:ext cx="5943600" cy="1447199"/>
          </a:xfrm>
          <a:prstGeom prst="rect">
            <a:avLst/>
          </a:prstGeom>
        </p:spPr>
        <p:txBody>
          <a:bodyPr/>
          <a:lstStyle/>
          <a:p>
            <a:r>
              <a:rPr kumimoji="1" lang="en-US" altLang="ja-JP" dirty="0"/>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653325" y="2286000"/>
            <a:ext cx="5943600" cy="3952800"/>
          </a:xfrm>
          <a:prstGeom prst="rect">
            <a:avLst/>
          </a:prstGeom>
        </p:spPr>
        <p:txBody>
          <a:bodyPr lIns="0" tIns="0" rIns="0" bIns="0"/>
          <a:lstStyle>
            <a:lvl1pPr>
              <a:defRPr sz="3600" b="1">
                <a:solidFill>
                  <a:schemeClr val="bg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CBB76971-86FF-83F8-9E8E-FF04E7792ABB}"/>
              </a:ext>
            </a:extLst>
          </p:cNvPr>
          <p:cNvSpPr txBox="1"/>
          <p:nvPr userDrawn="1"/>
        </p:nvSpPr>
        <p:spPr>
          <a:xfrm>
            <a:off x="6318000"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7" name="正方形/長方形 6">
            <a:extLst>
              <a:ext uri="{FF2B5EF4-FFF2-40B4-BE49-F238E27FC236}">
                <a16:creationId xmlns:a16="http://schemas.microsoft.com/office/drawing/2014/main" id="{9CFA8725-4E9D-1A8D-75CB-0BBF9E663993}"/>
              </a:ext>
            </a:extLst>
          </p:cNvPr>
          <p:cNvSpPr/>
          <p:nvPr userDrawn="1"/>
        </p:nvSpPr>
        <p:spPr>
          <a:xfrm>
            <a:off x="-976"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10" name="テキスト ボックス 9">
            <a:extLst>
              <a:ext uri="{FF2B5EF4-FFF2-40B4-BE49-F238E27FC236}">
                <a16:creationId xmlns:a16="http://schemas.microsoft.com/office/drawing/2014/main" id="{CA9355A0-2A70-15E3-7B93-39F5C7005529}"/>
              </a:ext>
            </a:extLst>
          </p:cNvPr>
          <p:cNvSpPr txBox="1"/>
          <p:nvPr userDrawn="1"/>
        </p:nvSpPr>
        <p:spPr>
          <a:xfrm>
            <a:off x="3653325" y="6562800"/>
            <a:ext cx="260325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3" name="テキスト ボックス 2">
            <a:extLst>
              <a:ext uri="{FF2B5EF4-FFF2-40B4-BE49-F238E27FC236}">
                <a16:creationId xmlns:a16="http://schemas.microsoft.com/office/drawing/2014/main" id="{DD2ECDF7-C73E-11AF-9E8E-8C6D93EE20FD}"/>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75309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01274" y="687605"/>
            <a:ext cx="5943600" cy="1447199"/>
          </a:xfrm>
          <a:prstGeom prst="rect">
            <a:avLst/>
          </a:prstGeom>
        </p:spPr>
        <p:txBody>
          <a:bodyPr/>
          <a:lstStyle/>
          <a:p>
            <a:r>
              <a:rPr kumimoji="1" lang="en-US" altLang="ja-JP" dirty="0"/>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01275" y="2286000"/>
            <a:ext cx="5943600" cy="3888000"/>
          </a:xfrm>
          <a:prstGeom prst="rect">
            <a:avLst/>
          </a:prstGeom>
        </p:spPr>
        <p:txBody>
          <a:bodyPr lIns="0" tIns="0" rIns="0" bIns="0"/>
          <a:lstStyle>
            <a:lvl1pPr>
              <a:defRPr sz="3000" b="1">
                <a:solidFill>
                  <a:schemeClr val="bg1"/>
                </a:solidFill>
              </a:defRPr>
            </a:lvl1pPr>
          </a:lstStyle>
          <a:p>
            <a:pPr lvl="0"/>
            <a:r>
              <a:rPr kumimoji="1" lang="ja-JP" altLang="en-US"/>
              <a:t>中扉タイトル</a:t>
            </a:r>
          </a:p>
        </p:txBody>
      </p:sp>
      <p:pic>
        <p:nvPicPr>
          <p:cNvPr id="6" name="Innovationcurve">
            <a:extLst>
              <a:ext uri="{FF2B5EF4-FFF2-40B4-BE49-F238E27FC236}">
                <a16:creationId xmlns:a16="http://schemas.microsoft.com/office/drawing/2014/main" id="{7CF64CB9-660F-8471-3C6F-4FD9FD6E3B9E}"/>
              </a:ext>
            </a:extLst>
          </p:cNvPr>
          <p:cNvPicPr>
            <a:picLocks noChangeAspect="1"/>
          </p:cNvPicPr>
          <p:nvPr userDrawn="1"/>
        </p:nvPicPr>
        <p:blipFill>
          <a:blip r:embed="rId2"/>
          <a:stretch>
            <a:fillRect/>
          </a:stretch>
        </p:blipFill>
        <p:spPr>
          <a:xfrm>
            <a:off x="6574425" y="2433604"/>
            <a:ext cx="3030300" cy="3739975"/>
          </a:xfrm>
          <a:prstGeom prst="rect">
            <a:avLst/>
          </a:prstGeom>
        </p:spPr>
      </p:pic>
      <p:sp>
        <p:nvSpPr>
          <p:cNvPr id="8" name="テキスト ボックス 7">
            <a:extLst>
              <a:ext uri="{FF2B5EF4-FFF2-40B4-BE49-F238E27FC236}">
                <a16:creationId xmlns:a16="http://schemas.microsoft.com/office/drawing/2014/main" id="{943F721B-F20E-EF98-7C7E-D4DD73191926}"/>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2617363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653325" y="687604"/>
            <a:ext cx="5943600" cy="1447199"/>
          </a:xfrm>
          <a:prstGeom prst="rect">
            <a:avLst/>
          </a:prstGeom>
        </p:spPr>
        <p:txBody>
          <a:bodyPr/>
          <a:lstStyle/>
          <a:p>
            <a:r>
              <a:rPr kumimoji="1" lang="en-US" altLang="ja-JP" dirty="0"/>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592" y="2447060"/>
            <a:ext cx="3021525" cy="3718800"/>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653325" y="2433600"/>
            <a:ext cx="5943600" cy="3740400"/>
          </a:xfrm>
          <a:prstGeom prst="rect">
            <a:avLst/>
          </a:prstGeom>
        </p:spPr>
        <p:txBody>
          <a:bodyPr lIns="0" tIns="0" rIns="0" bIns="0"/>
          <a:lstStyle>
            <a:lvl1pPr>
              <a:defRPr sz="3000" b="1">
                <a:solidFill>
                  <a:schemeClr val="bg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テキスト ボックス 3">
            <a:extLst>
              <a:ext uri="{FF2B5EF4-FFF2-40B4-BE49-F238E27FC236}">
                <a16:creationId xmlns:a16="http://schemas.microsoft.com/office/drawing/2014/main" id="{63EDD009-B7C6-2FAB-6C6C-D361E024042A}"/>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7" name="図プレースホルダー 15">
            <a:extLst>
              <a:ext uri="{FF2B5EF4-FFF2-40B4-BE49-F238E27FC236}">
                <a16:creationId xmlns:a16="http://schemas.microsoft.com/office/drawing/2014/main" id="{B62A01C9-0B30-0082-9D00-73A4244F836E}"/>
              </a:ext>
            </a:extLst>
          </p:cNvPr>
          <p:cNvPicPr>
            <a:picLocks noChangeAspect="1"/>
          </p:cNvPicPr>
          <p:nvPr userDrawn="1"/>
        </p:nvPicPr>
        <p:blipFill rotWithShape="1">
          <a:blip r:embed="rId3"/>
          <a:srcRect l="40504" r="3246"/>
          <a:stretch/>
        </p:blipFill>
        <p:spPr>
          <a:xfrm>
            <a:off x="301823" y="2447060"/>
            <a:ext cx="3021525" cy="3718800"/>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Tree>
    <p:extLst>
      <p:ext uri="{BB962C8B-B14F-4D97-AF65-F5344CB8AC3E}">
        <p14:creationId xmlns:p14="http://schemas.microsoft.com/office/powerpoint/2010/main" val="2871166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bg1"/>
                </a:solidFill>
              </a:defRPr>
            </a:lvl1pPr>
          </a:lstStyle>
          <a:p>
            <a:r>
              <a:rPr kumimoji="1" lang="ja-JP" altLang="en-US"/>
              <a:t>［タイトル］</a:t>
            </a:r>
          </a:p>
        </p:txBody>
      </p:sp>
      <p:sp>
        <p:nvSpPr>
          <p:cNvPr id="5" name="テキスト ボックス 4">
            <a:extLst>
              <a:ext uri="{FF2B5EF4-FFF2-40B4-BE49-F238E27FC236}">
                <a16:creationId xmlns:a16="http://schemas.microsoft.com/office/drawing/2014/main" id="{16A1EA45-BF6A-8E89-F9CE-BFA62AF363CC}"/>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2751758589"/>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1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bg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3" y="1038386"/>
            <a:ext cx="930150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a:extLst>
              <a:ext uri="{FF2B5EF4-FFF2-40B4-BE49-F238E27FC236}">
                <a16:creationId xmlns:a16="http://schemas.microsoft.com/office/drawing/2014/main" id="{4D3BB6FD-8126-0BC5-CD78-240E479EB679}"/>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4055790626"/>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タイトルと２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bg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2" y="1038386"/>
            <a:ext cx="447525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コンテンツ プレースホルダー 4">
            <a:extLst>
              <a:ext uri="{FF2B5EF4-FFF2-40B4-BE49-F238E27FC236}">
                <a16:creationId xmlns:a16="http://schemas.microsoft.com/office/drawing/2014/main" id="{EF021ACE-2CF5-4B31-D043-4FF4199CE0CE}"/>
              </a:ext>
            </a:extLst>
          </p:cNvPr>
          <p:cNvSpPr>
            <a:spLocks noGrp="1"/>
          </p:cNvSpPr>
          <p:nvPr>
            <p:ph sz="quarter" idx="11"/>
          </p:nvPr>
        </p:nvSpPr>
        <p:spPr>
          <a:xfrm>
            <a:off x="5127525" y="1038386"/>
            <a:ext cx="447525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テキスト ボックス 2">
            <a:extLst>
              <a:ext uri="{FF2B5EF4-FFF2-40B4-BE49-F238E27FC236}">
                <a16:creationId xmlns:a16="http://schemas.microsoft.com/office/drawing/2014/main" id="{E00132AB-F8CC-E986-3454-C51AAC0E95E8}"/>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769733175"/>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と３コンテンツ">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396000"/>
          </a:xfrm>
        </p:spPr>
        <p:txBody>
          <a:bodyPr tIns="0" bIns="0">
            <a:noAutofit/>
          </a:bodyPr>
          <a:lstStyle>
            <a:lvl1pPr>
              <a:defRPr sz="1950">
                <a:solidFill>
                  <a:schemeClr val="bg1"/>
                </a:solidFill>
              </a:defRPr>
            </a:lvl1pPr>
          </a:lstStyle>
          <a:p>
            <a:r>
              <a:rPr kumimoji="1" lang="ja-JP" altLang="en-US"/>
              <a:t>［タイトル］</a:t>
            </a:r>
          </a:p>
        </p:txBody>
      </p:sp>
      <p:sp>
        <p:nvSpPr>
          <p:cNvPr id="5" name="コンテンツ プレースホルダー 4">
            <a:extLst>
              <a:ext uri="{FF2B5EF4-FFF2-40B4-BE49-F238E27FC236}">
                <a16:creationId xmlns:a16="http://schemas.microsoft.com/office/drawing/2014/main" id="{65165EBE-CE9B-A551-474B-E2D5D257B0E4}"/>
              </a:ext>
            </a:extLst>
          </p:cNvPr>
          <p:cNvSpPr>
            <a:spLocks noGrp="1"/>
          </p:cNvSpPr>
          <p:nvPr>
            <p:ph sz="quarter" idx="10"/>
          </p:nvPr>
        </p:nvSpPr>
        <p:spPr>
          <a:xfrm>
            <a:off x="301822" y="1038386"/>
            <a:ext cx="297180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コンテンツ プレースホルダー 4">
            <a:extLst>
              <a:ext uri="{FF2B5EF4-FFF2-40B4-BE49-F238E27FC236}">
                <a16:creationId xmlns:a16="http://schemas.microsoft.com/office/drawing/2014/main" id="{58228A74-29BB-7D83-4FBF-D4C78D0E8273}"/>
              </a:ext>
            </a:extLst>
          </p:cNvPr>
          <p:cNvSpPr>
            <a:spLocks noGrp="1"/>
          </p:cNvSpPr>
          <p:nvPr>
            <p:ph sz="quarter" idx="11"/>
          </p:nvPr>
        </p:nvSpPr>
        <p:spPr>
          <a:xfrm>
            <a:off x="3466125" y="1038386"/>
            <a:ext cx="297180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4">
            <a:extLst>
              <a:ext uri="{FF2B5EF4-FFF2-40B4-BE49-F238E27FC236}">
                <a16:creationId xmlns:a16="http://schemas.microsoft.com/office/drawing/2014/main" id="{1B772862-BD3C-7869-DB09-5C7C67173F27}"/>
              </a:ext>
            </a:extLst>
          </p:cNvPr>
          <p:cNvSpPr>
            <a:spLocks noGrp="1"/>
          </p:cNvSpPr>
          <p:nvPr>
            <p:ph sz="quarter" idx="12"/>
          </p:nvPr>
        </p:nvSpPr>
        <p:spPr>
          <a:xfrm>
            <a:off x="6632380" y="1038386"/>
            <a:ext cx="2971800" cy="5196814"/>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a:extLst>
              <a:ext uri="{FF2B5EF4-FFF2-40B4-BE49-F238E27FC236}">
                <a16:creationId xmlns:a16="http://schemas.microsoft.com/office/drawing/2014/main" id="{4659282D-E203-D490-4B15-F802032603A3}"/>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1041951580"/>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01275" y="334800"/>
            <a:ext cx="9301500" cy="400110"/>
          </a:xfrm>
        </p:spPr>
        <p:txBody>
          <a:bodyPr tIns="0" bIns="0">
            <a:noAutofit/>
          </a:bodyPr>
          <a:lstStyle>
            <a:lvl1pPr>
              <a:defRPr sz="1950">
                <a:solidFill>
                  <a:schemeClr val="bg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01823" y="727200"/>
            <a:ext cx="9301500" cy="288000"/>
          </a:xfrm>
        </p:spPr>
        <p:txBody>
          <a:bodyPr>
            <a:noAutofit/>
          </a:bodyPr>
          <a:lstStyle>
            <a:lvl1pPr>
              <a:defRPr b="1">
                <a:solidFill>
                  <a:schemeClr val="bg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01823" y="1411200"/>
            <a:ext cx="9301500" cy="4824000"/>
          </a:xfrm>
        </p:spPr>
        <p:txBody>
          <a:bodyPr t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411908429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sp>
        <p:nvSpPr>
          <p:cNvPr id="8" name="タイトル 2">
            <a:extLst>
              <a:ext uri="{FF2B5EF4-FFF2-40B4-BE49-F238E27FC236}">
                <a16:creationId xmlns:a16="http://schemas.microsoft.com/office/drawing/2014/main" id="{D5207BED-C451-AA8A-BEC8-1DBBC55EB27E}"/>
              </a:ext>
            </a:extLst>
          </p:cNvPr>
          <p:cNvSpPr>
            <a:spLocks noGrp="1"/>
          </p:cNvSpPr>
          <p:nvPr>
            <p:ph type="title" hasCustomPrompt="1"/>
          </p:nvPr>
        </p:nvSpPr>
        <p:spPr>
          <a:xfrm>
            <a:off x="301275" y="752400"/>
            <a:ext cx="9295650" cy="396000"/>
          </a:xfrm>
          <a:prstGeom prst="rect">
            <a:avLst/>
          </a:prstGeom>
        </p:spPr>
        <p:txBody>
          <a:bodyPr lIns="0" rIns="0" anchor="b" anchorCtr="0"/>
          <a:lstStyle/>
          <a:p>
            <a:pPr lvl="0"/>
            <a:r>
              <a:rPr kumimoji="1" lang="ja-JP" altLang="en-US" dirty="0"/>
              <a:t>○○○○御中</a:t>
            </a:r>
          </a:p>
        </p:txBody>
      </p:sp>
      <p:sp>
        <p:nvSpPr>
          <p:cNvPr id="4" name="テキスト プレースホルダー 6">
            <a:extLst>
              <a:ext uri="{FF2B5EF4-FFF2-40B4-BE49-F238E27FC236}">
                <a16:creationId xmlns:a16="http://schemas.microsoft.com/office/drawing/2014/main" id="{6D1013E2-8F90-20CA-6004-C9D6A65332FD}"/>
              </a:ext>
            </a:extLst>
          </p:cNvPr>
          <p:cNvSpPr>
            <a:spLocks noGrp="1"/>
          </p:cNvSpPr>
          <p:nvPr>
            <p:ph type="body" sz="quarter" idx="11" hasCustomPrompt="1"/>
          </p:nvPr>
        </p:nvSpPr>
        <p:spPr>
          <a:xfrm>
            <a:off x="301275" y="1143727"/>
            <a:ext cx="9295650" cy="1422244"/>
          </a:xfrm>
          <a:prstGeom prst="rect">
            <a:avLst/>
          </a:prstGeom>
        </p:spPr>
        <p:txBody>
          <a:bodyPr lIns="0" tIns="46800" rIns="0" anchor="b"/>
          <a:lstStyle>
            <a:lvl1pPr>
              <a:lnSpc>
                <a:spcPct val="80000"/>
              </a:lnSpc>
              <a:defRPr sz="3300" b="1">
                <a:solidFill>
                  <a:schemeClr val="accent1"/>
                </a:solidFill>
              </a:defRPr>
            </a:lvl1pPr>
          </a:lstStyle>
          <a:p>
            <a:pPr lvl="0"/>
            <a:r>
              <a:rPr kumimoji="1" lang="ja-JP" altLang="en-US"/>
              <a:t>［タイトル］</a:t>
            </a:r>
          </a:p>
        </p:txBody>
      </p:sp>
      <p:sp>
        <p:nvSpPr>
          <p:cNvPr id="6" name="テキスト プレースホルダー 10">
            <a:extLst>
              <a:ext uri="{FF2B5EF4-FFF2-40B4-BE49-F238E27FC236}">
                <a16:creationId xmlns:a16="http://schemas.microsoft.com/office/drawing/2014/main" id="{5B0EF5B0-BD1D-106F-C4E1-D30AB815AAC8}"/>
              </a:ext>
            </a:extLst>
          </p:cNvPr>
          <p:cNvSpPr>
            <a:spLocks noGrp="1"/>
          </p:cNvSpPr>
          <p:nvPr>
            <p:ph type="body" sz="quarter" idx="13" hasCustomPrompt="1"/>
          </p:nvPr>
        </p:nvSpPr>
        <p:spPr>
          <a:xfrm>
            <a:off x="301275" y="2565971"/>
            <a:ext cx="9295650" cy="375900"/>
          </a:xfrm>
          <a:prstGeom prst="rect">
            <a:avLst/>
          </a:prstGeom>
        </p:spPr>
        <p:txBody>
          <a:bodyPr lIns="0" tIns="46800" rIns="0"/>
          <a:lstStyle>
            <a:lvl1pPr>
              <a:defRPr>
                <a:solidFill>
                  <a:schemeClr val="accent1"/>
                </a:solidFill>
              </a:defRPr>
            </a:lvl1pPr>
            <a:lvl5pPr marL="1828662" indent="0">
              <a:buNone/>
              <a:defRPr/>
            </a:lvl5pPr>
          </a:lstStyle>
          <a:p>
            <a:pPr lvl="0"/>
            <a:r>
              <a:rPr kumimoji="1" lang="en-US" altLang="ja-JP" dirty="0"/>
              <a:t>2023</a:t>
            </a:r>
            <a:r>
              <a:rPr kumimoji="1" lang="ja-JP" altLang="en-US" dirty="0"/>
              <a:t>年〇月〇日　株式会社</a:t>
            </a:r>
            <a:r>
              <a:rPr kumimoji="1" lang="en-US" altLang="ja-JP" dirty="0"/>
              <a:t>NTT</a:t>
            </a:r>
            <a:r>
              <a:rPr kumimoji="1" lang="ja-JP" altLang="en-US" dirty="0"/>
              <a:t>データ ○○○○○○</a:t>
            </a:r>
          </a:p>
        </p:txBody>
      </p:sp>
      <p:pic>
        <p:nvPicPr>
          <p:cNvPr id="9" name="図 8">
            <a:extLst>
              <a:ext uri="{FF2B5EF4-FFF2-40B4-BE49-F238E27FC236}">
                <a16:creationId xmlns:a16="http://schemas.microsoft.com/office/drawing/2014/main" id="{57B54130-C13B-014A-F9F3-0C8FCD6D2437}"/>
              </a:ext>
            </a:extLst>
          </p:cNvPr>
          <p:cNvPicPr>
            <a:picLocks noChangeAspect="1"/>
          </p:cNvPicPr>
          <p:nvPr userDrawn="1"/>
        </p:nvPicPr>
        <p:blipFill>
          <a:blip r:embed="rId2"/>
          <a:stretch>
            <a:fillRect/>
          </a:stretch>
        </p:blipFill>
        <p:spPr>
          <a:xfrm>
            <a:off x="7368075" y="3733200"/>
            <a:ext cx="2228850" cy="2743200"/>
          </a:xfrm>
          <a:prstGeom prst="rect">
            <a:avLst/>
          </a:prstGeom>
        </p:spPr>
      </p:pic>
      <p:sp>
        <p:nvSpPr>
          <p:cNvPr id="11" name="テキスト ボックス 10">
            <a:extLst>
              <a:ext uri="{FF2B5EF4-FFF2-40B4-BE49-F238E27FC236}">
                <a16:creationId xmlns:a16="http://schemas.microsoft.com/office/drawing/2014/main" id="{4D9542F4-2785-BB77-7E12-1225021C408C}"/>
              </a:ext>
            </a:extLst>
          </p:cNvPr>
          <p:cNvSpPr txBox="1"/>
          <p:nvPr userDrawn="1"/>
        </p:nvSpPr>
        <p:spPr>
          <a:xfrm>
            <a:off x="301275" y="31464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a:t>
            </a:r>
            <a:r>
              <a:rPr lang="en-US" altLang="ja-JP" sz="750" dirty="0" err="1" smtClean="0">
                <a:solidFill>
                  <a:srgbClr val="6B6B6B"/>
                </a:solidFill>
              </a:rPr>
              <a:t>Luweave</a:t>
            </a:r>
            <a:r>
              <a:rPr lang="ja-JP" altLang="en-US" sz="750" dirty="0" smtClean="0">
                <a:solidFill>
                  <a:srgbClr val="6B6B6B"/>
                </a:solidFill>
              </a:rPr>
              <a:t> </a:t>
            </a:r>
            <a:r>
              <a:rPr lang="en-US" altLang="ja-JP" sz="750" dirty="0" smtClean="0">
                <a:solidFill>
                  <a:srgbClr val="6B6B6B"/>
                </a:solidFill>
              </a:rPr>
              <a:t>Corporation</a:t>
            </a:r>
            <a:endParaRPr lang="en-US" altLang="ja-JP" sz="750" dirty="0">
              <a:solidFill>
                <a:srgbClr val="6B6B6B"/>
              </a:solidFill>
            </a:endParaRPr>
          </a:p>
        </p:txBody>
      </p:sp>
      <p:pic>
        <p:nvPicPr>
          <p:cNvPr id="12" name="図プレースホルダー 11">
            <a:extLst>
              <a:ext uri="{FF2B5EF4-FFF2-40B4-BE49-F238E27FC236}">
                <a16:creationId xmlns:a16="http://schemas.microsoft.com/office/drawing/2014/main" id="{9A370874-D6E7-8236-0AEC-2B707CC0DA41}"/>
              </a:ext>
            </a:extLst>
          </p:cNvPr>
          <p:cNvPicPr>
            <a:picLocks noChangeAspect="1"/>
          </p:cNvPicPr>
          <p:nvPr userDrawn="1"/>
        </p:nvPicPr>
        <p:blipFill>
          <a:blip r:embed="rId3"/>
          <a:srcRect t="24412" b="24412"/>
          <a:stretch/>
        </p:blipFill>
        <p:spPr>
          <a:xfrm>
            <a:off x="0" y="3349800"/>
            <a:ext cx="9906975" cy="3510000"/>
          </a:xfrm>
          <a:prstGeom prst="rect">
            <a:avLst/>
          </a:prstGeom>
        </p:spPr>
      </p:pic>
      <p:pic>
        <p:nvPicPr>
          <p:cNvPr id="15" name="図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333" y="2304681"/>
            <a:ext cx="1406595" cy="898489"/>
          </a:xfrm>
          <a:prstGeom prst="rect">
            <a:avLst/>
          </a:prstGeom>
        </p:spPr>
      </p:pic>
    </p:spTree>
    <p:extLst>
      <p:ext uri="{BB962C8B-B14F-4D97-AF65-F5344CB8AC3E}">
        <p14:creationId xmlns:p14="http://schemas.microsoft.com/office/powerpoint/2010/main" val="1320633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17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白紙（フッター有）">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1C562A-25AB-8415-C9E5-F862FADD5F01}"/>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2133572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全面画像">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284A47DF-598D-4484-FC4C-BB3F7796E5E5}"/>
              </a:ext>
            </a:extLst>
          </p:cNvPr>
          <p:cNvPicPr>
            <a:picLocks noChangeAspect="1"/>
          </p:cNvPicPr>
          <p:nvPr userDrawn="1"/>
        </p:nvPicPr>
        <p:blipFill>
          <a:blip r:embed="rId2"/>
          <a:srcRect/>
          <a:stretch/>
        </p:blipFill>
        <p:spPr>
          <a:xfrm>
            <a:off x="3" y="-1"/>
            <a:ext cx="9905999" cy="6857998"/>
          </a:xfrm>
          <a:prstGeom prst="rect">
            <a:avLst/>
          </a:prstGeom>
        </p:spPr>
      </p:pic>
      <p:sp>
        <p:nvSpPr>
          <p:cNvPr id="6" name="正方形/長方形 5">
            <a:extLst>
              <a:ext uri="{FF2B5EF4-FFF2-40B4-BE49-F238E27FC236}">
                <a16:creationId xmlns:a16="http://schemas.microsoft.com/office/drawing/2014/main" id="{17BFC142-EE3C-1097-DFF9-406290BF82E8}"/>
              </a:ext>
            </a:extLst>
          </p:cNvPr>
          <p:cNvSpPr/>
          <p:nvPr userDrawn="1"/>
        </p:nvSpPr>
        <p:spPr>
          <a:xfrm>
            <a:off x="0" y="5202004"/>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2" name="タイトル 1">
            <a:extLst>
              <a:ext uri="{FF2B5EF4-FFF2-40B4-BE49-F238E27FC236}">
                <a16:creationId xmlns:a16="http://schemas.microsoft.com/office/drawing/2014/main" id="{B1265E79-47D9-4B17-A967-60D543C5CD4E}"/>
              </a:ext>
            </a:extLst>
          </p:cNvPr>
          <p:cNvSpPr>
            <a:spLocks noGrp="1"/>
          </p:cNvSpPr>
          <p:nvPr>
            <p:ph type="title" hasCustomPrompt="1"/>
          </p:nvPr>
        </p:nvSpPr>
        <p:spPr>
          <a:xfrm>
            <a:off x="301275" y="334804"/>
            <a:ext cx="9301500" cy="413999"/>
          </a:xfrm>
        </p:spPr>
        <p:txBody>
          <a:bodyPr tIns="0" bIns="0" anchor="t">
            <a:noAutofit/>
          </a:bodyPr>
          <a:lstStyle>
            <a:lvl1pPr>
              <a:defRPr sz="1950"/>
            </a:lvl1pPr>
          </a:lstStyle>
          <a:p>
            <a:r>
              <a:rPr kumimoji="1" lang="ja-JP" altLang="en-US"/>
              <a:t>［タイトル］</a:t>
            </a:r>
          </a:p>
        </p:txBody>
      </p:sp>
      <p:pic>
        <p:nvPicPr>
          <p:cNvPr id="7" name="図 6">
            <a:extLst>
              <a:ext uri="{FF2B5EF4-FFF2-40B4-BE49-F238E27FC236}">
                <a16:creationId xmlns:a16="http://schemas.microsoft.com/office/drawing/2014/main" id="{53006D64-E6DC-EC14-0869-CFFA4F407720}"/>
              </a:ext>
            </a:extLst>
          </p:cNvPr>
          <p:cNvPicPr>
            <a:picLocks noChangeAspect="1"/>
          </p:cNvPicPr>
          <p:nvPr userDrawn="1"/>
        </p:nvPicPr>
        <p:blipFill>
          <a:blip r:embed="rId3"/>
          <a:srcRect/>
          <a:stretch/>
        </p:blipFill>
        <p:spPr>
          <a:xfrm>
            <a:off x="8728710" y="6425921"/>
            <a:ext cx="933474" cy="292658"/>
          </a:xfrm>
          <a:prstGeom prst="rect">
            <a:avLst/>
          </a:prstGeom>
        </p:spPr>
      </p:pic>
      <p:sp>
        <p:nvSpPr>
          <p:cNvPr id="10" name="テキスト ボックス 9">
            <a:extLst>
              <a:ext uri="{FF2B5EF4-FFF2-40B4-BE49-F238E27FC236}">
                <a16:creationId xmlns:a16="http://schemas.microsoft.com/office/drawing/2014/main" id="{982FFD09-936A-AF7C-CD3D-13DA700D6B37}"/>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11" name="テキスト ボックス 10">
            <a:extLst>
              <a:ext uri="{FF2B5EF4-FFF2-40B4-BE49-F238E27FC236}">
                <a16:creationId xmlns:a16="http://schemas.microsoft.com/office/drawing/2014/main" id="{F630E21C-D3DA-C1C9-6335-53E0F302CA3F}"/>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3" name="テキスト ボックス 2">
            <a:extLst>
              <a:ext uri="{FF2B5EF4-FFF2-40B4-BE49-F238E27FC236}">
                <a16:creationId xmlns:a16="http://schemas.microsoft.com/office/drawing/2014/main" id="{1ED76DD1-6CF3-67A2-ABEE-C68044278951}"/>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3614267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右に画像">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364C7304-EA79-3047-AAB3-5F36CE9C49DE}"/>
              </a:ext>
            </a:extLst>
          </p:cNvPr>
          <p:cNvPicPr>
            <a:picLocks noChangeAspect="1"/>
          </p:cNvPicPr>
          <p:nvPr userDrawn="1"/>
        </p:nvPicPr>
        <p:blipFill rotWithShape="1">
          <a:blip r:embed="rId2"/>
          <a:srcRect l="58440" r="8440"/>
          <a:stretch/>
        </p:blipFill>
        <p:spPr>
          <a:xfrm>
            <a:off x="6624153" y="-1"/>
            <a:ext cx="3280874" cy="6857999"/>
          </a:xfrm>
          <a:prstGeom prst="rect">
            <a:avLst/>
          </a:prstGeom>
        </p:spPr>
      </p:pic>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01275" y="334800"/>
            <a:ext cx="6078150" cy="412538"/>
          </a:xfrm>
        </p:spPr>
        <p:txBody>
          <a:bodyPr tIns="0" bIns="0">
            <a:noAutofit/>
          </a:bodyPr>
          <a:lstStyle>
            <a:lvl1pPr>
              <a:defRPr sz="1950"/>
            </a:lvl1pPr>
          </a:lstStyle>
          <a:p>
            <a:r>
              <a:rPr kumimoji="1" lang="ja-JP" altLang="en-US"/>
              <a:t>［タイトル］</a:t>
            </a:r>
          </a:p>
        </p:txBody>
      </p:sp>
      <p:sp>
        <p:nvSpPr>
          <p:cNvPr id="4" name="テキスト ボックス 3">
            <a:extLst>
              <a:ext uri="{FF2B5EF4-FFF2-40B4-BE49-F238E27FC236}">
                <a16:creationId xmlns:a16="http://schemas.microsoft.com/office/drawing/2014/main" id="{8C3C35FC-0C2C-C5D6-0210-3A570FE264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9" name="正方形/長方形 8">
            <a:extLst>
              <a:ext uri="{FF2B5EF4-FFF2-40B4-BE49-F238E27FC236}">
                <a16:creationId xmlns:a16="http://schemas.microsoft.com/office/drawing/2014/main" id="{7B12F8C5-0E88-DAD9-ABAF-0068EAED006A}"/>
              </a:ext>
            </a:extLst>
          </p:cNvPr>
          <p:cNvSpPr/>
          <p:nvPr userDrawn="1"/>
        </p:nvSpPr>
        <p:spPr>
          <a:xfrm>
            <a:off x="6624150"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10" name="図 9">
            <a:extLst>
              <a:ext uri="{FF2B5EF4-FFF2-40B4-BE49-F238E27FC236}">
                <a16:creationId xmlns:a16="http://schemas.microsoft.com/office/drawing/2014/main" id="{1511AB2B-344F-4945-B779-70D998A016D8}"/>
              </a:ext>
            </a:extLst>
          </p:cNvPr>
          <p:cNvPicPr>
            <a:picLocks noChangeAspect="1"/>
          </p:cNvPicPr>
          <p:nvPr userDrawn="1"/>
        </p:nvPicPr>
        <p:blipFill>
          <a:blip r:embed="rId3"/>
          <a:srcRect/>
          <a:stretch/>
        </p:blipFill>
        <p:spPr>
          <a:xfrm>
            <a:off x="8728710" y="6425921"/>
            <a:ext cx="933474" cy="292658"/>
          </a:xfrm>
          <a:prstGeom prst="rect">
            <a:avLst/>
          </a:prstGeom>
        </p:spPr>
      </p:pic>
      <p:sp>
        <p:nvSpPr>
          <p:cNvPr id="5" name="テキスト ボックス 4">
            <a:extLst>
              <a:ext uri="{FF2B5EF4-FFF2-40B4-BE49-F238E27FC236}">
                <a16:creationId xmlns:a16="http://schemas.microsoft.com/office/drawing/2014/main" id="{E362071F-A70C-04A3-5591-E26AA3F70795}"/>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653107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に画像">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A5C280F5-C8A3-ED0C-C7A4-8D18EBF140D0}"/>
              </a:ext>
            </a:extLst>
          </p:cNvPr>
          <p:cNvPicPr>
            <a:picLocks noChangeAspect="1"/>
          </p:cNvPicPr>
          <p:nvPr userDrawn="1"/>
        </p:nvPicPr>
        <p:blipFill rotWithShape="1">
          <a:blip r:embed="rId2"/>
          <a:srcRect l="58440" r="8440"/>
          <a:stretch/>
        </p:blipFill>
        <p:spPr>
          <a:xfrm>
            <a:off x="3" y="-1"/>
            <a:ext cx="3280874" cy="6857999"/>
          </a:xfrm>
          <a:prstGeom prst="rect">
            <a:avLst/>
          </a:prstGeom>
        </p:spPr>
      </p:pic>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726450" y="334800"/>
            <a:ext cx="5876325" cy="412538"/>
          </a:xfrm>
        </p:spPr>
        <p:txBody>
          <a:bodyPr tIns="0" bIns="0">
            <a:noAutofit/>
          </a:bodyPr>
          <a:lstStyle>
            <a:lvl1pPr>
              <a:defRPr sz="1950"/>
            </a:lvl1pPr>
          </a:lstStyle>
          <a:p>
            <a:r>
              <a:rPr kumimoji="1" lang="ja-JP" altLang="en-US"/>
              <a:t>［タイトル］</a:t>
            </a:r>
          </a:p>
        </p:txBody>
      </p:sp>
      <p:sp>
        <p:nvSpPr>
          <p:cNvPr id="9" name="テキスト ボックス 8">
            <a:extLst>
              <a:ext uri="{FF2B5EF4-FFF2-40B4-BE49-F238E27FC236}">
                <a16:creationId xmlns:a16="http://schemas.microsoft.com/office/drawing/2014/main" id="{7B9BBD56-FDC8-781A-F41D-9973F313B293}"/>
              </a:ext>
            </a:extLst>
          </p:cNvPr>
          <p:cNvSpPr txBox="1"/>
          <p:nvPr userDrawn="1"/>
        </p:nvSpPr>
        <p:spPr>
          <a:xfrm>
            <a:off x="6318000"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正方形/長方形 3">
            <a:extLst>
              <a:ext uri="{FF2B5EF4-FFF2-40B4-BE49-F238E27FC236}">
                <a16:creationId xmlns:a16="http://schemas.microsoft.com/office/drawing/2014/main" id="{D3B0CE17-A075-1981-B937-98723C53A715}"/>
              </a:ext>
            </a:extLst>
          </p:cNvPr>
          <p:cNvSpPr/>
          <p:nvPr userDrawn="1"/>
        </p:nvSpPr>
        <p:spPr>
          <a:xfrm>
            <a:off x="-976"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8" name="テキスト ボックス 7">
            <a:extLst>
              <a:ext uri="{FF2B5EF4-FFF2-40B4-BE49-F238E27FC236}">
                <a16:creationId xmlns:a16="http://schemas.microsoft.com/office/drawing/2014/main" id="{7CCDB277-94A0-134B-3BE0-C7631A608D43}"/>
              </a:ext>
            </a:extLst>
          </p:cNvPr>
          <p:cNvSpPr txBox="1"/>
          <p:nvPr userDrawn="1"/>
        </p:nvSpPr>
        <p:spPr>
          <a:xfrm>
            <a:off x="3653325" y="6562800"/>
            <a:ext cx="260325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5" name="テキスト ボックス 4">
            <a:extLst>
              <a:ext uri="{FF2B5EF4-FFF2-40B4-BE49-F238E27FC236}">
                <a16:creationId xmlns:a16="http://schemas.microsoft.com/office/drawing/2014/main" id="{FE3BD25D-ABBB-6D2D-8F6B-16DB936E7872}"/>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3651460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に画像">
    <p:spTree>
      <p:nvGrpSpPr>
        <p:cNvPr id="1" name=""/>
        <p:cNvGrpSpPr/>
        <p:nvPr/>
      </p:nvGrpSpPr>
      <p:grpSpPr>
        <a:xfrm>
          <a:off x="0" y="0"/>
          <a:ext cx="0" cy="0"/>
          <a:chOff x="0" y="0"/>
          <a:chExt cx="0" cy="0"/>
        </a:xfrm>
      </p:grpSpPr>
      <p:pic>
        <p:nvPicPr>
          <p:cNvPr id="2" name="図プレースホルダー 11">
            <a:extLst>
              <a:ext uri="{FF2B5EF4-FFF2-40B4-BE49-F238E27FC236}">
                <a16:creationId xmlns:a16="http://schemas.microsoft.com/office/drawing/2014/main" id="{9A370874-D6E7-8236-0AEC-2B707CC0DA41}"/>
              </a:ext>
            </a:extLst>
          </p:cNvPr>
          <p:cNvPicPr>
            <a:picLocks noChangeAspect="1"/>
          </p:cNvPicPr>
          <p:nvPr userDrawn="1"/>
        </p:nvPicPr>
        <p:blipFill>
          <a:blip r:embed="rId2"/>
          <a:srcRect t="24412" b="24412"/>
          <a:stretch/>
        </p:blipFill>
        <p:spPr>
          <a:xfrm>
            <a:off x="0" y="3351600"/>
            <a:ext cx="9906975" cy="3510000"/>
          </a:xfrm>
          <a:prstGeom prst="rect">
            <a:avLst/>
          </a:prstGeom>
        </p:spPr>
      </p:pic>
      <p:sp>
        <p:nvSpPr>
          <p:cNvPr id="7" name="正方形/長方形 6">
            <a:extLst>
              <a:ext uri="{FF2B5EF4-FFF2-40B4-BE49-F238E27FC236}">
                <a16:creationId xmlns:a16="http://schemas.microsoft.com/office/drawing/2014/main" id="{C3712D3F-0A14-B965-583E-18E6FCE4A735}"/>
              </a:ext>
            </a:extLst>
          </p:cNvPr>
          <p:cNvSpPr/>
          <p:nvPr userDrawn="1"/>
        </p:nvSpPr>
        <p:spPr>
          <a:xfrm>
            <a:off x="975" y="5205605"/>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8" name="図 7">
            <a:extLst>
              <a:ext uri="{FF2B5EF4-FFF2-40B4-BE49-F238E27FC236}">
                <a16:creationId xmlns:a16="http://schemas.microsoft.com/office/drawing/2014/main" id="{84D7E9EC-CF46-317F-6A0E-F6BDEEB785B0}"/>
              </a:ext>
            </a:extLst>
          </p:cNvPr>
          <p:cNvPicPr>
            <a:picLocks noChangeAspect="1"/>
          </p:cNvPicPr>
          <p:nvPr userDrawn="1"/>
        </p:nvPicPr>
        <p:blipFill>
          <a:blip r:embed="rId3"/>
          <a:srcRect/>
          <a:stretch/>
        </p:blipFill>
        <p:spPr>
          <a:xfrm>
            <a:off x="8728710" y="6425921"/>
            <a:ext cx="933474" cy="292658"/>
          </a:xfrm>
          <a:prstGeom prst="rect">
            <a:avLst/>
          </a:prstGeom>
        </p:spPr>
      </p:pic>
      <p:sp>
        <p:nvSpPr>
          <p:cNvPr id="12" name="テキスト ボックス 11">
            <a:extLst>
              <a:ext uri="{FF2B5EF4-FFF2-40B4-BE49-F238E27FC236}">
                <a16:creationId xmlns:a16="http://schemas.microsoft.com/office/drawing/2014/main" id="{EFD602CA-4EF9-5AA1-3EE4-33973263E246}"/>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a:t>
            </a:r>
            <a:r>
              <a:rPr lang="en-US" altLang="ja-JP" sz="750" dirty="0" err="1" smtClean="0">
                <a:solidFill>
                  <a:schemeClr val="bg1"/>
                </a:solidFill>
              </a:rPr>
              <a:t>Luweave</a:t>
            </a:r>
            <a:r>
              <a:rPr lang="ja-JP" altLang="en-US" sz="750" dirty="0" smtClean="0">
                <a:solidFill>
                  <a:schemeClr val="bg1"/>
                </a:solidFill>
              </a:rPr>
              <a:t> </a:t>
            </a:r>
            <a:r>
              <a:rPr lang="en-US" altLang="ja-JP" sz="750" dirty="0" smtClean="0">
                <a:solidFill>
                  <a:schemeClr val="bg1"/>
                </a:solidFill>
              </a:rPr>
              <a:t>Corporation</a:t>
            </a:r>
            <a:endParaRPr lang="en-US" altLang="ja-JP" sz="750" dirty="0">
              <a:solidFill>
                <a:schemeClr val="bg1"/>
              </a:solidFill>
            </a:endParaRPr>
          </a:p>
        </p:txBody>
      </p:sp>
      <p:sp>
        <p:nvSpPr>
          <p:cNvPr id="13" name="テキスト ボックス 12">
            <a:extLst>
              <a:ext uri="{FF2B5EF4-FFF2-40B4-BE49-F238E27FC236}">
                <a16:creationId xmlns:a16="http://schemas.microsoft.com/office/drawing/2014/main" id="{AE93AE18-67FE-0AB9-197B-5A29BB657E46}"/>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テキスト ボックス 3">
            <a:extLst>
              <a:ext uri="{FF2B5EF4-FFF2-40B4-BE49-F238E27FC236}">
                <a16:creationId xmlns:a16="http://schemas.microsoft.com/office/drawing/2014/main" id="{8A8B6262-DDC9-FD06-5613-CDCB22E48DDD}"/>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9" name="図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333" y="2238708"/>
            <a:ext cx="1406595" cy="898489"/>
          </a:xfrm>
          <a:prstGeom prst="rect">
            <a:avLst/>
          </a:prstGeom>
        </p:spPr>
      </p:pic>
    </p:spTree>
    <p:extLst>
      <p:ext uri="{BB962C8B-B14F-4D97-AF65-F5344CB8AC3E}">
        <p14:creationId xmlns:p14="http://schemas.microsoft.com/office/powerpoint/2010/main" val="101176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下に画像">
    <p:spTree>
      <p:nvGrpSpPr>
        <p:cNvPr id="1" name=""/>
        <p:cNvGrpSpPr/>
        <p:nvPr/>
      </p:nvGrpSpPr>
      <p:grpSpPr>
        <a:xfrm>
          <a:off x="0" y="0"/>
          <a:ext cx="0" cy="0"/>
          <a:chOff x="0" y="0"/>
          <a:chExt cx="0" cy="0"/>
        </a:xfrm>
      </p:grpSpPr>
      <p:pic>
        <p:nvPicPr>
          <p:cNvPr id="2" name="図プレースホルダー 11">
            <a:extLst>
              <a:ext uri="{FF2B5EF4-FFF2-40B4-BE49-F238E27FC236}">
                <a16:creationId xmlns:a16="http://schemas.microsoft.com/office/drawing/2014/main" id="{9A370874-D6E7-8236-0AEC-2B707CC0DA41}"/>
              </a:ext>
            </a:extLst>
          </p:cNvPr>
          <p:cNvPicPr>
            <a:picLocks noChangeAspect="1"/>
          </p:cNvPicPr>
          <p:nvPr userDrawn="1"/>
        </p:nvPicPr>
        <p:blipFill>
          <a:blip r:embed="rId2"/>
          <a:srcRect t="24412" b="24412"/>
          <a:stretch/>
        </p:blipFill>
        <p:spPr>
          <a:xfrm>
            <a:off x="0" y="3351600"/>
            <a:ext cx="9906975" cy="3510000"/>
          </a:xfrm>
          <a:prstGeom prst="rect">
            <a:avLst/>
          </a:prstGeom>
        </p:spPr>
      </p:pic>
      <p:sp>
        <p:nvSpPr>
          <p:cNvPr id="7" name="正方形/長方形 6">
            <a:extLst>
              <a:ext uri="{FF2B5EF4-FFF2-40B4-BE49-F238E27FC236}">
                <a16:creationId xmlns:a16="http://schemas.microsoft.com/office/drawing/2014/main" id="{C3712D3F-0A14-B965-583E-18E6FCE4A735}"/>
              </a:ext>
            </a:extLst>
          </p:cNvPr>
          <p:cNvSpPr/>
          <p:nvPr userDrawn="1"/>
        </p:nvSpPr>
        <p:spPr>
          <a:xfrm>
            <a:off x="975" y="5205605"/>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8" name="図 7">
            <a:extLst>
              <a:ext uri="{FF2B5EF4-FFF2-40B4-BE49-F238E27FC236}">
                <a16:creationId xmlns:a16="http://schemas.microsoft.com/office/drawing/2014/main" id="{84D7E9EC-CF46-317F-6A0E-F6BDEEB785B0}"/>
              </a:ext>
            </a:extLst>
          </p:cNvPr>
          <p:cNvPicPr>
            <a:picLocks noChangeAspect="1"/>
          </p:cNvPicPr>
          <p:nvPr userDrawn="1"/>
        </p:nvPicPr>
        <p:blipFill>
          <a:blip r:embed="rId3"/>
          <a:srcRect/>
          <a:stretch/>
        </p:blipFill>
        <p:spPr>
          <a:xfrm>
            <a:off x="8728710" y="6425921"/>
            <a:ext cx="933474" cy="292658"/>
          </a:xfrm>
          <a:prstGeom prst="rect">
            <a:avLst/>
          </a:prstGeom>
        </p:spPr>
      </p:pic>
      <p:sp>
        <p:nvSpPr>
          <p:cNvPr id="12" name="テキスト ボックス 11">
            <a:extLst>
              <a:ext uri="{FF2B5EF4-FFF2-40B4-BE49-F238E27FC236}">
                <a16:creationId xmlns:a16="http://schemas.microsoft.com/office/drawing/2014/main" id="{EFD602CA-4EF9-5AA1-3EE4-33973263E246}"/>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a:t>
            </a:r>
            <a:r>
              <a:rPr lang="en-US" altLang="ja-JP" sz="750" dirty="0" err="1" smtClean="0">
                <a:solidFill>
                  <a:schemeClr val="bg1"/>
                </a:solidFill>
              </a:rPr>
              <a:t>Luweave</a:t>
            </a:r>
            <a:r>
              <a:rPr lang="ja-JP" altLang="en-US" sz="750" dirty="0" smtClean="0">
                <a:solidFill>
                  <a:schemeClr val="bg1"/>
                </a:solidFill>
              </a:rPr>
              <a:t> </a:t>
            </a:r>
            <a:r>
              <a:rPr lang="en-US" altLang="ja-JP" sz="750" dirty="0" smtClean="0">
                <a:solidFill>
                  <a:schemeClr val="bg1"/>
                </a:solidFill>
              </a:rPr>
              <a:t>Corporation</a:t>
            </a:r>
            <a:endParaRPr lang="en-US" altLang="ja-JP" sz="750" dirty="0">
              <a:solidFill>
                <a:schemeClr val="bg1"/>
              </a:solidFill>
            </a:endParaRPr>
          </a:p>
        </p:txBody>
      </p:sp>
      <p:sp>
        <p:nvSpPr>
          <p:cNvPr id="13" name="テキスト ボックス 12">
            <a:extLst>
              <a:ext uri="{FF2B5EF4-FFF2-40B4-BE49-F238E27FC236}">
                <a16:creationId xmlns:a16="http://schemas.microsoft.com/office/drawing/2014/main" id="{AE93AE18-67FE-0AB9-197B-5A29BB657E46}"/>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テキスト ボックス 3">
            <a:extLst>
              <a:ext uri="{FF2B5EF4-FFF2-40B4-BE49-F238E27FC236}">
                <a16:creationId xmlns:a16="http://schemas.microsoft.com/office/drawing/2014/main" id="{8A8B6262-DDC9-FD06-5613-CDCB22E48DDD}"/>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9" name="図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333" y="2238708"/>
            <a:ext cx="1406595" cy="898489"/>
          </a:xfrm>
          <a:prstGeom prst="rect">
            <a:avLst/>
          </a:prstGeom>
        </p:spPr>
      </p:pic>
      <p:pic>
        <p:nvPicPr>
          <p:cNvPr id="10" name="図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00" y="3352800"/>
            <a:ext cx="9906000" cy="3505200"/>
          </a:xfrm>
          <a:prstGeom prst="rect">
            <a:avLst/>
          </a:prstGeom>
        </p:spPr>
      </p:pic>
    </p:spTree>
    <p:extLst>
      <p:ext uri="{BB962C8B-B14F-4D97-AF65-F5344CB8AC3E}">
        <p14:creationId xmlns:p14="http://schemas.microsoft.com/office/powerpoint/2010/main" val="968184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下に画像">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 y="3354600"/>
            <a:ext cx="9906000" cy="3505200"/>
          </a:xfrm>
          <a:prstGeom prst="rect">
            <a:avLst/>
          </a:prstGeom>
        </p:spPr>
      </p:pic>
      <p:sp>
        <p:nvSpPr>
          <p:cNvPr id="7" name="正方形/長方形 6">
            <a:extLst>
              <a:ext uri="{FF2B5EF4-FFF2-40B4-BE49-F238E27FC236}">
                <a16:creationId xmlns:a16="http://schemas.microsoft.com/office/drawing/2014/main" id="{C3712D3F-0A14-B965-583E-18E6FCE4A735}"/>
              </a:ext>
            </a:extLst>
          </p:cNvPr>
          <p:cNvSpPr/>
          <p:nvPr userDrawn="1"/>
        </p:nvSpPr>
        <p:spPr>
          <a:xfrm>
            <a:off x="975" y="5205605"/>
            <a:ext cx="990600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12" name="テキスト ボックス 11">
            <a:extLst>
              <a:ext uri="{FF2B5EF4-FFF2-40B4-BE49-F238E27FC236}">
                <a16:creationId xmlns:a16="http://schemas.microsoft.com/office/drawing/2014/main" id="{EFD602CA-4EF9-5AA1-3EE4-33973263E246}"/>
              </a:ext>
            </a:extLst>
          </p:cNvPr>
          <p:cNvSpPr txBox="1"/>
          <p:nvPr userDrawn="1"/>
        </p:nvSpPr>
        <p:spPr>
          <a:xfrm>
            <a:off x="175018"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a:t>
            </a:r>
            <a:r>
              <a:rPr lang="en-US" altLang="ja-JP" sz="750" dirty="0" err="1" smtClean="0">
                <a:solidFill>
                  <a:schemeClr val="bg1"/>
                </a:solidFill>
              </a:rPr>
              <a:t>Luweave</a:t>
            </a:r>
            <a:r>
              <a:rPr lang="ja-JP" altLang="en-US" sz="750" dirty="0" smtClean="0">
                <a:solidFill>
                  <a:schemeClr val="bg1"/>
                </a:solidFill>
              </a:rPr>
              <a:t> </a:t>
            </a:r>
            <a:r>
              <a:rPr lang="en-US" altLang="ja-JP" sz="750" dirty="0" smtClean="0">
                <a:solidFill>
                  <a:schemeClr val="bg1"/>
                </a:solidFill>
              </a:rPr>
              <a:t>Corporation</a:t>
            </a:r>
            <a:endParaRPr lang="en-US" altLang="ja-JP" sz="750" dirty="0">
              <a:solidFill>
                <a:schemeClr val="bg1"/>
              </a:solidFill>
            </a:endParaRPr>
          </a:p>
        </p:txBody>
      </p:sp>
      <p:sp>
        <p:nvSpPr>
          <p:cNvPr id="13" name="テキスト ボックス 12">
            <a:extLst>
              <a:ext uri="{FF2B5EF4-FFF2-40B4-BE49-F238E27FC236}">
                <a16:creationId xmlns:a16="http://schemas.microsoft.com/office/drawing/2014/main" id="{AE93AE18-67FE-0AB9-197B-5A29BB657E46}"/>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4" name="テキスト ボックス 3">
            <a:extLst>
              <a:ext uri="{FF2B5EF4-FFF2-40B4-BE49-F238E27FC236}">
                <a16:creationId xmlns:a16="http://schemas.microsoft.com/office/drawing/2014/main" id="{8A8B6262-DDC9-FD06-5613-CDCB22E48DDD}"/>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5828" y="2364218"/>
            <a:ext cx="1742676" cy="834876"/>
          </a:xfrm>
          <a:prstGeom prst="rect">
            <a:avLst/>
          </a:prstGeom>
        </p:spPr>
      </p:pic>
      <p:pic>
        <p:nvPicPr>
          <p:cNvPr id="14" name="図 13">
            <a:extLst>
              <a:ext uri="{FF2B5EF4-FFF2-40B4-BE49-F238E27FC236}">
                <a16:creationId xmlns:a16="http://schemas.microsoft.com/office/drawing/2014/main" id="{84D7E9EC-CF46-317F-6A0E-F6BDEEB785B0}"/>
              </a:ext>
            </a:extLst>
          </p:cNvPr>
          <p:cNvPicPr>
            <a:picLocks noChangeAspect="1"/>
          </p:cNvPicPr>
          <p:nvPr userDrawn="1"/>
        </p:nvPicPr>
        <p:blipFill>
          <a:blip r:embed="rId4"/>
          <a:srcRect/>
          <a:stretch/>
        </p:blipFill>
        <p:spPr>
          <a:xfrm>
            <a:off x="8415395" y="6360142"/>
            <a:ext cx="1244632" cy="292658"/>
          </a:xfrm>
          <a:prstGeom prst="rect">
            <a:avLst/>
          </a:prstGeom>
        </p:spPr>
      </p:pic>
    </p:spTree>
    <p:extLst>
      <p:ext uri="{BB962C8B-B14F-4D97-AF65-F5344CB8AC3E}">
        <p14:creationId xmlns:p14="http://schemas.microsoft.com/office/powerpoint/2010/main" val="4176295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画像3枚">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01275" y="334800"/>
            <a:ext cx="9301500" cy="412538"/>
          </a:xfrm>
        </p:spPr>
        <p:txBody>
          <a:bodyPr tIns="0" bIns="0">
            <a:noAutofit/>
          </a:bodyPr>
          <a:lstStyle>
            <a:lvl1pPr>
              <a:defRPr sz="1950"/>
            </a:lvl1pPr>
          </a:lstStyle>
          <a:p>
            <a:r>
              <a:rPr kumimoji="1" lang="ja-JP" altLang="en-US"/>
              <a:t>［タイトル］</a:t>
            </a:r>
          </a:p>
        </p:txBody>
      </p:sp>
      <p:sp>
        <p:nvSpPr>
          <p:cNvPr id="4" name="テキスト ボックス 3">
            <a:extLst>
              <a:ext uri="{FF2B5EF4-FFF2-40B4-BE49-F238E27FC236}">
                <a16:creationId xmlns:a16="http://schemas.microsoft.com/office/drawing/2014/main" id="{8C3C35FC-0C2C-C5D6-0210-3A570FE264A2}"/>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
        <p:nvSpPr>
          <p:cNvPr id="5" name="Picture Placeholder 6">
            <a:extLst>
              <a:ext uri="{FF2B5EF4-FFF2-40B4-BE49-F238E27FC236}">
                <a16:creationId xmlns:a16="http://schemas.microsoft.com/office/drawing/2014/main" id="{8D8BF745-92BD-988C-34D0-74B4D7534C7D}"/>
              </a:ext>
            </a:extLst>
          </p:cNvPr>
          <p:cNvSpPr>
            <a:spLocks noGrp="1"/>
          </p:cNvSpPr>
          <p:nvPr>
            <p:ph type="pic" sz="quarter" idx="13" hasCustomPrompt="1"/>
          </p:nvPr>
        </p:nvSpPr>
        <p:spPr bwMode="gray">
          <a:xfrm>
            <a:off x="0"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
        <p:nvSpPr>
          <p:cNvPr id="2" name="Picture Placeholder 6">
            <a:extLst>
              <a:ext uri="{FF2B5EF4-FFF2-40B4-BE49-F238E27FC236}">
                <a16:creationId xmlns:a16="http://schemas.microsoft.com/office/drawing/2014/main" id="{149F5F7A-6BC4-C06C-9C1E-4B267B2B2FE9}"/>
              </a:ext>
            </a:extLst>
          </p:cNvPr>
          <p:cNvSpPr>
            <a:spLocks noGrp="1"/>
          </p:cNvSpPr>
          <p:nvPr>
            <p:ph type="pic" sz="quarter" idx="14" hasCustomPrompt="1"/>
          </p:nvPr>
        </p:nvSpPr>
        <p:spPr bwMode="gray">
          <a:xfrm>
            <a:off x="3322800"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
        <p:nvSpPr>
          <p:cNvPr id="8" name="Picture Placeholder 6">
            <a:extLst>
              <a:ext uri="{FF2B5EF4-FFF2-40B4-BE49-F238E27FC236}">
                <a16:creationId xmlns:a16="http://schemas.microsoft.com/office/drawing/2014/main" id="{A67C5164-A259-C81F-D67B-6539C0BBF790}"/>
              </a:ext>
            </a:extLst>
          </p:cNvPr>
          <p:cNvSpPr>
            <a:spLocks noGrp="1"/>
          </p:cNvSpPr>
          <p:nvPr>
            <p:ph type="pic" sz="quarter" idx="15" hasCustomPrompt="1"/>
          </p:nvPr>
        </p:nvSpPr>
        <p:spPr bwMode="gray">
          <a:xfrm>
            <a:off x="6642675" y="1411200"/>
            <a:ext cx="3264300" cy="2772000"/>
          </a:xfrm>
          <a:solidFill>
            <a:schemeClr val="accent6"/>
          </a:solidFill>
        </p:spPr>
        <p:txBody>
          <a:bodyPr anchor="ctr" anchorCtr="0"/>
          <a:lstStyle>
            <a:lvl1pPr algn="ctr">
              <a:defRPr sz="1500">
                <a:solidFill>
                  <a:schemeClr val="bg1"/>
                </a:solidFill>
              </a:defRPr>
            </a:lvl1pPr>
          </a:lstStyle>
          <a:p>
            <a:r>
              <a:rPr lang="en-US" dirty="0" err="1"/>
              <a:t>クリックして画像を追加してください</a:t>
            </a:r>
            <a:r>
              <a:rPr lang="en-US" dirty="0"/>
              <a:t>。</a:t>
            </a:r>
          </a:p>
        </p:txBody>
      </p:sp>
    </p:spTree>
    <p:extLst>
      <p:ext uri="{BB962C8B-B14F-4D97-AF65-F5344CB8AC3E}">
        <p14:creationId xmlns:p14="http://schemas.microsoft.com/office/powerpoint/2010/main" val="1574299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写真集">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AF36B133-36B0-B253-B7D4-C28F41A61059}"/>
              </a:ext>
            </a:extLst>
          </p:cNvPr>
          <p:cNvSpPr>
            <a:spLocks noGrp="1"/>
          </p:cNvSpPr>
          <p:nvPr>
            <p:ph type="pic" sz="quarter" idx="11" hasCustomPrompt="1"/>
          </p:nvPr>
        </p:nvSpPr>
        <p:spPr>
          <a:xfrm>
            <a:off x="301275" y="334800"/>
            <a:ext cx="3591900" cy="3546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2" name="タイトル 1">
            <a:extLst>
              <a:ext uri="{FF2B5EF4-FFF2-40B4-BE49-F238E27FC236}">
                <a16:creationId xmlns:a16="http://schemas.microsoft.com/office/drawing/2014/main" id="{760F00A5-A022-0540-F2CC-D4AA03AB45B3}"/>
              </a:ext>
            </a:extLst>
          </p:cNvPr>
          <p:cNvSpPr>
            <a:spLocks noGrp="1"/>
          </p:cNvSpPr>
          <p:nvPr>
            <p:ph type="title" hasCustomPrompt="1"/>
          </p:nvPr>
        </p:nvSpPr>
        <p:spPr>
          <a:xfrm>
            <a:off x="301275" y="2422800"/>
            <a:ext cx="3591900" cy="1458000"/>
          </a:xfrm>
        </p:spPr>
        <p:txBody>
          <a:bodyPr>
            <a:noAutofit/>
          </a:bodyPr>
          <a:lstStyle>
            <a:lvl1pPr algn="ctr">
              <a:defRPr sz="1598" b="0">
                <a:solidFill>
                  <a:schemeClr val="bg1"/>
                </a:solidFill>
              </a:defRPr>
            </a:lvl1pPr>
          </a:lstStyle>
          <a:p>
            <a:r>
              <a:rPr kumimoji="1" lang="ja-JP" altLang="en-US"/>
              <a:t>マスター テキストの書式設定</a:t>
            </a:r>
          </a:p>
        </p:txBody>
      </p:sp>
      <p:sp>
        <p:nvSpPr>
          <p:cNvPr id="7" name="テキスト プレースホルダー 6">
            <a:extLst>
              <a:ext uri="{FF2B5EF4-FFF2-40B4-BE49-F238E27FC236}">
                <a16:creationId xmlns:a16="http://schemas.microsoft.com/office/drawing/2014/main" id="{786AAEE8-9706-2A45-5CC0-A6743ACE48DC}"/>
              </a:ext>
            </a:extLst>
          </p:cNvPr>
          <p:cNvSpPr>
            <a:spLocks noGrp="1"/>
          </p:cNvSpPr>
          <p:nvPr>
            <p:ph type="body" sz="quarter" idx="12"/>
          </p:nvPr>
        </p:nvSpPr>
        <p:spPr>
          <a:xfrm>
            <a:off x="301275" y="3988800"/>
            <a:ext cx="2778750" cy="2250000"/>
          </a:xfrm>
          <a:solidFill>
            <a:schemeClr val="accent6"/>
          </a:solidFill>
        </p:spPr>
        <p:txBody>
          <a:bodyPr anchor="ctr"/>
          <a:lstStyle>
            <a:lvl1pPr algn="l">
              <a:defRPr sz="2002" b="1"/>
            </a:lvl1pPr>
          </a:lstStyle>
          <a:p>
            <a:pPr lvl="0"/>
            <a:r>
              <a:rPr kumimoji="1" lang="ja-JP" altLang="en-US"/>
              <a:t>マスター テキストの書式設定</a:t>
            </a:r>
          </a:p>
        </p:txBody>
      </p:sp>
      <p:sp>
        <p:nvSpPr>
          <p:cNvPr id="9" name="テキスト プレースホルダー 8">
            <a:extLst>
              <a:ext uri="{FF2B5EF4-FFF2-40B4-BE49-F238E27FC236}">
                <a16:creationId xmlns:a16="http://schemas.microsoft.com/office/drawing/2014/main" id="{47250683-2213-51C3-F47C-D3BB0C13BFD4}"/>
              </a:ext>
            </a:extLst>
          </p:cNvPr>
          <p:cNvSpPr>
            <a:spLocks noGrp="1"/>
          </p:cNvSpPr>
          <p:nvPr>
            <p:ph type="body" sz="quarter" idx="13"/>
          </p:nvPr>
        </p:nvSpPr>
        <p:spPr>
          <a:xfrm>
            <a:off x="3983850" y="334800"/>
            <a:ext cx="3533400" cy="3556800"/>
          </a:xfrm>
          <a:solidFill>
            <a:schemeClr val="accent1"/>
          </a:solidFill>
        </p:spPr>
        <p:txBody>
          <a:bodyPr anchor="ctr"/>
          <a:lstStyle>
            <a:lvl1pPr algn="l">
              <a:defRPr sz="2400" b="1">
                <a:solidFill>
                  <a:schemeClr val="bg1"/>
                </a:solidFill>
              </a:defRPr>
            </a:lvl1pPr>
          </a:lstStyle>
          <a:p>
            <a:pPr lvl="0"/>
            <a:r>
              <a:rPr kumimoji="1" lang="ja-JP" altLang="en-US"/>
              <a:t>マスター テキストの書式設定</a:t>
            </a:r>
          </a:p>
        </p:txBody>
      </p:sp>
      <p:sp>
        <p:nvSpPr>
          <p:cNvPr id="11" name="図プレースホルダー 10">
            <a:extLst>
              <a:ext uri="{FF2B5EF4-FFF2-40B4-BE49-F238E27FC236}">
                <a16:creationId xmlns:a16="http://schemas.microsoft.com/office/drawing/2014/main" id="{D127BBDB-D025-FD8A-C85D-A801D42BDD16}"/>
              </a:ext>
            </a:extLst>
          </p:cNvPr>
          <p:cNvSpPr>
            <a:spLocks noGrp="1"/>
          </p:cNvSpPr>
          <p:nvPr>
            <p:ph type="pic" sz="quarter" idx="14" hasCustomPrompt="1"/>
          </p:nvPr>
        </p:nvSpPr>
        <p:spPr>
          <a:xfrm>
            <a:off x="3150225" y="3988804"/>
            <a:ext cx="4364100" cy="2249487"/>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3" name="テキスト プレースホルダー 12">
            <a:extLst>
              <a:ext uri="{FF2B5EF4-FFF2-40B4-BE49-F238E27FC236}">
                <a16:creationId xmlns:a16="http://schemas.microsoft.com/office/drawing/2014/main" id="{A7430A91-EF7E-38AA-26AE-08F2AE017756}"/>
              </a:ext>
            </a:extLst>
          </p:cNvPr>
          <p:cNvSpPr>
            <a:spLocks noGrp="1"/>
          </p:cNvSpPr>
          <p:nvPr>
            <p:ph type="body" sz="quarter" idx="15"/>
          </p:nvPr>
        </p:nvSpPr>
        <p:spPr>
          <a:xfrm>
            <a:off x="3150225" y="5400000"/>
            <a:ext cx="4364100" cy="838800"/>
          </a:xfrm>
        </p:spPr>
        <p:txBody>
          <a:bodyPr anchor="t" anchorCtr="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kumimoji="1" lang="ja-JP" altLang="en-US"/>
              <a:t>マスター テキストの書式設定</a:t>
            </a:r>
          </a:p>
        </p:txBody>
      </p:sp>
      <p:sp>
        <p:nvSpPr>
          <p:cNvPr id="15" name="テキスト プレースホルダー 14">
            <a:extLst>
              <a:ext uri="{FF2B5EF4-FFF2-40B4-BE49-F238E27FC236}">
                <a16:creationId xmlns:a16="http://schemas.microsoft.com/office/drawing/2014/main" id="{8E3F89E9-9AFA-9CD7-A1FE-3F17B7226957}"/>
              </a:ext>
            </a:extLst>
          </p:cNvPr>
          <p:cNvSpPr>
            <a:spLocks noGrp="1"/>
          </p:cNvSpPr>
          <p:nvPr>
            <p:ph type="body" sz="quarter" idx="16"/>
          </p:nvPr>
        </p:nvSpPr>
        <p:spPr>
          <a:xfrm>
            <a:off x="7605000" y="334800"/>
            <a:ext cx="2009475" cy="1699200"/>
          </a:xfrm>
          <a:solidFill>
            <a:schemeClr val="accent6"/>
          </a:solidFill>
        </p:spPr>
        <p:txBody>
          <a:bodyPr anchor="ctr"/>
          <a:lstStyle>
            <a:lvl1pPr algn="ctr">
              <a:defRPr sz="1598">
                <a:solidFill>
                  <a:schemeClr val="bg1"/>
                </a:solidFill>
              </a:defRPr>
            </a:lvl1pPr>
            <a:lvl2pPr>
              <a:defRPr sz="1598">
                <a:solidFill>
                  <a:schemeClr val="bg1"/>
                </a:solidFill>
              </a:defRPr>
            </a:lvl2pPr>
            <a:lvl3pPr>
              <a:defRPr sz="1598">
                <a:solidFill>
                  <a:schemeClr val="bg1"/>
                </a:solidFill>
              </a:defRPr>
            </a:lvl3pPr>
            <a:lvl4pPr>
              <a:defRPr sz="1598">
                <a:solidFill>
                  <a:schemeClr val="bg1"/>
                </a:solidFill>
              </a:defRPr>
            </a:lvl4pPr>
            <a:lvl5pPr>
              <a:defRPr sz="1598">
                <a:solidFill>
                  <a:schemeClr val="bg1"/>
                </a:solidFill>
              </a:defRPr>
            </a:lvl5pPr>
          </a:lstStyle>
          <a:p>
            <a:pPr lvl="0"/>
            <a:r>
              <a:rPr kumimoji="1" lang="ja-JP" altLang="en-US"/>
              <a:t>マスター テキストの書式設定</a:t>
            </a:r>
          </a:p>
        </p:txBody>
      </p:sp>
      <p:sp>
        <p:nvSpPr>
          <p:cNvPr id="17" name="図プレースホルダー 16">
            <a:extLst>
              <a:ext uri="{FF2B5EF4-FFF2-40B4-BE49-F238E27FC236}">
                <a16:creationId xmlns:a16="http://schemas.microsoft.com/office/drawing/2014/main" id="{36D62073-F3ED-902D-ABDD-53B579CEBC66}"/>
              </a:ext>
            </a:extLst>
          </p:cNvPr>
          <p:cNvSpPr>
            <a:spLocks noGrp="1"/>
          </p:cNvSpPr>
          <p:nvPr>
            <p:ph type="pic" sz="quarter" idx="17" hasCustomPrompt="1"/>
          </p:nvPr>
        </p:nvSpPr>
        <p:spPr>
          <a:xfrm>
            <a:off x="7596225" y="2138400"/>
            <a:ext cx="2018250" cy="2682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9" name="テキスト プレースホルダー 18">
            <a:extLst>
              <a:ext uri="{FF2B5EF4-FFF2-40B4-BE49-F238E27FC236}">
                <a16:creationId xmlns:a16="http://schemas.microsoft.com/office/drawing/2014/main" id="{4A8E1685-4EC8-2142-116E-6C7F07537E72}"/>
              </a:ext>
            </a:extLst>
          </p:cNvPr>
          <p:cNvSpPr>
            <a:spLocks noGrp="1"/>
          </p:cNvSpPr>
          <p:nvPr>
            <p:ph type="body" sz="quarter" idx="18"/>
          </p:nvPr>
        </p:nvSpPr>
        <p:spPr>
          <a:xfrm>
            <a:off x="7605000" y="3744000"/>
            <a:ext cx="2009475" cy="1076400"/>
          </a:xfrm>
        </p:spPr>
        <p:txBody>
          <a:bodyPr/>
          <a:lstStyle>
            <a:lvl1pPr algn="ctr">
              <a:defRPr sz="1598">
                <a:solidFill>
                  <a:schemeClr val="bg1"/>
                </a:solidFill>
              </a:defRPr>
            </a:lvl1pPr>
            <a:lvl2pPr>
              <a:defRPr sz="1598">
                <a:solidFill>
                  <a:schemeClr val="bg1"/>
                </a:solidFill>
              </a:defRPr>
            </a:lvl2pPr>
            <a:lvl3pPr>
              <a:defRPr sz="1598">
                <a:solidFill>
                  <a:schemeClr val="bg1"/>
                </a:solidFill>
              </a:defRPr>
            </a:lvl3pPr>
            <a:lvl4pPr>
              <a:defRPr sz="1598">
                <a:solidFill>
                  <a:schemeClr val="bg1"/>
                </a:solidFill>
              </a:defRPr>
            </a:lvl4pPr>
            <a:lvl5pPr>
              <a:defRPr sz="1598">
                <a:solidFill>
                  <a:schemeClr val="bg1"/>
                </a:solidFill>
              </a:defRPr>
            </a:lvl5pPr>
          </a:lstStyle>
          <a:p>
            <a:pPr lvl="0"/>
            <a:r>
              <a:rPr kumimoji="1" lang="ja-JP" altLang="en-US"/>
              <a:t>マスター テキストの書式設定</a:t>
            </a:r>
          </a:p>
        </p:txBody>
      </p:sp>
      <p:sp>
        <p:nvSpPr>
          <p:cNvPr id="21" name="テキスト プレースホルダー 20">
            <a:extLst>
              <a:ext uri="{FF2B5EF4-FFF2-40B4-BE49-F238E27FC236}">
                <a16:creationId xmlns:a16="http://schemas.microsoft.com/office/drawing/2014/main" id="{A9A8FCD4-EB65-F684-B13F-80CED75EC550}"/>
              </a:ext>
            </a:extLst>
          </p:cNvPr>
          <p:cNvSpPr>
            <a:spLocks noGrp="1"/>
          </p:cNvSpPr>
          <p:nvPr>
            <p:ph type="body" sz="quarter" idx="19"/>
          </p:nvPr>
        </p:nvSpPr>
        <p:spPr>
          <a:xfrm>
            <a:off x="7596225" y="4928400"/>
            <a:ext cx="2006550" cy="1310400"/>
          </a:xfrm>
          <a:solidFill>
            <a:schemeClr val="accent2"/>
          </a:solidFill>
        </p:spPr>
        <p:txBody>
          <a:bodyPr anchor="ctr"/>
          <a:lstStyle>
            <a:lvl1pPr algn="ctr">
              <a:defRPr sz="1598">
                <a:solidFill>
                  <a:schemeClr val="bg1"/>
                </a:solidFill>
              </a:defRPr>
            </a:lvl1pPr>
          </a:lstStyle>
          <a:p>
            <a:pPr lvl="0"/>
            <a:r>
              <a:rPr kumimoji="1" lang="ja-JP" altLang="en-US"/>
              <a:t>マスター テキストの書式設定</a:t>
            </a:r>
          </a:p>
        </p:txBody>
      </p:sp>
      <p:sp>
        <p:nvSpPr>
          <p:cNvPr id="6" name="テキスト ボックス 5">
            <a:extLst>
              <a:ext uri="{FF2B5EF4-FFF2-40B4-BE49-F238E27FC236}">
                <a16:creationId xmlns:a16="http://schemas.microsoft.com/office/drawing/2014/main" id="{9BE84247-9F18-8E6D-E1A4-05326A6BB139}"/>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chemeClr val="bg1"/>
                </a:solidFill>
              </a:rPr>
              <a:pPr algn="ctr"/>
              <a:t>‹#›</a:t>
            </a:fld>
            <a:endParaRPr kumimoji="0" lang="en-US" altLang="ja-JP" sz="600" dirty="0">
              <a:solidFill>
                <a:schemeClr val="bg1"/>
              </a:solidFill>
              <a:latin typeface="+mn-ea"/>
              <a:cs typeface="Meiryo UI" pitchFamily="50" charset="-128"/>
            </a:endParaRPr>
          </a:p>
        </p:txBody>
      </p:sp>
    </p:spTree>
    <p:extLst>
      <p:ext uri="{BB962C8B-B14F-4D97-AF65-F5344CB8AC3E}">
        <p14:creationId xmlns:p14="http://schemas.microsoft.com/office/powerpoint/2010/main" val="366399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DLC_01">
    <p:spTree>
      <p:nvGrpSpPr>
        <p:cNvPr id="1" name=""/>
        <p:cNvGrpSpPr/>
        <p:nvPr/>
      </p:nvGrpSpPr>
      <p:grpSpPr>
        <a:xfrm>
          <a:off x="0" y="0"/>
          <a:ext cx="0" cy="0"/>
          <a:chOff x="0" y="0"/>
          <a:chExt cx="0" cy="0"/>
        </a:xfrm>
      </p:grpSpPr>
      <p:sp>
        <p:nvSpPr>
          <p:cNvPr id="8" name="タイトル 2">
            <a:extLst>
              <a:ext uri="{FF2B5EF4-FFF2-40B4-BE49-F238E27FC236}">
                <a16:creationId xmlns:a16="http://schemas.microsoft.com/office/drawing/2014/main" id="{D5207BED-C451-AA8A-BEC8-1DBBC55EB27E}"/>
              </a:ext>
            </a:extLst>
          </p:cNvPr>
          <p:cNvSpPr>
            <a:spLocks noGrp="1"/>
          </p:cNvSpPr>
          <p:nvPr>
            <p:ph type="title" hasCustomPrompt="1"/>
          </p:nvPr>
        </p:nvSpPr>
        <p:spPr>
          <a:xfrm>
            <a:off x="301275" y="752400"/>
            <a:ext cx="9295650" cy="396000"/>
          </a:xfrm>
          <a:prstGeom prst="rect">
            <a:avLst/>
          </a:prstGeom>
        </p:spPr>
        <p:txBody>
          <a:bodyPr lIns="0" rIns="0" anchor="b" anchorCtr="0"/>
          <a:lstStyle/>
          <a:p>
            <a:pPr lvl="0"/>
            <a:r>
              <a:rPr kumimoji="1" lang="ja-JP" altLang="en-US" dirty="0"/>
              <a:t>○○○○御中</a:t>
            </a:r>
          </a:p>
        </p:txBody>
      </p:sp>
      <p:sp>
        <p:nvSpPr>
          <p:cNvPr id="4" name="テキスト プレースホルダー 6">
            <a:extLst>
              <a:ext uri="{FF2B5EF4-FFF2-40B4-BE49-F238E27FC236}">
                <a16:creationId xmlns:a16="http://schemas.microsoft.com/office/drawing/2014/main" id="{6D1013E2-8F90-20CA-6004-C9D6A65332FD}"/>
              </a:ext>
            </a:extLst>
          </p:cNvPr>
          <p:cNvSpPr>
            <a:spLocks noGrp="1"/>
          </p:cNvSpPr>
          <p:nvPr>
            <p:ph type="body" sz="quarter" idx="11" hasCustomPrompt="1"/>
          </p:nvPr>
        </p:nvSpPr>
        <p:spPr>
          <a:xfrm>
            <a:off x="301275" y="1143727"/>
            <a:ext cx="9295650" cy="1422244"/>
          </a:xfrm>
          <a:prstGeom prst="rect">
            <a:avLst/>
          </a:prstGeom>
        </p:spPr>
        <p:txBody>
          <a:bodyPr lIns="0" tIns="46800" rIns="0" anchor="b"/>
          <a:lstStyle>
            <a:lvl1pPr>
              <a:lnSpc>
                <a:spcPct val="80000"/>
              </a:lnSpc>
              <a:defRPr sz="3300" b="1">
                <a:solidFill>
                  <a:schemeClr val="accent1"/>
                </a:solidFill>
              </a:defRPr>
            </a:lvl1pPr>
          </a:lstStyle>
          <a:p>
            <a:pPr lvl="0"/>
            <a:r>
              <a:rPr kumimoji="1" lang="ja-JP" altLang="en-US"/>
              <a:t>［タイトル］</a:t>
            </a:r>
          </a:p>
        </p:txBody>
      </p:sp>
      <p:sp>
        <p:nvSpPr>
          <p:cNvPr id="6" name="テキスト プレースホルダー 10">
            <a:extLst>
              <a:ext uri="{FF2B5EF4-FFF2-40B4-BE49-F238E27FC236}">
                <a16:creationId xmlns:a16="http://schemas.microsoft.com/office/drawing/2014/main" id="{5B0EF5B0-BD1D-106F-C4E1-D30AB815AAC8}"/>
              </a:ext>
            </a:extLst>
          </p:cNvPr>
          <p:cNvSpPr>
            <a:spLocks noGrp="1"/>
          </p:cNvSpPr>
          <p:nvPr>
            <p:ph type="body" sz="quarter" idx="13" hasCustomPrompt="1"/>
          </p:nvPr>
        </p:nvSpPr>
        <p:spPr>
          <a:xfrm>
            <a:off x="301275" y="2565971"/>
            <a:ext cx="9295650" cy="375900"/>
          </a:xfrm>
          <a:prstGeom prst="rect">
            <a:avLst/>
          </a:prstGeom>
        </p:spPr>
        <p:txBody>
          <a:bodyPr lIns="0" tIns="46800" rIns="0"/>
          <a:lstStyle>
            <a:lvl1pPr>
              <a:defRPr>
                <a:solidFill>
                  <a:schemeClr val="accent1"/>
                </a:solidFill>
              </a:defRPr>
            </a:lvl1pPr>
            <a:lvl5pPr marL="1828662" indent="0">
              <a:buNone/>
              <a:defRPr/>
            </a:lvl5pPr>
          </a:lstStyle>
          <a:p>
            <a:pPr lvl="0"/>
            <a:r>
              <a:rPr kumimoji="1" lang="en-US" altLang="ja-JP" dirty="0"/>
              <a:t>2023</a:t>
            </a:r>
            <a:r>
              <a:rPr kumimoji="1" lang="ja-JP" altLang="en-US" dirty="0"/>
              <a:t>年〇月〇日　株式会社</a:t>
            </a:r>
            <a:r>
              <a:rPr kumimoji="1" lang="en-US" altLang="ja-JP" dirty="0"/>
              <a:t>NTT</a:t>
            </a:r>
            <a:r>
              <a:rPr kumimoji="1" lang="ja-JP" altLang="en-US" dirty="0"/>
              <a:t>データ ○○○○○○</a:t>
            </a:r>
          </a:p>
        </p:txBody>
      </p:sp>
      <p:pic>
        <p:nvPicPr>
          <p:cNvPr id="9" name="図 8">
            <a:extLst>
              <a:ext uri="{FF2B5EF4-FFF2-40B4-BE49-F238E27FC236}">
                <a16:creationId xmlns:a16="http://schemas.microsoft.com/office/drawing/2014/main" id="{57B54130-C13B-014A-F9F3-0C8FCD6D2437}"/>
              </a:ext>
            </a:extLst>
          </p:cNvPr>
          <p:cNvPicPr>
            <a:picLocks noChangeAspect="1"/>
          </p:cNvPicPr>
          <p:nvPr userDrawn="1"/>
        </p:nvPicPr>
        <p:blipFill>
          <a:blip r:embed="rId2"/>
          <a:stretch>
            <a:fillRect/>
          </a:stretch>
        </p:blipFill>
        <p:spPr>
          <a:xfrm>
            <a:off x="7368075" y="3733200"/>
            <a:ext cx="2228850" cy="2743200"/>
          </a:xfrm>
          <a:prstGeom prst="rect">
            <a:avLst/>
          </a:prstGeom>
        </p:spPr>
      </p:pic>
      <p:sp>
        <p:nvSpPr>
          <p:cNvPr id="11" name="テキスト ボックス 10">
            <a:extLst>
              <a:ext uri="{FF2B5EF4-FFF2-40B4-BE49-F238E27FC236}">
                <a16:creationId xmlns:a16="http://schemas.microsoft.com/office/drawing/2014/main" id="{4D9542F4-2785-BB77-7E12-1225021C408C}"/>
              </a:ext>
            </a:extLst>
          </p:cNvPr>
          <p:cNvSpPr txBox="1"/>
          <p:nvPr userDrawn="1"/>
        </p:nvSpPr>
        <p:spPr>
          <a:xfrm>
            <a:off x="301275" y="31464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a:t>
            </a:r>
            <a:r>
              <a:rPr lang="en-US" altLang="ja-JP" sz="750" dirty="0" err="1" smtClean="0">
                <a:solidFill>
                  <a:srgbClr val="6B6B6B"/>
                </a:solidFill>
              </a:rPr>
              <a:t>Luweave</a:t>
            </a:r>
            <a:r>
              <a:rPr lang="ja-JP" altLang="en-US" sz="750" dirty="0" smtClean="0">
                <a:solidFill>
                  <a:srgbClr val="6B6B6B"/>
                </a:solidFill>
              </a:rPr>
              <a:t> </a:t>
            </a:r>
            <a:r>
              <a:rPr lang="en-US" altLang="ja-JP" sz="750" dirty="0" smtClean="0">
                <a:solidFill>
                  <a:srgbClr val="6B6B6B"/>
                </a:solidFill>
              </a:rPr>
              <a:t>Corporation</a:t>
            </a:r>
            <a:endParaRPr lang="en-US" altLang="ja-JP" sz="750" dirty="0">
              <a:solidFill>
                <a:srgbClr val="6B6B6B"/>
              </a:solidFill>
            </a:endParaRPr>
          </a:p>
        </p:txBody>
      </p:sp>
      <p:pic>
        <p:nvPicPr>
          <p:cNvPr id="12" name="図プレースホルダー 11">
            <a:extLst>
              <a:ext uri="{FF2B5EF4-FFF2-40B4-BE49-F238E27FC236}">
                <a16:creationId xmlns:a16="http://schemas.microsoft.com/office/drawing/2014/main" id="{9A370874-D6E7-8236-0AEC-2B707CC0DA41}"/>
              </a:ext>
            </a:extLst>
          </p:cNvPr>
          <p:cNvPicPr>
            <a:picLocks noChangeAspect="1"/>
          </p:cNvPicPr>
          <p:nvPr userDrawn="1"/>
        </p:nvPicPr>
        <p:blipFill>
          <a:blip r:embed="rId3"/>
          <a:srcRect t="24412" b="24412"/>
          <a:stretch/>
        </p:blipFill>
        <p:spPr>
          <a:xfrm>
            <a:off x="0" y="3349800"/>
            <a:ext cx="9906975" cy="3510000"/>
          </a:xfrm>
          <a:prstGeom prst="rect">
            <a:avLst/>
          </a:prstGeom>
        </p:spPr>
      </p:pic>
      <p:pic>
        <p:nvPicPr>
          <p:cNvPr id="3" name="図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 y="3354600"/>
            <a:ext cx="9906000" cy="3505200"/>
          </a:xfrm>
          <a:prstGeom prst="rect">
            <a:avLst/>
          </a:prstGeom>
        </p:spPr>
      </p:pic>
      <p:pic>
        <p:nvPicPr>
          <p:cNvPr id="10" name="図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59132" y="2388148"/>
            <a:ext cx="1737793" cy="832537"/>
          </a:xfrm>
          <a:prstGeom prst="rect">
            <a:avLst/>
          </a:prstGeom>
        </p:spPr>
      </p:pic>
    </p:spTree>
    <p:extLst>
      <p:ext uri="{BB962C8B-B14F-4D97-AF65-F5344CB8AC3E}">
        <p14:creationId xmlns:p14="http://schemas.microsoft.com/office/powerpoint/2010/main" val="1302756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白背景">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407A4A-3DB7-4C09-9159-4E2F57E6F3A7}"/>
              </a:ext>
            </a:extLst>
          </p:cNvPr>
          <p:cNvPicPr>
            <a:picLocks noChangeAspect="1"/>
          </p:cNvPicPr>
          <p:nvPr userDrawn="1"/>
        </p:nvPicPr>
        <p:blipFill>
          <a:blip r:embed="rId2"/>
          <a:srcRect/>
          <a:stretch/>
        </p:blipFill>
        <p:spPr>
          <a:xfrm>
            <a:off x="3156951" y="2865915"/>
            <a:ext cx="3592103" cy="1126177"/>
          </a:xfrm>
          <a:prstGeom prst="rect">
            <a:avLst/>
          </a:prstGeom>
        </p:spPr>
      </p:pic>
    </p:spTree>
    <p:extLst>
      <p:ext uri="{BB962C8B-B14F-4D97-AF65-F5344CB8AC3E}">
        <p14:creationId xmlns:p14="http://schemas.microsoft.com/office/powerpoint/2010/main" val="147597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3" y="-1"/>
            <a:ext cx="9905999" cy="6857999"/>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1"/>
            <a:ext cx="9906000" cy="6857998"/>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156951" y="2865915"/>
            <a:ext cx="3592103" cy="1126177"/>
          </a:xfrm>
          <a:prstGeom prst="rect">
            <a:avLst/>
          </a:prstGeom>
        </p:spPr>
      </p:pic>
      <p:sp>
        <p:nvSpPr>
          <p:cNvPr id="3" name="テキスト ボックス 2">
            <a:extLst>
              <a:ext uri="{FF2B5EF4-FFF2-40B4-BE49-F238E27FC236}">
                <a16:creationId xmlns:a16="http://schemas.microsoft.com/office/drawing/2014/main" id="{81BDF2C6-C064-BC40-82E9-4D1BAEA155C8}"/>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spTree>
    <p:extLst>
      <p:ext uri="{BB962C8B-B14F-4D97-AF65-F5344CB8AC3E}">
        <p14:creationId xmlns:p14="http://schemas.microsoft.com/office/powerpoint/2010/main" val="146985945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写真背景">
    <p:bg>
      <p:bgRef idx="1001">
        <a:schemeClr val="bg1"/>
      </p:bgRef>
    </p:bg>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9906000" cy="6857998"/>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3" name="テキスト ボックス 2">
            <a:extLst>
              <a:ext uri="{FF2B5EF4-FFF2-40B4-BE49-F238E27FC236}">
                <a16:creationId xmlns:a16="http://schemas.microsoft.com/office/drawing/2014/main" id="{81BDF2C6-C064-BC40-82E9-4D1BAEA155C8}"/>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6" name="図 5">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156951" y="3009598"/>
            <a:ext cx="3592103" cy="844633"/>
          </a:xfrm>
          <a:prstGeom prst="rect">
            <a:avLst/>
          </a:prstGeom>
        </p:spPr>
      </p:pic>
    </p:spTree>
    <p:extLst>
      <p:ext uri="{BB962C8B-B14F-4D97-AF65-F5344CB8AC3E}">
        <p14:creationId xmlns:p14="http://schemas.microsoft.com/office/powerpoint/2010/main" val="40320943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653325" y="687604"/>
            <a:ext cx="5943600" cy="1447199"/>
          </a:xfrm>
          <a:prstGeom prst="rect">
            <a:avLst/>
          </a:prstGeom>
        </p:spPr>
        <p:txBody>
          <a:bodyPr/>
          <a:lstStyle/>
          <a:p>
            <a:r>
              <a:rPr kumimoji="1" lang="en-US" altLang="ja-JP" dirty="0"/>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653325" y="2286000"/>
            <a:ext cx="5943600" cy="3952800"/>
          </a:xfrm>
          <a:prstGeom prst="rect">
            <a:avLst/>
          </a:prstGeom>
        </p:spPr>
        <p:txBody>
          <a:bodyPr lIns="0" tIns="0" rIns="0" bIns="0"/>
          <a:lstStyle>
            <a:lvl1pPr>
              <a:defRPr sz="360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318000"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976" y="5202004"/>
            <a:ext cx="3281850" cy="1655999"/>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endParaRPr kumimoji="1" lang="ja-JP" altLang="en-US" sz="1050" dirty="0"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653325" y="6562800"/>
            <a:ext cx="260325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a:t>
            </a:r>
            <a:r>
              <a:rPr lang="en-US" altLang="ja-JP" sz="750" dirty="0" err="1" smtClean="0">
                <a:solidFill>
                  <a:srgbClr val="6B6B6B"/>
                </a:solidFill>
              </a:rPr>
              <a:t>Luweave</a:t>
            </a:r>
            <a:r>
              <a:rPr lang="ja-JP" altLang="en-US" sz="750" dirty="0" smtClean="0">
                <a:solidFill>
                  <a:srgbClr val="6B6B6B"/>
                </a:solidFill>
              </a:rPr>
              <a:t> </a:t>
            </a:r>
            <a:r>
              <a:rPr lang="en-US" altLang="ja-JP" sz="750" dirty="0" smtClean="0">
                <a:solidFill>
                  <a:srgbClr val="6B6B6B"/>
                </a:solidFill>
              </a:rPr>
              <a:t>Corporation</a:t>
            </a:r>
            <a:endParaRPr lang="en-US" altLang="ja-JP" sz="750" dirty="0">
              <a:solidFill>
                <a:srgbClr val="6B6B6B"/>
              </a:solidFill>
            </a:endParaRP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 y="2"/>
            <a:ext cx="3281363" cy="6858000"/>
          </a:xfrm>
          <a:prstGeom prst="rect">
            <a:avLst/>
          </a:prstGeom>
        </p:spPr>
      </p:pic>
    </p:spTree>
    <p:extLst>
      <p:ext uri="{BB962C8B-B14F-4D97-AF65-F5344CB8AC3E}">
        <p14:creationId xmlns:p14="http://schemas.microsoft.com/office/powerpoint/2010/main" val="184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01274" y="687605"/>
            <a:ext cx="5943600" cy="1447199"/>
          </a:xfrm>
          <a:prstGeom prst="rect">
            <a:avLst/>
          </a:prstGeom>
        </p:spPr>
        <p:txBody>
          <a:bodyPr/>
          <a:lstStyle/>
          <a:p>
            <a:r>
              <a:rPr kumimoji="1" lang="en-US" altLang="ja-JP" dirty="0"/>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01275" y="2286000"/>
            <a:ext cx="5943600" cy="3888000"/>
          </a:xfrm>
          <a:prstGeom prst="rect">
            <a:avLst/>
          </a:prstGeom>
        </p:spPr>
        <p:txBody>
          <a:bodyPr lIns="0" tIns="0" rIns="0" bIns="0"/>
          <a:lstStyle>
            <a:lvl1pPr>
              <a:defRPr sz="3000"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6557503" y="2431977"/>
            <a:ext cx="3038934" cy="3740227"/>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600" smtClean="0">
                <a:solidFill>
                  <a:srgbClr val="6B6B6B"/>
                </a:solidFill>
              </a:rPr>
              <a:pPr algn="ctr"/>
              <a:t>‹#›</a:t>
            </a:fld>
            <a:endParaRPr kumimoji="0" lang="en-US" altLang="ja-JP" sz="600" dirty="0">
              <a:solidFill>
                <a:srgbClr val="6B6B6B"/>
              </a:solidFill>
              <a:latin typeface="+mn-ea"/>
              <a:cs typeface="Meiryo UI" pitchFamily="50" charset="-128"/>
            </a:endParaRPr>
          </a:p>
        </p:txBody>
      </p:sp>
    </p:spTree>
    <p:extLst>
      <p:ext uri="{BB962C8B-B14F-4D97-AF65-F5344CB8AC3E}">
        <p14:creationId xmlns:p14="http://schemas.microsoft.com/office/powerpoint/2010/main" val="141262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653325" y="687604"/>
            <a:ext cx="5943600" cy="1447199"/>
          </a:xfrm>
          <a:prstGeom prst="rect">
            <a:avLst/>
          </a:prstGeom>
        </p:spPr>
        <p:txBody>
          <a:bodyPr/>
          <a:lstStyle/>
          <a:p>
            <a:r>
              <a:rPr kumimoji="1" lang="en-US" altLang="ja-JP" dirty="0"/>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592" y="2447060"/>
            <a:ext cx="3021525" cy="3718800"/>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653325" y="2433600"/>
            <a:ext cx="5943600" cy="3740400"/>
          </a:xfrm>
          <a:prstGeom prst="rect">
            <a:avLst/>
          </a:prstGeom>
        </p:spPr>
        <p:txBody>
          <a:bodyPr lIns="0" tIns="0" rIns="0" bIns="0"/>
          <a:lstStyle>
            <a:lvl1pPr>
              <a:defRPr sz="3000" b="1">
                <a:solidFill>
                  <a:schemeClr val="accent1"/>
                </a:solidFill>
              </a:defRPr>
            </a:lvl1pPr>
          </a:lstStyle>
          <a:p>
            <a:pPr lvl="0"/>
            <a:r>
              <a:rPr kumimoji="1" lang="ja-JP" altLang="en-US" dirty="0"/>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600" dirty="0">
              <a:solidFill>
                <a:srgbClr val="6B6B6B"/>
              </a:solidFill>
              <a:latin typeface="+mn-ea"/>
              <a:cs typeface="Meiryo UI" pitchFamily="50" charset="-128"/>
            </a:endParaRPr>
          </a:p>
        </p:txBody>
      </p:sp>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372072" y="7039349"/>
            <a:ext cx="5522893" cy="297455"/>
          </a:xfrm>
          <a:prstGeom prst="rect">
            <a:avLst/>
          </a:prstGeom>
          <a:noFill/>
        </p:spPr>
        <p:txBody>
          <a:bodyPr wrap="square" lIns="0" rIns="0" rtlCol="0">
            <a:noAutofit/>
          </a:bodyPr>
          <a:lstStyle/>
          <a:p>
            <a:pPr marL="0" marR="0" lvl="0" indent="0" algn="ctr" defTabSz="216000" rtl="0" eaLnBrk="1" fontAlgn="auto" latinLnBrk="0" hangingPunct="1">
              <a:lnSpc>
                <a:spcPct val="100000"/>
              </a:lnSpc>
              <a:spcBef>
                <a:spcPts val="0"/>
              </a:spcBef>
              <a:spcAft>
                <a:spcPts val="0"/>
              </a:spcAft>
              <a:buClrTx/>
              <a:buSzTx/>
              <a:buFontTx/>
              <a:buNone/>
              <a:tabLst/>
              <a:defRPr/>
            </a:pPr>
            <a:r>
              <a:rPr lang="ja-JP" altLang="en-US" sz="1350" dirty="0">
                <a:solidFill>
                  <a:srgbClr val="C00000"/>
                </a:solidFill>
                <a:latin typeface="+mn-ea"/>
              </a:rPr>
              <a:t>写真の差し替えはマスタより行ってください。</a:t>
            </a:r>
            <a:endParaRPr kumimoji="1" lang="ja-JP" altLang="en-US" sz="1350" dirty="0">
              <a:solidFill>
                <a:srgbClr val="C00000"/>
              </a:solidFill>
            </a:endParaRPr>
          </a:p>
          <a:p>
            <a:pPr algn="ctr" defTabSz="216000"/>
            <a:endParaRPr kumimoji="1" lang="ja-JP" altLang="en-US" sz="1350" dirty="0">
              <a:solidFill>
                <a:srgbClr val="C00000"/>
              </a:solidFill>
              <a:latin typeface="+mn-ea"/>
            </a:endParaRPr>
          </a:p>
        </p:txBody>
      </p:sp>
      <p:pic>
        <p:nvPicPr>
          <p:cNvPr id="8" name="図プレースホルダー 15">
            <a:extLst>
              <a:ext uri="{FF2B5EF4-FFF2-40B4-BE49-F238E27FC236}">
                <a16:creationId xmlns:a16="http://schemas.microsoft.com/office/drawing/2014/main" id="{7A73D8A7-ECC3-BBC6-EF06-B230921C7B4E}"/>
              </a:ext>
            </a:extLst>
          </p:cNvPr>
          <p:cNvPicPr>
            <a:picLocks noChangeAspect="1"/>
          </p:cNvPicPr>
          <p:nvPr userDrawn="1"/>
        </p:nvPicPr>
        <p:blipFill rotWithShape="1">
          <a:blip r:embed="rId3"/>
          <a:srcRect l="40504" r="3246"/>
          <a:stretch/>
        </p:blipFill>
        <p:spPr>
          <a:xfrm>
            <a:off x="301823" y="2447060"/>
            <a:ext cx="3021525" cy="3718800"/>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Tree>
    <p:extLst>
      <p:ext uri="{BB962C8B-B14F-4D97-AF65-F5344CB8AC3E}">
        <p14:creationId xmlns:p14="http://schemas.microsoft.com/office/powerpoint/2010/main" val="131042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A1EA45-BF6A-8E89-F9CE-BFA62AF363CC}"/>
              </a:ext>
            </a:extLst>
          </p:cNvPr>
          <p:cNvSpPr txBox="1"/>
          <p:nvPr userDrawn="1"/>
        </p:nvSpPr>
        <p:spPr>
          <a:xfrm>
            <a:off x="4829175" y="6562800"/>
            <a:ext cx="248625"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dirty="0">
              <a:solidFill>
                <a:srgbClr val="6B6B6B"/>
              </a:solidFill>
              <a:latin typeface="+mn-ea"/>
              <a:cs typeface="Meiryo UI" pitchFamily="50" charset="-128"/>
            </a:endParaRP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45995562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1.gif"/><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1.gi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1.gif"/><Relationship Id="rId2" Type="http://schemas.openxmlformats.org/officeDocument/2006/relationships/slideLayout" Target="../slideLayouts/slideLayout36.xml"/><Relationship Id="rId16" Type="http://schemas.openxmlformats.org/officeDocument/2006/relationships/theme" Target="../theme/theme7.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FFB214-AC1C-6625-D288-FF1B7FC90CA1}"/>
              </a:ext>
            </a:extLst>
          </p:cNvPr>
          <p:cNvSpPr txBox="1"/>
          <p:nvPr userDrawn="1"/>
        </p:nvSpPr>
        <p:spPr>
          <a:xfrm>
            <a:off x="561379" y="7065341"/>
            <a:ext cx="8783244" cy="329192"/>
          </a:xfrm>
          <a:prstGeom prst="rect">
            <a:avLst/>
          </a:prstGeom>
          <a:noFill/>
        </p:spPr>
        <p:txBody>
          <a:bodyPr wrap="none" lIns="0" rIns="0" rtlCol="0">
            <a:noAutofit/>
          </a:bodyPr>
          <a:lstStyle/>
          <a:p>
            <a:pPr algn="ctr" defTabSz="216000"/>
            <a:r>
              <a:rPr kumimoji="1" lang="ja-JP" altLang="en-US" sz="1350" dirty="0">
                <a:solidFill>
                  <a:srgbClr val="C00000"/>
                </a:solidFill>
                <a:latin typeface="+mn-ea"/>
              </a:rPr>
              <a:t>コピーライトを修正するときは、ホームタブの「置換」から、文字列を</a:t>
            </a:r>
            <a:r>
              <a:rPr kumimoji="1" lang="ja-JP" altLang="en-US" sz="1350" b="1" dirty="0">
                <a:solidFill>
                  <a:srgbClr val="C00000"/>
                </a:solidFill>
                <a:latin typeface="+mn-ea"/>
              </a:rPr>
              <a:t>すべて置換</a:t>
            </a:r>
            <a:r>
              <a:rPr kumimoji="1" lang="ja-JP" altLang="en-US" sz="1350" dirty="0">
                <a:solidFill>
                  <a:srgbClr val="C00000"/>
                </a:solidFill>
                <a:latin typeface="+mn-ea"/>
              </a:rPr>
              <a:t>してください。</a:t>
            </a:r>
          </a:p>
        </p:txBody>
      </p:sp>
      <p:sp>
        <p:nvSpPr>
          <p:cNvPr id="12" name="テキスト ボックス 11">
            <a:extLst>
              <a:ext uri="{FF2B5EF4-FFF2-40B4-BE49-F238E27FC236}">
                <a16:creationId xmlns:a16="http://schemas.microsoft.com/office/drawing/2014/main" id="{8E0B27DF-CFBE-A4A8-9EB1-3609B2C2EB77}"/>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Corporation</a:t>
            </a:r>
          </a:p>
        </p:txBody>
      </p:sp>
      <p:pic>
        <p:nvPicPr>
          <p:cNvPr id="5" name="図 4">
            <a:extLst>
              <a:ext uri="{FF2B5EF4-FFF2-40B4-BE49-F238E27FC236}">
                <a16:creationId xmlns:a16="http://schemas.microsoft.com/office/drawing/2014/main" id="{9BAA029A-FBBF-0DA2-B8D6-BC87BC147E66}"/>
              </a:ext>
            </a:extLst>
          </p:cNvPr>
          <p:cNvPicPr>
            <a:picLocks noChangeAspect="1"/>
          </p:cNvPicPr>
          <p:nvPr userDrawn="1"/>
        </p:nvPicPr>
        <p:blipFill>
          <a:blip r:embed="rId7"/>
          <a:stretch>
            <a:fillRect/>
          </a:stretch>
        </p:blipFill>
        <p:spPr>
          <a:xfrm>
            <a:off x="246965" y="191535"/>
            <a:ext cx="2278095" cy="533803"/>
          </a:xfrm>
          <a:prstGeom prst="rect">
            <a:avLst/>
          </a:prstGeom>
        </p:spPr>
      </p:pic>
    </p:spTree>
    <p:extLst>
      <p:ext uri="{BB962C8B-B14F-4D97-AF65-F5344CB8AC3E}">
        <p14:creationId xmlns:p14="http://schemas.microsoft.com/office/powerpoint/2010/main" val="2903117392"/>
      </p:ext>
    </p:extLst>
  </p:cSld>
  <p:clrMap bg1="lt1" tx1="dk1" bg2="lt2" tx2="dk2" accent1="accent1" accent2="accent2" accent3="accent3" accent4="accent4" accent5="accent5" accent6="accent6" hlink="hlink" folHlink="folHlink"/>
  <p:sldLayoutIdLst>
    <p:sldLayoutId id="2147484009" r:id="rId1"/>
    <p:sldLayoutId id="2147483931" r:id="rId2"/>
    <p:sldLayoutId id="2147483932" r:id="rId3"/>
    <p:sldLayoutId id="2147483934" r:id="rId4"/>
    <p:sldLayoutId id="2147484022" r:id="rId5"/>
  </p:sldLayoutIdLst>
  <p:hf hdr="0" dt="0"/>
  <p:txStyles>
    <p:titleStyle>
      <a:lvl1pPr algn="l" defTabSz="457166" rtl="0" eaLnBrk="1" fontAlgn="base" hangingPunct="1">
        <a:spcBef>
          <a:spcPct val="0"/>
        </a:spcBef>
        <a:spcAft>
          <a:spcPct val="0"/>
        </a:spcAft>
        <a:defRPr kumimoji="1" sz="1500" b="0" i="0" kern="1200" spc="0" baseline="0">
          <a:solidFill>
            <a:schemeClr val="accent1"/>
          </a:solidFill>
          <a:latin typeface="+mn-ea"/>
          <a:ea typeface="+mn-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50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1" userDrawn="1">
          <p15:clr>
            <a:srgbClr val="F26B43"/>
          </p15:clr>
        </p15:guide>
        <p15:guide id="2" pos="3120" userDrawn="1">
          <p15:clr>
            <a:srgbClr val="F26B43"/>
          </p15:clr>
        </p15:guide>
        <p15:guide id="4" pos="6050" userDrawn="1">
          <p15:clr>
            <a:srgbClr val="F26B43"/>
          </p15:clr>
        </p15:guide>
        <p15:guide id="6" orient="horz" pos="4201" userDrawn="1">
          <p15:clr>
            <a:srgbClr val="F26B43"/>
          </p15:clr>
        </p15:guide>
        <p15:guide id="11"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A0D56C-E1F5-E3B7-AD07-B9E1E5DD0E11}"/>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a:t>
            </a:r>
            <a:r>
              <a:rPr lang="en-US" altLang="ja-JP" sz="750" dirty="0" err="1" smtClean="0">
                <a:solidFill>
                  <a:srgbClr val="6B6B6B"/>
                </a:solidFill>
              </a:rPr>
              <a:t>Luweave</a:t>
            </a:r>
            <a:r>
              <a:rPr lang="ja-JP" altLang="en-US" sz="750" dirty="0" smtClean="0">
                <a:solidFill>
                  <a:srgbClr val="6B6B6B"/>
                </a:solidFill>
              </a:rPr>
              <a:t> </a:t>
            </a:r>
            <a:r>
              <a:rPr lang="en-US" altLang="ja-JP" sz="750" dirty="0" smtClean="0">
                <a:solidFill>
                  <a:srgbClr val="6B6B6B"/>
                </a:solidFill>
              </a:rPr>
              <a:t>Corporation</a:t>
            </a:r>
            <a:endParaRPr lang="en-US" altLang="ja-JP" sz="750" dirty="0">
              <a:solidFill>
                <a:srgbClr val="6B6B6B"/>
              </a:solidFill>
            </a:endParaRPr>
          </a:p>
        </p:txBody>
      </p:sp>
      <p:pic>
        <p:nvPicPr>
          <p:cNvPr id="5" name="図 4">
            <a:extLst>
              <a:ext uri="{FF2B5EF4-FFF2-40B4-BE49-F238E27FC236}">
                <a16:creationId xmlns:a16="http://schemas.microsoft.com/office/drawing/2014/main" id="{D5407A4A-3DB7-4C09-9159-4E2F57E6F3A7}"/>
              </a:ext>
            </a:extLst>
          </p:cNvPr>
          <p:cNvPicPr>
            <a:picLocks noChangeAspect="1"/>
          </p:cNvPicPr>
          <p:nvPr userDrawn="1"/>
        </p:nvPicPr>
        <p:blipFill>
          <a:blip r:embed="rId7"/>
          <a:srcRect/>
          <a:stretch/>
        </p:blipFill>
        <p:spPr>
          <a:xfrm>
            <a:off x="8500582" y="6443531"/>
            <a:ext cx="1171049" cy="274399"/>
          </a:xfrm>
          <a:prstGeom prst="rect">
            <a:avLst/>
          </a:prstGeom>
        </p:spPr>
      </p:pic>
    </p:spTree>
    <p:extLst>
      <p:ext uri="{BB962C8B-B14F-4D97-AF65-F5344CB8AC3E}">
        <p14:creationId xmlns:p14="http://schemas.microsoft.com/office/powerpoint/2010/main" val="2428608009"/>
      </p:ext>
    </p:extLst>
  </p:cSld>
  <p:clrMap bg1="lt1" tx1="dk1" bg2="lt2" tx2="dk2" accent1="accent1" accent2="accent2" accent3="accent3" accent4="accent4" accent5="accent5" accent6="accent6" hlink="hlink" folHlink="folHlink"/>
  <p:sldLayoutIdLst>
    <p:sldLayoutId id="2147483994" r:id="rId1"/>
    <p:sldLayoutId id="2147483973" r:id="rId2"/>
    <p:sldLayoutId id="2147483974" r:id="rId3"/>
    <p:sldLayoutId id="2147484025" r:id="rId4"/>
    <p:sldLayoutId id="2147484028" r:id="rId5"/>
  </p:sldLayoutIdLst>
  <p:hf hdr="0" dt="0"/>
  <p:txStyles>
    <p:titleStyle>
      <a:lvl1pPr algn="l" defTabSz="457166" rtl="0" eaLnBrk="1" fontAlgn="base" hangingPunct="1">
        <a:spcBef>
          <a:spcPct val="0"/>
        </a:spcBef>
        <a:spcAft>
          <a:spcPct val="0"/>
        </a:spcAft>
        <a:defRPr kumimoji="1" sz="7200" b="1" i="0" kern="1200" spc="150" baseline="0">
          <a:solidFill>
            <a:schemeClr val="accent2"/>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35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420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37A440-03F7-DC4B-BD06-698F971DD4B7}"/>
              </a:ext>
            </a:extLst>
          </p:cNvPr>
          <p:cNvSpPr>
            <a:spLocks noGrp="1"/>
          </p:cNvSpPr>
          <p:nvPr>
            <p:ph type="title"/>
          </p:nvPr>
        </p:nvSpPr>
        <p:spPr>
          <a:xfrm>
            <a:off x="331491" y="164693"/>
            <a:ext cx="9243022" cy="412538"/>
          </a:xfrm>
          <a:prstGeom prst="rect">
            <a:avLst/>
          </a:prstGeom>
        </p:spPr>
        <p:txBody>
          <a:bodyPr vert="horz" lIns="0" tIns="0" rIns="0" bIns="0" rtlCol="0" anchor="t" anchorCtr="0">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DD323A-9269-AE42-951E-F08FD291D3E6}"/>
              </a:ext>
            </a:extLst>
          </p:cNvPr>
          <p:cNvSpPr>
            <a:spLocks noGrp="1"/>
          </p:cNvSpPr>
          <p:nvPr>
            <p:ph type="body" idx="1"/>
          </p:nvPr>
        </p:nvSpPr>
        <p:spPr>
          <a:xfrm>
            <a:off x="331492" y="692150"/>
            <a:ext cx="9252069" cy="5796000"/>
          </a:xfrm>
          <a:prstGeom prst="rect">
            <a:avLst/>
          </a:prstGeom>
        </p:spPr>
        <p:txBody>
          <a:bodyPr vert="horz" lIns="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テキスト ボックス 8">
            <a:extLst>
              <a:ext uri="{FF2B5EF4-FFF2-40B4-BE49-F238E27FC236}">
                <a16:creationId xmlns:a16="http://schemas.microsoft.com/office/drawing/2014/main" id="{1D1D4E16-E062-D856-6161-F5C259925C14}"/>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rgbClr val="6B6B6B"/>
                </a:solidFill>
              </a:rPr>
              <a:t>© 2023 NTT DATA </a:t>
            </a:r>
            <a:r>
              <a:rPr lang="en-US" altLang="ja-JP" sz="750" dirty="0" err="1" smtClean="0">
                <a:solidFill>
                  <a:srgbClr val="6B6B6B"/>
                </a:solidFill>
              </a:rPr>
              <a:t>Luweave</a:t>
            </a:r>
            <a:r>
              <a:rPr lang="ja-JP" altLang="en-US" sz="750" dirty="0" smtClean="0">
                <a:solidFill>
                  <a:srgbClr val="6B6B6B"/>
                </a:solidFill>
              </a:rPr>
              <a:t> </a:t>
            </a:r>
            <a:r>
              <a:rPr lang="en-US" altLang="ja-JP" sz="750" dirty="0" smtClean="0">
                <a:solidFill>
                  <a:srgbClr val="6B6B6B"/>
                </a:solidFill>
              </a:rPr>
              <a:t>Corporation</a:t>
            </a:r>
            <a:endParaRPr lang="en-US" altLang="ja-JP" sz="750" dirty="0">
              <a:solidFill>
                <a:srgbClr val="6B6B6B"/>
              </a:solidFill>
            </a:endParaRPr>
          </a:p>
        </p:txBody>
      </p:sp>
      <p:pic>
        <p:nvPicPr>
          <p:cNvPr id="7" name="図 6">
            <a:extLst>
              <a:ext uri="{FF2B5EF4-FFF2-40B4-BE49-F238E27FC236}">
                <a16:creationId xmlns:a16="http://schemas.microsoft.com/office/drawing/2014/main" id="{D5407A4A-3DB7-4C09-9159-4E2F57E6F3A7}"/>
              </a:ext>
            </a:extLst>
          </p:cNvPr>
          <p:cNvPicPr>
            <a:picLocks noChangeAspect="1"/>
          </p:cNvPicPr>
          <p:nvPr userDrawn="1"/>
        </p:nvPicPr>
        <p:blipFill>
          <a:blip r:embed="rId17"/>
          <a:srcRect/>
          <a:stretch/>
        </p:blipFill>
        <p:spPr>
          <a:xfrm>
            <a:off x="8500582" y="6443531"/>
            <a:ext cx="1171049" cy="274399"/>
          </a:xfrm>
          <a:prstGeom prst="rect">
            <a:avLst/>
          </a:prstGeom>
        </p:spPr>
      </p:pic>
    </p:spTree>
    <p:extLst>
      <p:ext uri="{BB962C8B-B14F-4D97-AF65-F5344CB8AC3E}">
        <p14:creationId xmlns:p14="http://schemas.microsoft.com/office/powerpoint/2010/main" val="69723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4010" r:id="rId13"/>
    <p:sldLayoutId id="2147484026" r:id="rId14"/>
    <p:sldLayoutId id="2147484027" r:id="rId15"/>
  </p:sldLayoutIdLst>
  <p:hf hdr="0" dt="0"/>
  <p:txStyles>
    <p:titleStyle>
      <a:lvl1pPr algn="l" defTabSz="457166" rtl="0" eaLnBrk="1" fontAlgn="base" hangingPunct="1">
        <a:spcBef>
          <a:spcPct val="0"/>
        </a:spcBef>
        <a:spcAft>
          <a:spcPct val="0"/>
        </a:spcAft>
        <a:defRPr kumimoji="1" sz="1800" b="1" i="0" kern="1200" spc="0" baseline="0">
          <a:solidFill>
            <a:schemeClr val="accent1"/>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216000" rtl="0" eaLnBrk="1" fontAlgn="base" hangingPunct="1">
        <a:spcBef>
          <a:spcPct val="20000"/>
        </a:spcBef>
        <a:spcAft>
          <a:spcPct val="0"/>
        </a:spcAft>
        <a:buFont typeface="Arial" panose="020B0604020202020204" pitchFamily="34" charset="0"/>
        <a:buNone/>
        <a:tabLst/>
        <a:defRPr kumimoji="1" sz="1350" kern="1200">
          <a:solidFill>
            <a:schemeClr val="accent1"/>
          </a:solidFill>
          <a:latin typeface="+mn-ea"/>
          <a:ea typeface="+mn-ea"/>
          <a:cs typeface="Arial"/>
        </a:defRPr>
      </a:lvl1pPr>
      <a:lvl2pPr marL="270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accent1"/>
          </a:solidFill>
          <a:latin typeface="+mn-ea"/>
          <a:ea typeface="+mn-ea"/>
          <a:cs typeface="Arial"/>
        </a:defRPr>
      </a:lvl2pPr>
      <a:lvl3pPr marL="405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accent1"/>
          </a:solidFill>
          <a:latin typeface="+mn-ea"/>
          <a:ea typeface="+mn-ea"/>
          <a:cs typeface="Arial"/>
        </a:defRPr>
      </a:lvl3pPr>
      <a:lvl4pPr marL="540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accent1"/>
          </a:solidFill>
          <a:latin typeface="+mn-ea"/>
          <a:ea typeface="+mn-ea"/>
          <a:cs typeface="Arial"/>
        </a:defRPr>
      </a:lvl4pPr>
      <a:lvl5pPr marL="675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accent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1" userDrawn="1">
          <p15:clr>
            <a:srgbClr val="F26B43"/>
          </p15:clr>
        </p15:guide>
        <p15:guide id="4" orient="horz" pos="2160" userDrawn="1">
          <p15:clr>
            <a:srgbClr val="F26B43"/>
          </p15:clr>
        </p15:guide>
        <p15:guide id="6" orient="horz" pos="663" userDrawn="1">
          <p15:clr>
            <a:srgbClr val="F26B43"/>
          </p15:clr>
        </p15:guide>
        <p15:guide id="7" pos="3120" userDrawn="1">
          <p15:clr>
            <a:srgbClr val="F26B43"/>
          </p15:clr>
        </p15:guide>
        <p15:guide id="8" pos="6050" userDrawn="1">
          <p15:clr>
            <a:srgbClr val="F26B43"/>
          </p15:clr>
        </p15:guide>
        <p15:guide id="9" orient="horz" pos="3929" userDrawn="1">
          <p15:clr>
            <a:srgbClr val="F26B43"/>
          </p15:clr>
        </p15:guide>
        <p15:guide id="10" orient="horz" pos="210" userDrawn="1">
          <p15:clr>
            <a:srgbClr val="F26B43"/>
          </p15:clr>
        </p15:guide>
        <p15:guide id="12" orient="horz" pos="420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70830"/>
      </p:ext>
    </p:extLst>
  </p:cSld>
  <p:clrMap bg1="lt1" tx1="dk1" bg2="lt2" tx2="dk2" accent1="accent1" accent2="accent2" accent3="accent3" accent4="accent4" accent5="accent5" accent6="accent6" hlink="hlink" folHlink="folHlink"/>
  <p:sldLayoutIdLst>
    <p:sldLayoutId id="2147483990" r:id="rId1"/>
    <p:sldLayoutId id="2147483991" r:id="rId2"/>
  </p:sldLayoutIdLst>
  <p:hf hdr="0" dt="0"/>
  <p:txStyles>
    <p:titleStyle>
      <a:lvl1pPr algn="l" defTabSz="457166" rtl="0" eaLnBrk="1" fontAlgn="base" hangingPunct="1">
        <a:spcBef>
          <a:spcPct val="0"/>
        </a:spcBef>
        <a:spcAft>
          <a:spcPct val="0"/>
        </a:spcAft>
        <a:defRPr kumimoji="1" sz="1800" b="1" i="0" kern="1200" spc="150" baseline="0">
          <a:solidFill>
            <a:schemeClr val="tx1"/>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35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3" pos="31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AA029A-FBBF-0DA2-B8D6-BC87BC147E66}"/>
              </a:ext>
            </a:extLst>
          </p:cNvPr>
          <p:cNvPicPr>
            <a:picLocks noChangeAspect="1"/>
          </p:cNvPicPr>
          <p:nvPr userDrawn="1"/>
        </p:nvPicPr>
        <p:blipFill>
          <a:blip r:embed="rId6"/>
          <a:srcRect/>
          <a:stretch/>
        </p:blipFill>
        <p:spPr>
          <a:xfrm>
            <a:off x="188391" y="191534"/>
            <a:ext cx="1817662" cy="569864"/>
          </a:xfrm>
          <a:prstGeom prst="rect">
            <a:avLst/>
          </a:prstGeom>
        </p:spPr>
      </p:pic>
      <p:sp>
        <p:nvSpPr>
          <p:cNvPr id="6" name="テキスト ボックス 5">
            <a:extLst>
              <a:ext uri="{FF2B5EF4-FFF2-40B4-BE49-F238E27FC236}">
                <a16:creationId xmlns:a16="http://schemas.microsoft.com/office/drawing/2014/main" id="{B01BF0E7-CA3F-2C26-0703-F0CB01EA9A9E}"/>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
        <p:nvSpPr>
          <p:cNvPr id="3" name="テキスト ボックス 2">
            <a:extLst>
              <a:ext uri="{FF2B5EF4-FFF2-40B4-BE49-F238E27FC236}">
                <a16:creationId xmlns:a16="http://schemas.microsoft.com/office/drawing/2014/main" id="{0BAB9C5D-DBB2-F3AC-7527-30B13EFFFBF0}"/>
              </a:ext>
            </a:extLst>
          </p:cNvPr>
          <p:cNvSpPr txBox="1"/>
          <p:nvPr userDrawn="1"/>
        </p:nvSpPr>
        <p:spPr>
          <a:xfrm>
            <a:off x="561379" y="7065341"/>
            <a:ext cx="8783244" cy="329192"/>
          </a:xfrm>
          <a:prstGeom prst="rect">
            <a:avLst/>
          </a:prstGeom>
          <a:noFill/>
        </p:spPr>
        <p:txBody>
          <a:bodyPr wrap="none" lIns="0" rIns="0" rtlCol="0">
            <a:noAutofit/>
          </a:bodyPr>
          <a:lstStyle/>
          <a:p>
            <a:pPr algn="ctr" defTabSz="216000"/>
            <a:r>
              <a:rPr kumimoji="1" lang="ja-JP" altLang="en-US" sz="1350">
                <a:solidFill>
                  <a:srgbClr val="C00000"/>
                </a:solidFill>
                <a:latin typeface="+mn-ea"/>
              </a:rPr>
              <a:t>コピーライトを修正するときは、ホームタブの「置換」から、文字列を</a:t>
            </a:r>
            <a:r>
              <a:rPr kumimoji="1" lang="ja-JP" altLang="en-US" sz="1350" b="1">
                <a:solidFill>
                  <a:srgbClr val="C00000"/>
                </a:solidFill>
                <a:latin typeface="+mn-ea"/>
              </a:rPr>
              <a:t>すべて置換</a:t>
            </a:r>
            <a:r>
              <a:rPr kumimoji="1" lang="ja-JP" altLang="en-US" sz="1350">
                <a:solidFill>
                  <a:srgbClr val="C00000"/>
                </a:solidFill>
                <a:latin typeface="+mn-ea"/>
              </a:rPr>
              <a:t>してください。</a:t>
            </a:r>
          </a:p>
        </p:txBody>
      </p:sp>
    </p:spTree>
    <p:extLst>
      <p:ext uri="{BB962C8B-B14F-4D97-AF65-F5344CB8AC3E}">
        <p14:creationId xmlns:p14="http://schemas.microsoft.com/office/powerpoint/2010/main" val="3635597696"/>
      </p:ext>
    </p:extLst>
  </p:cSld>
  <p:clrMap bg1="lt1" tx1="dk1" bg2="lt2" tx2="dk2" accent1="accent1" accent2="accent2" accent3="accent3" accent4="accent4" accent5="accent5" accent6="accent6" hlink="hlink" folHlink="folHlink"/>
  <p:sldLayoutIdLst>
    <p:sldLayoutId id="2147484002" r:id="rId1"/>
    <p:sldLayoutId id="2147484017" r:id="rId2"/>
    <p:sldLayoutId id="2147484016" r:id="rId3"/>
    <p:sldLayoutId id="2147484008" r:id="rId4"/>
  </p:sldLayoutIdLst>
  <p:hf hdr="0" dt="0"/>
  <p:txStyles>
    <p:titleStyle>
      <a:lvl1pPr algn="l" defTabSz="457166" rtl="0" eaLnBrk="1" fontAlgn="base" hangingPunct="1">
        <a:spcBef>
          <a:spcPct val="0"/>
        </a:spcBef>
        <a:spcAft>
          <a:spcPct val="0"/>
        </a:spcAft>
        <a:defRPr kumimoji="1" sz="1500" b="0" i="0" kern="1200" spc="0" baseline="0">
          <a:solidFill>
            <a:srgbClr val="F8F8F8"/>
          </a:solidFill>
          <a:latin typeface="+mn-ea"/>
          <a:ea typeface="+mn-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50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1" userDrawn="1">
          <p15:clr>
            <a:srgbClr val="F26B43"/>
          </p15:clr>
        </p15:guide>
        <p15:guide id="2" pos="3120" userDrawn="1">
          <p15:clr>
            <a:srgbClr val="F26B43"/>
          </p15:clr>
        </p15:guide>
        <p15:guide id="4" pos="6050" userDrawn="1">
          <p15:clr>
            <a:srgbClr val="F26B43"/>
          </p15:clr>
        </p15:guide>
        <p15:guide id="6" orient="horz" pos="4201" userDrawn="1">
          <p15:clr>
            <a:srgbClr val="F26B43"/>
          </p15:clr>
        </p15:guide>
        <p15:guide id="11" orient="horz" pos="21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EB1D28-97C8-BB72-8C7A-7FCA119F5F07}"/>
              </a:ext>
            </a:extLst>
          </p:cNvPr>
          <p:cNvPicPr>
            <a:picLocks noChangeAspect="1"/>
          </p:cNvPicPr>
          <p:nvPr userDrawn="1"/>
        </p:nvPicPr>
        <p:blipFill>
          <a:blip r:embed="rId5"/>
          <a:srcRect/>
          <a:stretch/>
        </p:blipFill>
        <p:spPr>
          <a:xfrm>
            <a:off x="8728713" y="6425925"/>
            <a:ext cx="933470" cy="292657"/>
          </a:xfrm>
          <a:prstGeom prst="rect">
            <a:avLst/>
          </a:prstGeom>
        </p:spPr>
      </p:pic>
      <p:sp>
        <p:nvSpPr>
          <p:cNvPr id="3" name="テキスト ボックス 2">
            <a:extLst>
              <a:ext uri="{FF2B5EF4-FFF2-40B4-BE49-F238E27FC236}">
                <a16:creationId xmlns:a16="http://schemas.microsoft.com/office/drawing/2014/main" id="{C8C1424A-EE89-C720-553C-1637224A6A99}"/>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Tree>
    <p:extLst>
      <p:ext uri="{BB962C8B-B14F-4D97-AF65-F5344CB8AC3E}">
        <p14:creationId xmlns:p14="http://schemas.microsoft.com/office/powerpoint/2010/main" val="82734035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Lst>
  <p:hf hdr="0" dt="0"/>
  <p:txStyles>
    <p:titleStyle>
      <a:lvl1pPr algn="l" defTabSz="457166" rtl="0" eaLnBrk="1" fontAlgn="base" hangingPunct="1">
        <a:spcBef>
          <a:spcPct val="0"/>
        </a:spcBef>
        <a:spcAft>
          <a:spcPct val="0"/>
        </a:spcAft>
        <a:defRPr kumimoji="1" sz="7200" b="1" i="0" kern="1200" spc="150" baseline="0">
          <a:solidFill>
            <a:schemeClr val="bg2"/>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35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4201"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FF17374-619F-B03A-AF33-23643D9990F2}"/>
              </a:ext>
            </a:extLst>
          </p:cNvPr>
          <p:cNvPicPr>
            <a:picLocks noChangeAspect="1"/>
          </p:cNvPicPr>
          <p:nvPr userDrawn="1"/>
        </p:nvPicPr>
        <p:blipFill>
          <a:blip r:embed="rId17"/>
          <a:srcRect/>
          <a:stretch/>
        </p:blipFill>
        <p:spPr>
          <a:xfrm>
            <a:off x="8728710" y="6425921"/>
            <a:ext cx="933474" cy="292658"/>
          </a:xfrm>
          <a:prstGeom prst="rect">
            <a:avLst/>
          </a:prstGeom>
        </p:spPr>
      </p:pic>
      <p:sp>
        <p:nvSpPr>
          <p:cNvPr id="2" name="タイトル プレースホルダー 1">
            <a:extLst>
              <a:ext uri="{FF2B5EF4-FFF2-40B4-BE49-F238E27FC236}">
                <a16:creationId xmlns:a16="http://schemas.microsoft.com/office/drawing/2014/main" id="{B037A440-03F7-DC4B-BD06-698F971DD4B7}"/>
              </a:ext>
            </a:extLst>
          </p:cNvPr>
          <p:cNvSpPr>
            <a:spLocks noGrp="1"/>
          </p:cNvSpPr>
          <p:nvPr>
            <p:ph type="title"/>
          </p:nvPr>
        </p:nvSpPr>
        <p:spPr>
          <a:xfrm>
            <a:off x="331491" y="164693"/>
            <a:ext cx="9243022" cy="412538"/>
          </a:xfrm>
          <a:prstGeom prst="rect">
            <a:avLst/>
          </a:prstGeom>
        </p:spPr>
        <p:txBody>
          <a:bodyPr vert="horz" lIns="0" tIns="0" rIns="0" bIns="0" rtlCol="0" anchor="t" anchorCtr="0">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DD323A-9269-AE42-951E-F08FD291D3E6}"/>
              </a:ext>
            </a:extLst>
          </p:cNvPr>
          <p:cNvSpPr>
            <a:spLocks noGrp="1"/>
          </p:cNvSpPr>
          <p:nvPr>
            <p:ph type="body" idx="1"/>
          </p:nvPr>
        </p:nvSpPr>
        <p:spPr>
          <a:xfrm>
            <a:off x="331492" y="692150"/>
            <a:ext cx="9252069" cy="5796000"/>
          </a:xfrm>
          <a:prstGeom prst="rect">
            <a:avLst/>
          </a:prstGeom>
        </p:spPr>
        <p:txBody>
          <a:bodyPr vert="horz" lIns="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ボックス 3">
            <a:extLst>
              <a:ext uri="{FF2B5EF4-FFF2-40B4-BE49-F238E27FC236}">
                <a16:creationId xmlns:a16="http://schemas.microsoft.com/office/drawing/2014/main" id="{CD1C27BE-E0A7-BBB4-DB0E-D4D404FF82A4}"/>
              </a:ext>
            </a:extLst>
          </p:cNvPr>
          <p:cNvSpPr txBox="1"/>
          <p:nvPr userDrawn="1"/>
        </p:nvSpPr>
        <p:spPr>
          <a:xfrm>
            <a:off x="301275" y="6562800"/>
            <a:ext cx="3942900" cy="90000"/>
          </a:xfrm>
          <a:prstGeom prst="rect">
            <a:avLst/>
          </a:prstGeom>
          <a:noFill/>
        </p:spPr>
        <p:txBody>
          <a:bodyPr wrap="square" lIns="0" tIns="0" rIns="0" bIns="0" rtlCol="0" anchor="ctr" anchorCtr="0">
            <a:noAutofit/>
          </a:bodyPr>
          <a:lstStyle/>
          <a:p>
            <a:pPr marL="0" marR="0" lvl="0" indent="0" algn="l" defTabSz="216000" rtl="0" eaLnBrk="1" fontAlgn="auto" latinLnBrk="0" hangingPunct="1">
              <a:lnSpc>
                <a:spcPct val="100000"/>
              </a:lnSpc>
              <a:spcBef>
                <a:spcPts val="0"/>
              </a:spcBef>
              <a:spcAft>
                <a:spcPts val="0"/>
              </a:spcAft>
              <a:buClrTx/>
              <a:buSzTx/>
              <a:buFontTx/>
              <a:buNone/>
              <a:tabLst/>
              <a:defRPr/>
            </a:pPr>
            <a:r>
              <a:rPr lang="en-US" altLang="ja-JP" sz="750" dirty="0">
                <a:solidFill>
                  <a:schemeClr val="bg1"/>
                </a:solidFill>
              </a:rPr>
              <a:t>© 2023 NTT DATA Corporation</a:t>
            </a:r>
          </a:p>
        </p:txBody>
      </p:sp>
    </p:spTree>
    <p:extLst>
      <p:ext uri="{BB962C8B-B14F-4D97-AF65-F5344CB8AC3E}">
        <p14:creationId xmlns:p14="http://schemas.microsoft.com/office/powerpoint/2010/main" val="371387940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4" r:id="rId8"/>
    <p:sldLayoutId id="2147483947" r:id="rId9"/>
    <p:sldLayoutId id="2147483948" r:id="rId10"/>
    <p:sldLayoutId id="2147484018" r:id="rId11"/>
    <p:sldLayoutId id="2147484020" r:id="rId12"/>
    <p:sldLayoutId id="2147484023" r:id="rId13"/>
    <p:sldLayoutId id="2147483951" r:id="rId14"/>
    <p:sldLayoutId id="2147484011" r:id="rId15"/>
  </p:sldLayoutIdLst>
  <p:hf hdr="0" dt="0"/>
  <p:txStyles>
    <p:titleStyle>
      <a:lvl1pPr algn="l" defTabSz="457166" rtl="0" eaLnBrk="1" fontAlgn="base" hangingPunct="1">
        <a:spcBef>
          <a:spcPct val="0"/>
        </a:spcBef>
        <a:spcAft>
          <a:spcPct val="0"/>
        </a:spcAft>
        <a:defRPr kumimoji="1" sz="1800" b="1" i="0" kern="1200" spc="0" baseline="0">
          <a:solidFill>
            <a:schemeClr val="bg1"/>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216000" rtl="0" eaLnBrk="1" fontAlgn="base" hangingPunct="1">
        <a:spcBef>
          <a:spcPct val="20000"/>
        </a:spcBef>
        <a:spcAft>
          <a:spcPct val="0"/>
        </a:spcAft>
        <a:buFont typeface="Arial" panose="020B0604020202020204" pitchFamily="34" charset="0"/>
        <a:buNone/>
        <a:tabLst/>
        <a:defRPr kumimoji="1" sz="1350" kern="1200">
          <a:solidFill>
            <a:schemeClr val="bg1"/>
          </a:solidFill>
          <a:latin typeface="+mn-ea"/>
          <a:ea typeface="+mn-ea"/>
          <a:cs typeface="Arial"/>
        </a:defRPr>
      </a:lvl1pPr>
      <a:lvl2pPr marL="270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bg1"/>
          </a:solidFill>
          <a:latin typeface="+mn-ea"/>
          <a:ea typeface="+mn-ea"/>
          <a:cs typeface="Arial"/>
        </a:defRPr>
      </a:lvl2pPr>
      <a:lvl3pPr marL="405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bg1"/>
          </a:solidFill>
          <a:latin typeface="+mn-ea"/>
          <a:ea typeface="+mn-ea"/>
          <a:cs typeface="Arial"/>
        </a:defRPr>
      </a:lvl3pPr>
      <a:lvl4pPr marL="540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bg1"/>
          </a:solidFill>
          <a:latin typeface="+mn-ea"/>
          <a:ea typeface="+mn-ea"/>
          <a:cs typeface="Arial"/>
        </a:defRPr>
      </a:lvl4pPr>
      <a:lvl5pPr marL="675000" indent="-135000" algn="l" defTabSz="216000" rtl="0" eaLnBrk="1" fontAlgn="base" hangingPunct="1">
        <a:spcBef>
          <a:spcPct val="20000"/>
        </a:spcBef>
        <a:spcAft>
          <a:spcPct val="0"/>
        </a:spcAft>
        <a:buFont typeface="Arial" panose="020B0604020202020204" pitchFamily="34" charset="0"/>
        <a:buChar char="•"/>
        <a:tabLst/>
        <a:defRPr kumimoji="1" sz="1350" kern="1200">
          <a:solidFill>
            <a:schemeClr val="bg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1" userDrawn="1">
          <p15:clr>
            <a:srgbClr val="F26B43"/>
          </p15:clr>
        </p15:guide>
        <p15:guide id="4" orient="horz" pos="2160" userDrawn="1">
          <p15:clr>
            <a:srgbClr val="F26B43"/>
          </p15:clr>
        </p15:guide>
        <p15:guide id="6" orient="horz" pos="663" userDrawn="1">
          <p15:clr>
            <a:srgbClr val="F26B43"/>
          </p15:clr>
        </p15:guide>
        <p15:guide id="7" pos="3120" userDrawn="1">
          <p15:clr>
            <a:srgbClr val="F26B43"/>
          </p15:clr>
        </p15:guide>
        <p15:guide id="8" pos="6050" userDrawn="1">
          <p15:clr>
            <a:srgbClr val="F26B43"/>
          </p15:clr>
        </p15:guide>
        <p15:guide id="9" orient="horz" pos="3929" userDrawn="1">
          <p15:clr>
            <a:srgbClr val="F26B43"/>
          </p15:clr>
        </p15:guide>
        <p15:guide id="10" orient="horz" pos="210" userDrawn="1">
          <p15:clr>
            <a:srgbClr val="F26B43"/>
          </p15:clr>
        </p15:guide>
        <p15:guide id="12" orient="horz" pos="4201"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01474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4024" r:id="rId3"/>
  </p:sldLayoutIdLst>
  <p:hf hdr="0" dt="0"/>
  <p:txStyles>
    <p:titleStyle>
      <a:lvl1pPr algn="l" defTabSz="457166" rtl="0" eaLnBrk="1" fontAlgn="base" hangingPunct="1">
        <a:spcBef>
          <a:spcPct val="0"/>
        </a:spcBef>
        <a:spcAft>
          <a:spcPct val="0"/>
        </a:spcAft>
        <a:defRPr kumimoji="1" sz="1800" b="1" i="0" kern="1200" spc="150" baseline="0">
          <a:solidFill>
            <a:schemeClr val="tx1"/>
          </a:solidFill>
          <a:latin typeface="+mj-ea"/>
          <a:ea typeface="+mj-ea"/>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0" indent="0" algn="l" defTabSz="457166" rtl="0" eaLnBrk="1" fontAlgn="base" hangingPunct="1">
        <a:spcBef>
          <a:spcPct val="20000"/>
        </a:spcBef>
        <a:spcAft>
          <a:spcPct val="0"/>
        </a:spcAft>
        <a:buFont typeface="Arial" pitchFamily="34" charset="0"/>
        <a:buNone/>
        <a:defRPr kumimoji="1" sz="1350" kern="1200">
          <a:solidFill>
            <a:schemeClr val="tx1"/>
          </a:solidFill>
          <a:latin typeface="+mn-ea"/>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mn-ea"/>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3"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37.jpe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jpeg"/><Relationship Id="rId18" Type="http://schemas.openxmlformats.org/officeDocument/2006/relationships/image" Target="../media/image89.jpe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jpeg"/><Relationship Id="rId12" Type="http://schemas.openxmlformats.org/officeDocument/2006/relationships/image" Target="../media/image83.jpeg"/><Relationship Id="rId17" Type="http://schemas.openxmlformats.org/officeDocument/2006/relationships/image" Target="../media/image88.jpeg"/><Relationship Id="rId2" Type="http://schemas.openxmlformats.org/officeDocument/2006/relationships/image" Target="../media/image73.png"/><Relationship Id="rId16" Type="http://schemas.openxmlformats.org/officeDocument/2006/relationships/image" Target="../media/image87.jpeg"/><Relationship Id="rId20" Type="http://schemas.openxmlformats.org/officeDocument/2006/relationships/image" Target="../media/image91.png"/><Relationship Id="rId1" Type="http://schemas.openxmlformats.org/officeDocument/2006/relationships/slideLayout" Target="../slideLayouts/slideLayout11.xml"/><Relationship Id="rId6" Type="http://schemas.openxmlformats.org/officeDocument/2006/relationships/image" Target="../media/image77.tmp"/><Relationship Id="rId11" Type="http://schemas.openxmlformats.org/officeDocument/2006/relationships/image" Target="../media/image82.jpeg"/><Relationship Id="rId5" Type="http://schemas.openxmlformats.org/officeDocument/2006/relationships/image" Target="../media/image76.png"/><Relationship Id="rId15" Type="http://schemas.openxmlformats.org/officeDocument/2006/relationships/image" Target="../media/image86.jpeg"/><Relationship Id="rId10" Type="http://schemas.openxmlformats.org/officeDocument/2006/relationships/image" Target="../media/image81.png"/><Relationship Id="rId19" Type="http://schemas.openxmlformats.org/officeDocument/2006/relationships/image" Target="../media/image90.jpeg"/><Relationship Id="rId4" Type="http://schemas.openxmlformats.org/officeDocument/2006/relationships/image" Target="../media/image75.jpeg"/><Relationship Id="rId9" Type="http://schemas.openxmlformats.org/officeDocument/2006/relationships/image" Target="../media/image80.png"/><Relationship Id="rId14" Type="http://schemas.openxmlformats.org/officeDocument/2006/relationships/image" Target="../media/image85.jpeg"/><Relationship Id="rId22"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emf"/><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image" Target="../media/image99.emf"/><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96.png"/><Relationship Id="rId10" Type="http://schemas.openxmlformats.org/officeDocument/2006/relationships/image" Target="../media/image103.png"/><Relationship Id="rId4" Type="http://schemas.openxmlformats.org/officeDocument/2006/relationships/image" Target="../media/image100.png"/><Relationship Id="rId9" Type="http://schemas.openxmlformats.org/officeDocument/2006/relationships/image" Target="../media/image1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96.png"/><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104.png"/><Relationship Id="rId5" Type="http://schemas.openxmlformats.org/officeDocument/2006/relationships/image" Target="../media/image97.pn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1.xml"/><Relationship Id="rId6" Type="http://schemas.openxmlformats.org/officeDocument/2006/relationships/image" Target="../media/image105.png"/><Relationship Id="rId5" Type="http://schemas.openxmlformats.org/officeDocument/2006/relationships/image" Target="../media/image96.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1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1275" y="810591"/>
            <a:ext cx="9295650" cy="396000"/>
          </a:xfrm>
        </p:spPr>
        <p:txBody>
          <a:bodyPr/>
          <a:lstStyle/>
          <a:p>
            <a:r>
              <a:rPr kumimoji="1" lang="ja-JP" altLang="en-US" sz="1800" dirty="0" smtClean="0"/>
              <a:t>株式</a:t>
            </a:r>
            <a:r>
              <a:rPr kumimoji="1" lang="ja-JP" altLang="en-US" sz="1800" dirty="0" smtClean="0"/>
              <a:t>会社●●銀行</a:t>
            </a:r>
            <a:r>
              <a:rPr kumimoji="1" lang="ja-JP" altLang="en-US" sz="1800" dirty="0" smtClean="0"/>
              <a:t>　御中</a:t>
            </a:r>
            <a:endParaRPr kumimoji="1" lang="ja-JP" altLang="en-US" sz="1800" dirty="0"/>
          </a:p>
        </p:txBody>
      </p:sp>
      <p:sp>
        <p:nvSpPr>
          <p:cNvPr id="5" name="テキスト プレースホルダー 4"/>
          <p:cNvSpPr>
            <a:spLocks noGrp="1"/>
          </p:cNvSpPr>
          <p:nvPr>
            <p:ph type="body" sz="quarter" idx="11"/>
          </p:nvPr>
        </p:nvSpPr>
        <p:spPr>
          <a:xfrm>
            <a:off x="301275" y="1268419"/>
            <a:ext cx="9295650" cy="1422244"/>
          </a:xfrm>
        </p:spPr>
        <p:txBody>
          <a:bodyPr anchor="ctr"/>
          <a:lstStyle/>
          <a:p>
            <a:r>
              <a:rPr lang="ja-JP" altLang="en-US" sz="3200" dirty="0"/>
              <a:t>金融市場系システムパッケージ</a:t>
            </a:r>
            <a:endParaRPr lang="en-US" altLang="ja-JP" sz="3200" dirty="0"/>
          </a:p>
          <a:p>
            <a:r>
              <a:rPr lang="en-US" altLang="ja-JP" sz="3200" dirty="0"/>
              <a:t>Prélude</a:t>
            </a:r>
            <a:r>
              <a:rPr lang="ja-JP" altLang="en-US" sz="3200" dirty="0"/>
              <a:t> </a:t>
            </a:r>
            <a:r>
              <a:rPr lang="en-US" altLang="ja-JP" sz="3200" dirty="0"/>
              <a:t>Enterprise </a:t>
            </a:r>
            <a:r>
              <a:rPr lang="ja-JP" altLang="en-US" sz="3200" dirty="0"/>
              <a:t>のご紹介</a:t>
            </a:r>
          </a:p>
        </p:txBody>
      </p:sp>
      <p:sp>
        <p:nvSpPr>
          <p:cNvPr id="17" name="テキスト プレースホルダー 16"/>
          <p:cNvSpPr>
            <a:spLocks noGrp="1"/>
          </p:cNvSpPr>
          <p:nvPr>
            <p:ph type="body" sz="quarter" idx="13"/>
          </p:nvPr>
        </p:nvSpPr>
        <p:spPr>
          <a:xfrm>
            <a:off x="658800" y="2524406"/>
            <a:ext cx="8580600" cy="375900"/>
          </a:xfrm>
        </p:spPr>
        <p:txBody>
          <a:bodyPr/>
          <a:lstStyle/>
          <a:p>
            <a:r>
              <a:rPr kumimoji="1" lang="en-US" altLang="ja-JP" dirty="0" smtClean="0"/>
              <a:t>2023</a:t>
            </a:r>
            <a:r>
              <a:rPr kumimoji="1" lang="ja-JP" altLang="en-US" dirty="0" smtClean="0"/>
              <a:t>年</a:t>
            </a:r>
            <a:r>
              <a:rPr lang="en-US" altLang="ja-JP" dirty="0" smtClean="0"/>
              <a:t>12</a:t>
            </a:r>
            <a:r>
              <a:rPr kumimoji="1" lang="ja-JP" altLang="en-US" dirty="0" smtClean="0"/>
              <a:t>月</a:t>
            </a:r>
            <a:r>
              <a:rPr kumimoji="1" lang="ja-JP" altLang="en-US" dirty="0" smtClean="0"/>
              <a:t>　　</a:t>
            </a:r>
            <a:r>
              <a:rPr lang="en-US" altLang="ja-JP" dirty="0" smtClean="0"/>
              <a:t>NTT</a:t>
            </a:r>
            <a:r>
              <a:rPr kumimoji="1" lang="ja-JP" altLang="en-US" dirty="0" smtClean="0"/>
              <a:t>データ ルウィーブ株式会社</a:t>
            </a:r>
            <a:endParaRPr kumimoji="1" lang="en-US" altLang="ja-JP" dirty="0" smtClean="0"/>
          </a:p>
          <a:p>
            <a:r>
              <a:rPr lang="ja-JP" altLang="en-US" dirty="0" smtClean="0"/>
              <a:t>フィナンシャル・ソリューションズ事業本部　金融ソリューション事業部</a:t>
            </a:r>
            <a:endParaRPr kumimoji="1" lang="ja-JP" altLang="en-US" dirty="0"/>
          </a:p>
        </p:txBody>
      </p:sp>
      <p:pic>
        <p:nvPicPr>
          <p:cNvPr id="7" name="Picture 31" descr="Prelude Enterpris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0731" y="1427350"/>
            <a:ext cx="1831975" cy="66675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7882425" y="225864"/>
            <a:ext cx="1714500" cy="381000"/>
          </a:xfrm>
          <a:prstGeom prst="rect">
            <a:avLst/>
          </a:prstGeom>
          <a:solidFill>
            <a:schemeClr val="bg1"/>
          </a:solidFill>
          <a:ln>
            <a:noFill/>
          </a:ln>
        </p:spPr>
        <p:txBody>
          <a:bodyPr wrap="square" lIns="0" rIns="0" rtlCol="0">
            <a:noAutofit/>
          </a:bodyPr>
          <a:lstStyle/>
          <a:p>
            <a:pPr algn="ctr" defTabSz="288000"/>
            <a:r>
              <a:rPr lang="en-US" altLang="ja-JP" b="1" i="1" dirty="0">
                <a:solidFill>
                  <a:srgbClr val="FF0000"/>
                </a:solidFill>
                <a:latin typeface="+mn-ea"/>
              </a:rPr>
              <a:t>Confidential</a:t>
            </a:r>
            <a:endParaRPr lang="ja-JP" altLang="en-US" b="1" i="1" dirty="0">
              <a:solidFill>
                <a:srgbClr val="FF0000"/>
              </a:solidFill>
              <a:latin typeface="+mn-ea"/>
            </a:endParaRPr>
          </a:p>
        </p:txBody>
      </p:sp>
    </p:spTree>
    <p:extLst>
      <p:ext uri="{BB962C8B-B14F-4D97-AF65-F5344CB8AC3E}">
        <p14:creationId xmlns:p14="http://schemas.microsoft.com/office/powerpoint/2010/main" val="130421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今後の市場系システムに求められること</a:t>
            </a:r>
            <a:endParaRPr kumimoji="1" lang="ja-JP" altLang="en-US" dirty="0"/>
          </a:p>
        </p:txBody>
      </p:sp>
      <p:sp>
        <p:nvSpPr>
          <p:cNvPr id="90" name="正方形/長方形 89">
            <a:extLst>
              <a:ext uri="{FF2B5EF4-FFF2-40B4-BE49-F238E27FC236}">
                <a16:creationId xmlns:a16="http://schemas.microsoft.com/office/drawing/2014/main" id="{06D0B346-02BB-4251-8AE1-53E75271E29D}"/>
              </a:ext>
            </a:extLst>
          </p:cNvPr>
          <p:cNvSpPr/>
          <p:nvPr/>
        </p:nvSpPr>
        <p:spPr>
          <a:xfrm>
            <a:off x="704027" y="1689965"/>
            <a:ext cx="2487273" cy="4680000"/>
          </a:xfrm>
          <a:prstGeom prst="rect">
            <a:avLst/>
          </a:prstGeom>
          <a:noFill/>
          <a:ln w="6350" cap="flat" cmpd="sng" algn="ctr">
            <a:solidFill>
              <a:srgbClr val="6785C1">
                <a:lumMod val="75000"/>
              </a:srgbClr>
            </a:solidFill>
            <a:prstDash val="solid"/>
            <a:miter lim="800000"/>
          </a:ln>
          <a:effectLst/>
        </p:spPr>
        <p:txBody>
          <a:bodyPr rot="0" spcFirstLastPara="0" vertOverflow="overflow" horzOverflow="overflow" vert="horz" wrap="square" lIns="144000" tIns="2124000" rIns="144000" bIns="144000" numCol="1" spcCol="0" rtlCol="0" fromWordArt="0" anchor="t" anchorCtr="0" forceAA="0" compatLnSpc="1">
            <a:prstTxWarp prst="textNoShape">
              <a:avLst/>
            </a:prstTxWarp>
            <a:noAutofit/>
          </a:bodyPr>
          <a:lstStyle/>
          <a:p>
            <a:pPr marL="185738" indent="-185738"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市場取引分野については、店頭デリバティブ規制、バーゼル規制等、会計基準の見直し、金利指標改革等、各種制度の変更により大きな影響を受けます。</a:t>
            </a:r>
            <a:endParaRPr lang="en-US" altLang="ja-JP" sz="1400" dirty="0"/>
          </a:p>
          <a:p>
            <a:pPr marL="185738" indent="-185738"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こうした制度変更については規制開始の期日までに業務フローの見直しや関連システムの改修等が必要となります。</a:t>
            </a:r>
            <a:endParaRPr kumimoji="0" lang="ja-JP" altLang="en-US" sz="1000" kern="0" dirty="0">
              <a:solidFill>
                <a:srgbClr val="000000"/>
              </a:solidFill>
              <a:latin typeface="Meiryo UI"/>
              <a:ea typeface="Meiryo UI"/>
            </a:endParaRPr>
          </a:p>
        </p:txBody>
      </p:sp>
      <p:sp>
        <p:nvSpPr>
          <p:cNvPr id="94" name="正方形/長方形 93">
            <a:extLst>
              <a:ext uri="{FF2B5EF4-FFF2-40B4-BE49-F238E27FC236}">
                <a16:creationId xmlns:a16="http://schemas.microsoft.com/office/drawing/2014/main" id="{F326C977-6ABE-4798-9700-0B68B20056CC}"/>
              </a:ext>
            </a:extLst>
          </p:cNvPr>
          <p:cNvSpPr/>
          <p:nvPr/>
        </p:nvSpPr>
        <p:spPr>
          <a:xfrm>
            <a:off x="3664718" y="1689964"/>
            <a:ext cx="2487273" cy="4680000"/>
          </a:xfrm>
          <a:prstGeom prst="rect">
            <a:avLst/>
          </a:prstGeom>
          <a:noFill/>
          <a:ln w="6350" cap="flat" cmpd="sng" algn="ctr">
            <a:solidFill>
              <a:srgbClr val="6785C1">
                <a:lumMod val="75000"/>
              </a:srgbClr>
            </a:solidFill>
            <a:prstDash val="solid"/>
            <a:miter lim="800000"/>
          </a:ln>
          <a:effectLst/>
        </p:spPr>
        <p:txBody>
          <a:bodyPr rot="0" spcFirstLastPara="0" vertOverflow="overflow" horzOverflow="overflow" vert="horz" wrap="square" lIns="144000" tIns="2124000" rIns="144000" bIns="144000" numCol="1" spcCol="0" rtlCol="0" fromWordArt="0" anchor="t" anchorCtr="0" forceAA="0" compatLnSpc="1">
            <a:prstTxWarp prst="textNoShape">
              <a:avLst/>
            </a:prstTxWarp>
            <a:noAutofit/>
          </a:bodyPr>
          <a:lstStyle/>
          <a:p>
            <a:pPr marL="185738" indent="-185738"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市場運用の多様化に伴い、有価証券、資金・為替、デリバティブ等、これらの商品はますます多様化・複雑化する傾向にあります。</a:t>
            </a:r>
            <a:endParaRPr lang="en-US" altLang="ja-JP" sz="1400" dirty="0"/>
          </a:p>
          <a:p>
            <a:pPr marL="185738" indent="-185738"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金融商品毎に適切な評価・管理手法を用意しておく必要があるのに加え、資金繰り・決済処理等業務含め商品横断的な管理ができる仕組みが必要となります。</a:t>
            </a:r>
            <a:endParaRPr kumimoji="0" lang="ja-JP" altLang="en-US" sz="1000" kern="0" dirty="0">
              <a:solidFill>
                <a:srgbClr val="000000"/>
              </a:solidFill>
              <a:latin typeface="Meiryo UI"/>
              <a:ea typeface="Meiryo UI"/>
            </a:endParaRPr>
          </a:p>
        </p:txBody>
      </p:sp>
      <p:sp>
        <p:nvSpPr>
          <p:cNvPr id="103" name="正方形/長方形 102">
            <a:extLst>
              <a:ext uri="{FF2B5EF4-FFF2-40B4-BE49-F238E27FC236}">
                <a16:creationId xmlns:a16="http://schemas.microsoft.com/office/drawing/2014/main" id="{6C31371D-35D3-45ED-8BC8-C34E174C512C}"/>
              </a:ext>
            </a:extLst>
          </p:cNvPr>
          <p:cNvSpPr/>
          <p:nvPr/>
        </p:nvSpPr>
        <p:spPr>
          <a:xfrm>
            <a:off x="6586600" y="1689966"/>
            <a:ext cx="2487273" cy="2160000"/>
          </a:xfrm>
          <a:prstGeom prst="rect">
            <a:avLst/>
          </a:prstGeom>
          <a:noFill/>
        </p:spPr>
        <p:txBody>
          <a:bodyPr wrap="square" lIns="216000" tIns="504000" rIns="1836000" bIns="216000">
            <a:noAutofit/>
          </a:bodyPr>
          <a:lstStyle/>
          <a:p>
            <a:pPr marL="216000" indent="-216000" algn="just" defTabSz="925880">
              <a:spcBef>
                <a:spcPts val="300"/>
              </a:spcBef>
              <a:spcAft>
                <a:spcPts val="300"/>
              </a:spcAft>
              <a:buClr>
                <a:srgbClr val="6785C1">
                  <a:lumMod val="75000"/>
                </a:srgbClr>
              </a:buClr>
              <a:buSzPct val="100000"/>
              <a:buFont typeface="Wingdings" panose="05000000000000000000" pitchFamily="2" charset="2"/>
              <a:buChar char="ü"/>
              <a:defRPr/>
            </a:pPr>
            <a:endParaRPr kumimoji="0" lang="ja-JP" altLang="en-US" sz="1300" kern="0" dirty="0">
              <a:solidFill>
                <a:srgbClr val="000000"/>
              </a:solidFill>
              <a:latin typeface="Meiryo UI"/>
            </a:endParaRPr>
          </a:p>
        </p:txBody>
      </p:sp>
      <p:sp>
        <p:nvSpPr>
          <p:cNvPr id="105" name="正方形/長方形 104">
            <a:extLst>
              <a:ext uri="{FF2B5EF4-FFF2-40B4-BE49-F238E27FC236}">
                <a16:creationId xmlns:a16="http://schemas.microsoft.com/office/drawing/2014/main" id="{69028D02-5007-4177-A448-41F1A58D3E5B}"/>
              </a:ext>
            </a:extLst>
          </p:cNvPr>
          <p:cNvSpPr/>
          <p:nvPr/>
        </p:nvSpPr>
        <p:spPr>
          <a:xfrm>
            <a:off x="6586600" y="1689964"/>
            <a:ext cx="2487273" cy="4680000"/>
          </a:xfrm>
          <a:prstGeom prst="rect">
            <a:avLst/>
          </a:prstGeom>
          <a:noFill/>
          <a:ln w="6350" cap="flat" cmpd="sng" algn="ctr">
            <a:solidFill>
              <a:srgbClr val="6785C1">
                <a:lumMod val="75000"/>
              </a:srgbClr>
            </a:solidFill>
            <a:prstDash val="solid"/>
            <a:miter lim="800000"/>
          </a:ln>
          <a:effectLst/>
        </p:spPr>
        <p:txBody>
          <a:bodyPr rot="0" spcFirstLastPara="0" vertOverflow="overflow" horzOverflow="overflow" vert="horz" wrap="square" lIns="144000" tIns="2124000" rIns="144000" bIns="144000" numCol="1" spcCol="0" rtlCol="0" fromWordArt="0" anchor="t" anchorCtr="0" forceAA="0" compatLnSpc="1">
            <a:prstTxWarp prst="textNoShape">
              <a:avLst/>
            </a:prstTxWarp>
            <a:noAutofit/>
          </a:bodyPr>
          <a:lstStyle/>
          <a:p>
            <a:pPr marL="174625" indent="-174625"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近年では、世界各国での金融政策の違い等から、金利・為替・有価証券の価格などの市場ボラティリティが日々高まっております。</a:t>
            </a:r>
            <a:endParaRPr lang="en-US" altLang="ja-JP" sz="1400" dirty="0"/>
          </a:p>
          <a:p>
            <a:pPr marL="174625" indent="-174625" algn="just" defTabSz="925880">
              <a:spcBef>
                <a:spcPts val="600"/>
              </a:spcBef>
              <a:spcAft>
                <a:spcPts val="300"/>
              </a:spcAft>
              <a:buClr>
                <a:srgbClr val="6785C1">
                  <a:lumMod val="75000"/>
                </a:srgbClr>
              </a:buClr>
              <a:buSzPct val="100000"/>
              <a:buFont typeface="Arial" panose="020B0604020202020204" pitchFamily="34" charset="0"/>
              <a:buChar char="•"/>
            </a:pPr>
            <a:r>
              <a:rPr lang="ja-JP" altLang="en-US" sz="1400" dirty="0"/>
              <a:t>こうした状況を踏まえ、保有している金融商品に関するリスク量を補捉し、適切にコントロールするような体制が求められます。</a:t>
            </a:r>
            <a:endParaRPr kumimoji="0" lang="ja-JP" altLang="en-US" sz="1000" kern="0" dirty="0">
              <a:solidFill>
                <a:srgbClr val="000000"/>
              </a:solidFill>
              <a:latin typeface="Meiryo UI"/>
              <a:ea typeface="Meiryo UI"/>
            </a:endParaRPr>
          </a:p>
        </p:txBody>
      </p:sp>
      <p:sp>
        <p:nvSpPr>
          <p:cNvPr id="107" name="Text Box 4"/>
          <p:cNvSpPr txBox="1">
            <a:spLocks noChangeArrowheads="1"/>
          </p:cNvSpPr>
          <p:nvPr/>
        </p:nvSpPr>
        <p:spPr bwMode="auto">
          <a:xfrm>
            <a:off x="455396" y="614865"/>
            <a:ext cx="88664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55613" eaLnBrk="1" fontAlgn="base" hangingPunct="1">
              <a:spcBef>
                <a:spcPct val="0"/>
              </a:spcBef>
              <a:spcAft>
                <a:spcPct val="0"/>
              </a:spcAft>
            </a:pPr>
            <a:r>
              <a:rPr lang="ja-JP" altLang="en-US" sz="2000" b="1" dirty="0">
                <a:solidFill>
                  <a:srgbClr val="6785C1"/>
                </a:solidFill>
                <a:latin typeface="Meiryo UI"/>
                <a:ea typeface="Meiryo UI"/>
                <a:cs typeface="メイリオ" panose="020B0604030504040204" pitchFamily="50" charset="-128"/>
              </a:rPr>
              <a:t>市場環境の変化・運用の多様化に伴い、市場部門の課題は複雑になりつつあります</a:t>
            </a:r>
            <a:endParaRPr lang="en-US" altLang="ja-JP" sz="2000" b="1" dirty="0">
              <a:solidFill>
                <a:srgbClr val="6785C1"/>
              </a:solidFill>
              <a:latin typeface="Meiryo UI"/>
              <a:ea typeface="Meiryo UI"/>
              <a:cs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1414063" y="1884074"/>
            <a:ext cx="1102946" cy="1135268"/>
          </a:xfrm>
          <a:prstGeom prst="rect">
            <a:avLst/>
          </a:prstGeom>
        </p:spPr>
      </p:pic>
      <p:pic>
        <p:nvPicPr>
          <p:cNvPr id="8" name="図 7"/>
          <p:cNvPicPr>
            <a:picLocks noChangeAspect="1"/>
          </p:cNvPicPr>
          <p:nvPr/>
        </p:nvPicPr>
        <p:blipFill>
          <a:blip r:embed="rId3"/>
          <a:stretch>
            <a:fillRect/>
          </a:stretch>
        </p:blipFill>
        <p:spPr>
          <a:xfrm>
            <a:off x="4053392" y="1775638"/>
            <a:ext cx="1709464" cy="1443285"/>
          </a:xfrm>
          <a:prstGeom prst="rect">
            <a:avLst/>
          </a:prstGeom>
        </p:spPr>
      </p:pic>
      <p:pic>
        <p:nvPicPr>
          <p:cNvPr id="9" name="図 8"/>
          <p:cNvPicPr>
            <a:picLocks noChangeAspect="1"/>
          </p:cNvPicPr>
          <p:nvPr/>
        </p:nvPicPr>
        <p:blipFill>
          <a:blip r:embed="rId4"/>
          <a:stretch>
            <a:fillRect/>
          </a:stretch>
        </p:blipFill>
        <p:spPr>
          <a:xfrm>
            <a:off x="7179174" y="1827311"/>
            <a:ext cx="1302123" cy="1222128"/>
          </a:xfrm>
          <a:prstGeom prst="rect">
            <a:avLst/>
          </a:prstGeom>
        </p:spPr>
      </p:pic>
      <p:sp>
        <p:nvSpPr>
          <p:cNvPr id="114" name="Text Box 6"/>
          <p:cNvSpPr txBox="1">
            <a:spLocks noChangeArrowheads="1"/>
          </p:cNvSpPr>
          <p:nvPr/>
        </p:nvSpPr>
        <p:spPr bwMode="auto">
          <a:xfrm>
            <a:off x="516370" y="989580"/>
            <a:ext cx="8936060" cy="584775"/>
          </a:xfrm>
          <a:prstGeom prst="rect">
            <a:avLst/>
          </a:prstGeom>
          <a:noFill/>
          <a:ln>
            <a:noFill/>
          </a:ln>
          <a:effectLst/>
          <a:extLst/>
        </p:spPr>
        <p:txBody>
          <a:bodyPr wrap="square">
            <a:spAutoFit/>
          </a:bodyPr>
          <a:lstStyle/>
          <a:p>
            <a:pPr defTabSz="455613" fontAlgn="base">
              <a:spcAft>
                <a:spcPct val="0"/>
              </a:spcAft>
            </a:pPr>
            <a:r>
              <a:rPr lang="ja-JP" altLang="en-US" sz="1600" dirty="0">
                <a:solidFill>
                  <a:srgbClr val="000000"/>
                </a:solidFill>
                <a:latin typeface="Meiryo UI" panose="020B0604030504040204" pitchFamily="50" charset="-128"/>
                <a:cs typeface="Meiryo UI" panose="020B0604030504040204" pitchFamily="50" charset="-128"/>
              </a:rPr>
              <a:t>多様化するお客様の課題・ニーズに対して、継続的かつ柔軟に対応ができるシステムが要求されます。</a:t>
            </a:r>
            <a:endParaRPr lang="en-US" altLang="ja-JP" sz="1600" dirty="0">
              <a:solidFill>
                <a:srgbClr val="000000"/>
              </a:solidFill>
              <a:latin typeface="Meiryo UI" panose="020B0604030504040204" pitchFamily="50" charset="-128"/>
              <a:cs typeface="Meiryo UI" panose="020B0604030504040204" pitchFamily="50" charset="-128"/>
            </a:endParaRPr>
          </a:p>
          <a:p>
            <a:pPr defTabSz="455613" fontAlgn="base">
              <a:spcAft>
                <a:spcPct val="0"/>
              </a:spcAft>
            </a:pPr>
            <a:r>
              <a:rPr lang="ja-JP" altLang="en-US" sz="1600" dirty="0">
                <a:solidFill>
                  <a:srgbClr val="000000"/>
                </a:solidFill>
                <a:latin typeface="Meiryo UI" panose="020B0604030504040204" pitchFamily="50" charset="-128"/>
                <a:cs typeface="Meiryo UI" panose="020B0604030504040204" pitchFamily="50" charset="-128"/>
              </a:rPr>
              <a:t>また</a:t>
            </a:r>
            <a:r>
              <a:rPr lang="en-US" altLang="ja-JP" sz="1600" dirty="0">
                <a:solidFill>
                  <a:srgbClr val="000000"/>
                </a:solidFill>
                <a:latin typeface="Meiryo UI" panose="020B0604030504040204" pitchFamily="50" charset="-128"/>
                <a:cs typeface="Meiryo UI" panose="020B0604030504040204" pitchFamily="50" charset="-128"/>
              </a:rPr>
              <a:t>IT</a:t>
            </a:r>
            <a:r>
              <a:rPr lang="ja-JP" altLang="en-US" sz="1600" dirty="0">
                <a:solidFill>
                  <a:srgbClr val="000000"/>
                </a:solidFill>
                <a:latin typeface="Meiryo UI" panose="020B0604030504040204" pitchFamily="50" charset="-128"/>
                <a:cs typeface="Meiryo UI" panose="020B0604030504040204" pitchFamily="50" charset="-128"/>
              </a:rPr>
              <a:t>技術はもちろん、市場系業務・金融工学に精通した十分なエンジニアリソースを確保する必要もあります。</a:t>
            </a:r>
            <a:endParaRPr lang="en-US" altLang="ja-JP" sz="1600" dirty="0">
              <a:solidFill>
                <a:srgbClr val="000000"/>
              </a:solidFill>
              <a:latin typeface="Meiryo UI" panose="020B0604030504040204" pitchFamily="50" charset="-128"/>
              <a:cs typeface="Meiryo UI" panose="020B0604030504040204" pitchFamily="50" charset="-128"/>
            </a:endParaRPr>
          </a:p>
        </p:txBody>
      </p:sp>
      <p:sp>
        <p:nvSpPr>
          <p:cNvPr id="89" name="正方形/長方形 88">
            <a:extLst>
              <a:ext uri="{FF2B5EF4-FFF2-40B4-BE49-F238E27FC236}">
                <a16:creationId xmlns:a16="http://schemas.microsoft.com/office/drawing/2014/main" id="{E2C4520F-A2DC-4544-A059-B9BF72AE036F}"/>
              </a:ext>
            </a:extLst>
          </p:cNvPr>
          <p:cNvSpPr/>
          <p:nvPr/>
        </p:nvSpPr>
        <p:spPr>
          <a:xfrm>
            <a:off x="704027" y="3200256"/>
            <a:ext cx="2487273" cy="432000"/>
          </a:xfrm>
          <a:prstGeom prst="rect">
            <a:avLst/>
          </a:prstGeom>
          <a:solidFill>
            <a:srgbClr val="6785C1">
              <a:lumMod val="75000"/>
              <a:alpha val="90000"/>
            </a:srgbClr>
          </a:solidFill>
        </p:spPr>
        <p:txBody>
          <a:bodyPr wrap="square" lIns="144000" tIns="0" rIns="144000" bIns="0" anchor="ctr" anchorCtr="0">
            <a:noAutofit/>
          </a:bodyPr>
          <a:lstStyle/>
          <a:p>
            <a:pPr algn="ctr">
              <a:defRPr/>
            </a:pPr>
            <a:r>
              <a:rPr kumimoji="0" lang="ja-JP" altLang="en-US" b="1" kern="0" dirty="0">
                <a:solidFill>
                  <a:srgbClr val="FFFFFF"/>
                </a:solidFill>
                <a:latin typeface="Meiryo UI"/>
                <a:cs typeface="Meiryo UI" panose="020B0604030504040204" pitchFamily="50" charset="-128"/>
              </a:rPr>
              <a:t>制度変更への対応</a:t>
            </a:r>
          </a:p>
        </p:txBody>
      </p:sp>
      <p:sp>
        <p:nvSpPr>
          <p:cNvPr id="93" name="正方形/長方形 92">
            <a:extLst>
              <a:ext uri="{FF2B5EF4-FFF2-40B4-BE49-F238E27FC236}">
                <a16:creationId xmlns:a16="http://schemas.microsoft.com/office/drawing/2014/main" id="{892F86C9-1F3C-445D-8351-8DBCE5474D93}"/>
              </a:ext>
            </a:extLst>
          </p:cNvPr>
          <p:cNvSpPr/>
          <p:nvPr/>
        </p:nvSpPr>
        <p:spPr>
          <a:xfrm>
            <a:off x="3664718" y="3200256"/>
            <a:ext cx="2487273" cy="432000"/>
          </a:xfrm>
          <a:prstGeom prst="rect">
            <a:avLst/>
          </a:prstGeom>
          <a:solidFill>
            <a:srgbClr val="6785C1">
              <a:lumMod val="75000"/>
              <a:alpha val="90000"/>
            </a:srgbClr>
          </a:solidFill>
        </p:spPr>
        <p:txBody>
          <a:bodyPr wrap="square" lIns="144000" tIns="0" rIns="144000" bIns="0" anchor="ctr" anchorCtr="0">
            <a:noAutofit/>
          </a:bodyPr>
          <a:lstStyle/>
          <a:p>
            <a:pPr algn="ctr">
              <a:defRPr/>
            </a:pPr>
            <a:r>
              <a:rPr kumimoji="0" lang="ja-JP" altLang="en-US" b="1" kern="0" dirty="0">
                <a:solidFill>
                  <a:srgbClr val="FFFFFF"/>
                </a:solidFill>
                <a:latin typeface="Meiryo UI"/>
                <a:cs typeface="Meiryo UI" panose="020B0604030504040204" pitchFamily="50" charset="-128"/>
              </a:rPr>
              <a:t>取扱商品の拡大</a:t>
            </a:r>
          </a:p>
        </p:txBody>
      </p:sp>
      <p:sp>
        <p:nvSpPr>
          <p:cNvPr id="104" name="正方形/長方形 103">
            <a:extLst>
              <a:ext uri="{FF2B5EF4-FFF2-40B4-BE49-F238E27FC236}">
                <a16:creationId xmlns:a16="http://schemas.microsoft.com/office/drawing/2014/main" id="{A7392394-9EFE-4599-856A-A71F2428620F}"/>
              </a:ext>
            </a:extLst>
          </p:cNvPr>
          <p:cNvSpPr/>
          <p:nvPr/>
        </p:nvSpPr>
        <p:spPr>
          <a:xfrm>
            <a:off x="6586600" y="3200256"/>
            <a:ext cx="2487273" cy="432000"/>
          </a:xfrm>
          <a:prstGeom prst="rect">
            <a:avLst/>
          </a:prstGeom>
          <a:solidFill>
            <a:srgbClr val="6785C1">
              <a:lumMod val="75000"/>
              <a:alpha val="90000"/>
            </a:srgbClr>
          </a:solidFill>
        </p:spPr>
        <p:txBody>
          <a:bodyPr wrap="square" lIns="144000" tIns="0" rIns="144000" bIns="0" anchor="ctr" anchorCtr="0">
            <a:noAutofit/>
          </a:bodyPr>
          <a:lstStyle/>
          <a:p>
            <a:pPr algn="ctr">
              <a:defRPr/>
            </a:pPr>
            <a:r>
              <a:rPr kumimoji="0" lang="ja-JP" altLang="en-US" b="1" kern="0" dirty="0">
                <a:solidFill>
                  <a:srgbClr val="FFFFFF"/>
                </a:solidFill>
                <a:latin typeface="Meiryo UI"/>
                <a:cs typeface="Meiryo UI" panose="020B0604030504040204" pitchFamily="50" charset="-128"/>
              </a:rPr>
              <a:t>リスク管理の高度化</a:t>
            </a:r>
          </a:p>
        </p:txBody>
      </p:sp>
    </p:spTree>
    <p:extLst>
      <p:ext uri="{BB962C8B-B14F-4D97-AF65-F5344CB8AC3E}">
        <p14:creationId xmlns:p14="http://schemas.microsoft.com/office/powerpoint/2010/main" val="237808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a:t>Prélude </a:t>
            </a:r>
            <a:r>
              <a:rPr lang="en-US" altLang="ja-JP" dirty="0" smtClean="0"/>
              <a:t>Enterprise </a:t>
            </a:r>
            <a:r>
              <a:rPr lang="ja-JP" altLang="en-US" dirty="0" smtClean="0"/>
              <a:t>とは</a:t>
            </a:r>
            <a:endParaRPr kumimoji="1" lang="ja-JP" altLang="en-US" dirty="0"/>
          </a:p>
        </p:txBody>
      </p:sp>
      <p:sp>
        <p:nvSpPr>
          <p:cNvPr id="140" name="対角する 2 つの角を切り取った四角形 139"/>
          <p:cNvSpPr/>
          <p:nvPr/>
        </p:nvSpPr>
        <p:spPr>
          <a:xfrm rot="5400000">
            <a:off x="1017961" y="3810157"/>
            <a:ext cx="3323079" cy="1466615"/>
          </a:xfrm>
          <a:prstGeom prst="snip2DiagRect">
            <a:avLst>
              <a:gd name="adj1" fmla="val 0"/>
              <a:gd name="adj2" fmla="val 7679"/>
            </a:avLst>
          </a:prstGeom>
          <a:solidFill>
            <a:srgbClr val="ED7D31">
              <a:lumMod val="20000"/>
              <a:lumOff val="80000"/>
            </a:srgbClr>
          </a:solidFill>
          <a:ln w="12700" cap="flat" cmpd="sng" algn="ctr">
            <a:noFill/>
            <a:prstDash val="solid"/>
            <a:miter lim="800000"/>
          </a:ln>
          <a:effectLst/>
        </p:spPr>
        <p:txBody>
          <a:bodyPr lIns="0" tIns="33231" rIns="0" bIns="0" rtlCol="0" anchor="t"/>
          <a:lstStyle/>
          <a:p>
            <a:pPr algn="ctr" defTabSz="422041">
              <a:defRPr/>
            </a:pPr>
            <a:endParaRPr kumimoji="0" lang="ja-JP" altLang="en-US" sz="923" kern="0" dirty="0">
              <a:solidFill>
                <a:prstClr val="black"/>
              </a:solidFill>
              <a:latin typeface="Trebuchet MS" panose="020B0603020202020204" pitchFamily="34" charset="0"/>
            </a:endParaRPr>
          </a:p>
        </p:txBody>
      </p:sp>
      <p:sp>
        <p:nvSpPr>
          <p:cNvPr id="141" name="正方形/長方形 140"/>
          <p:cNvSpPr/>
          <p:nvPr/>
        </p:nvSpPr>
        <p:spPr>
          <a:xfrm>
            <a:off x="3630419" y="2567521"/>
            <a:ext cx="2642261" cy="3637482"/>
          </a:xfrm>
          <a:prstGeom prst="rect">
            <a:avLst/>
          </a:prstGeom>
          <a:solidFill>
            <a:srgbClr val="70AD47">
              <a:lumMod val="20000"/>
              <a:lumOff val="80000"/>
            </a:srgbClr>
          </a:solidFill>
          <a:ln w="12700" cap="flat" cmpd="sng" algn="ctr">
            <a:noFill/>
            <a:prstDash val="solid"/>
            <a:miter lim="800000"/>
          </a:ln>
          <a:effectLst/>
        </p:spPr>
        <p:txBody>
          <a:bodyPr lIns="0" tIns="33231" rIns="0" bIns="0" rtlCol="0" anchor="t"/>
          <a:lstStyle/>
          <a:p>
            <a:pPr algn="ctr" defTabSz="422041">
              <a:defRPr/>
            </a:pPr>
            <a:endParaRPr kumimoji="0" lang="en-US" altLang="ja-JP" sz="923" kern="0" dirty="0">
              <a:solidFill>
                <a:prstClr val="black"/>
              </a:solidFill>
              <a:latin typeface="Trebuchet MS" panose="020B0603020202020204" pitchFamily="34" charset="0"/>
            </a:endParaRPr>
          </a:p>
        </p:txBody>
      </p:sp>
      <p:sp>
        <p:nvSpPr>
          <p:cNvPr id="142" name="対角する 2 つの角を切り取った四角形 141"/>
          <p:cNvSpPr/>
          <p:nvPr/>
        </p:nvSpPr>
        <p:spPr>
          <a:xfrm rot="5400000">
            <a:off x="5715676" y="3689215"/>
            <a:ext cx="3081196" cy="1466615"/>
          </a:xfrm>
          <a:prstGeom prst="snip2DiagRect">
            <a:avLst>
              <a:gd name="adj1" fmla="val 0"/>
              <a:gd name="adj2" fmla="val 7679"/>
            </a:avLst>
          </a:prstGeom>
          <a:solidFill>
            <a:srgbClr val="ED7D31">
              <a:lumMod val="20000"/>
              <a:lumOff val="80000"/>
            </a:srgbClr>
          </a:solidFill>
          <a:ln w="12700" cap="flat" cmpd="sng" algn="ctr">
            <a:noFill/>
            <a:prstDash val="solid"/>
            <a:miter lim="800000"/>
          </a:ln>
          <a:effectLst/>
        </p:spPr>
        <p:txBody>
          <a:bodyPr lIns="0" tIns="33231" rIns="0" bIns="0" rtlCol="0" anchor="t"/>
          <a:lstStyle/>
          <a:p>
            <a:pPr algn="ctr" defTabSz="422041">
              <a:defRPr/>
            </a:pPr>
            <a:endParaRPr kumimoji="0" lang="ja-JP" altLang="en-US" sz="923" kern="0" dirty="0">
              <a:solidFill>
                <a:prstClr val="black"/>
              </a:solidFill>
              <a:latin typeface="Trebuchet MS" panose="020B0603020202020204" pitchFamily="34" charset="0"/>
            </a:endParaRPr>
          </a:p>
        </p:txBody>
      </p:sp>
      <p:sp>
        <p:nvSpPr>
          <p:cNvPr id="143" name="正方形/長方形 142"/>
          <p:cNvSpPr/>
          <p:nvPr/>
        </p:nvSpPr>
        <p:spPr>
          <a:xfrm>
            <a:off x="3780639" y="3244827"/>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現先・レポ</a:t>
            </a:r>
            <a:endParaRPr kumimoji="0" lang="en-US" altLang="ja-JP" sz="923" kern="0" dirty="0">
              <a:solidFill>
                <a:prstClr val="white"/>
              </a:solidFill>
              <a:latin typeface="Trebuchet MS" panose="020B0603020202020204" pitchFamily="34" charset="0"/>
            </a:endParaRPr>
          </a:p>
        </p:txBody>
      </p:sp>
      <p:sp>
        <p:nvSpPr>
          <p:cNvPr id="144" name="正方形/長方形 143"/>
          <p:cNvSpPr/>
          <p:nvPr/>
        </p:nvSpPr>
        <p:spPr>
          <a:xfrm>
            <a:off x="3785849" y="2960214"/>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債券</a:t>
            </a:r>
            <a:endParaRPr kumimoji="0" lang="en-US" altLang="ja-JP" sz="923" kern="0" dirty="0">
              <a:solidFill>
                <a:prstClr val="white"/>
              </a:solidFill>
              <a:latin typeface="Trebuchet MS" panose="020B0603020202020204" pitchFamily="34" charset="0"/>
            </a:endParaRPr>
          </a:p>
        </p:txBody>
      </p:sp>
      <p:sp>
        <p:nvSpPr>
          <p:cNvPr id="145" name="正方形/長方形 144"/>
          <p:cNvSpPr/>
          <p:nvPr/>
        </p:nvSpPr>
        <p:spPr>
          <a:xfrm>
            <a:off x="3780639" y="3825915"/>
            <a:ext cx="2326154" cy="232615"/>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リスク管理</a:t>
            </a:r>
          </a:p>
        </p:txBody>
      </p:sp>
      <p:sp>
        <p:nvSpPr>
          <p:cNvPr id="146" name="正方形/長方形 145"/>
          <p:cNvSpPr/>
          <p:nvPr/>
        </p:nvSpPr>
        <p:spPr>
          <a:xfrm>
            <a:off x="3780639" y="3542101"/>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831" kern="0" dirty="0">
                <a:solidFill>
                  <a:prstClr val="white"/>
                </a:solidFill>
                <a:latin typeface="Trebuchet MS" panose="020B0603020202020204" pitchFamily="34" charset="0"/>
              </a:rPr>
              <a:t>店頭デリバティブ</a:t>
            </a:r>
          </a:p>
        </p:txBody>
      </p:sp>
      <p:sp>
        <p:nvSpPr>
          <p:cNvPr id="147" name="正方形/長方形 146"/>
          <p:cNvSpPr/>
          <p:nvPr/>
        </p:nvSpPr>
        <p:spPr>
          <a:xfrm>
            <a:off x="5342484" y="3542101"/>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担保</a:t>
            </a:r>
          </a:p>
        </p:txBody>
      </p:sp>
      <p:sp>
        <p:nvSpPr>
          <p:cNvPr id="148" name="正方形/長方形 147"/>
          <p:cNvSpPr/>
          <p:nvPr/>
        </p:nvSpPr>
        <p:spPr>
          <a:xfrm>
            <a:off x="4564168" y="3244827"/>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資金</a:t>
            </a:r>
            <a:endParaRPr kumimoji="0" lang="en-US" altLang="ja-JP" sz="923" kern="0" dirty="0">
              <a:solidFill>
                <a:prstClr val="white"/>
              </a:solidFill>
              <a:latin typeface="Trebuchet MS" panose="020B0603020202020204" pitchFamily="34" charset="0"/>
            </a:endParaRPr>
          </a:p>
        </p:txBody>
      </p:sp>
      <p:sp>
        <p:nvSpPr>
          <p:cNvPr id="149" name="正方形/長方形 148"/>
          <p:cNvSpPr/>
          <p:nvPr/>
        </p:nvSpPr>
        <p:spPr>
          <a:xfrm>
            <a:off x="3780639" y="4084357"/>
            <a:ext cx="2326154" cy="232615"/>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資金繰り・決済管理</a:t>
            </a:r>
          </a:p>
        </p:txBody>
      </p:sp>
      <p:sp>
        <p:nvSpPr>
          <p:cNvPr id="150" name="正方形/長方形 149"/>
          <p:cNvSpPr/>
          <p:nvPr/>
        </p:nvSpPr>
        <p:spPr>
          <a:xfrm>
            <a:off x="3780639" y="4332696"/>
            <a:ext cx="2326154" cy="232615"/>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会計仕訳</a:t>
            </a:r>
          </a:p>
        </p:txBody>
      </p:sp>
      <p:sp>
        <p:nvSpPr>
          <p:cNvPr id="151" name="正方形/長方形 150"/>
          <p:cNvSpPr/>
          <p:nvPr/>
        </p:nvSpPr>
        <p:spPr>
          <a:xfrm>
            <a:off x="3780639" y="2658458"/>
            <a:ext cx="2326154" cy="232615"/>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en-US" altLang="ja-JP" sz="923" kern="0" dirty="0">
                <a:solidFill>
                  <a:prstClr val="black"/>
                </a:solidFill>
                <a:latin typeface="Trebuchet MS" panose="020B0603020202020204" pitchFamily="34" charset="0"/>
              </a:rPr>
              <a:t>Master DB</a:t>
            </a:r>
            <a:endParaRPr kumimoji="0" lang="ja-JP" altLang="en-US" sz="923" kern="0" dirty="0">
              <a:solidFill>
                <a:prstClr val="black"/>
              </a:solidFill>
              <a:latin typeface="Trebuchet MS" panose="020B0603020202020204" pitchFamily="34" charset="0"/>
            </a:endParaRPr>
          </a:p>
        </p:txBody>
      </p:sp>
      <p:sp>
        <p:nvSpPr>
          <p:cNvPr id="152" name="正方形/長方形 151"/>
          <p:cNvSpPr/>
          <p:nvPr/>
        </p:nvSpPr>
        <p:spPr>
          <a:xfrm>
            <a:off x="3781392" y="5331720"/>
            <a:ext cx="2326154" cy="233208"/>
          </a:xfrm>
          <a:prstGeom prst="rect">
            <a:avLst/>
          </a:prstGeom>
          <a:solidFill>
            <a:sysClr val="window" lastClr="FFFFFF"/>
          </a:solidFill>
          <a:ln w="19050" cap="flat" cmpd="sng" algn="ctr">
            <a:solidFill>
              <a:sysClr val="window" lastClr="FFFFFF">
                <a:lumMod val="75000"/>
              </a:sysClr>
            </a:solidFill>
            <a:prstDash val="solid"/>
            <a:miter lim="800000"/>
          </a:ln>
          <a:effectLst/>
        </p:spPr>
        <p:txBody>
          <a:bodyPr lIns="0" tIns="0" rIns="0" bIns="0" rtlCol="0" anchor="ctr"/>
          <a:lstStyle/>
          <a:p>
            <a:pPr algn="ctr" defTabSz="422041">
              <a:defRPr/>
            </a:pPr>
            <a:r>
              <a:rPr kumimoji="0" lang="en-US" altLang="ja-JP" sz="923" kern="0" dirty="0" err="1">
                <a:solidFill>
                  <a:prstClr val="black"/>
                </a:solidFill>
                <a:latin typeface="Trebuchet MS" panose="020B0603020202020204" pitchFamily="34" charset="0"/>
              </a:rPr>
              <a:t>.Net</a:t>
            </a:r>
            <a:r>
              <a:rPr kumimoji="0" lang="ja-JP" altLang="en-US" sz="923" kern="0" dirty="0">
                <a:solidFill>
                  <a:prstClr val="black"/>
                </a:solidFill>
                <a:latin typeface="Trebuchet MS" panose="020B0603020202020204" pitchFamily="34" charset="0"/>
              </a:rPr>
              <a:t> </a:t>
            </a:r>
            <a:r>
              <a:rPr kumimoji="0" lang="en-US" altLang="ja-JP" sz="923" kern="0" dirty="0">
                <a:solidFill>
                  <a:prstClr val="black"/>
                </a:solidFill>
                <a:latin typeface="Trebuchet MS" panose="020B0603020202020204" pitchFamily="34" charset="0"/>
              </a:rPr>
              <a:t>Framework</a:t>
            </a:r>
            <a:endParaRPr kumimoji="0" lang="ja-JP" altLang="en-US" sz="923" kern="0" dirty="0">
              <a:solidFill>
                <a:prstClr val="black"/>
              </a:solidFill>
              <a:latin typeface="Trebuchet MS" panose="020B0603020202020204" pitchFamily="34" charset="0"/>
            </a:endParaRPr>
          </a:p>
        </p:txBody>
      </p:sp>
      <p:sp>
        <p:nvSpPr>
          <p:cNvPr id="153" name="正方形/長方形 152"/>
          <p:cNvSpPr/>
          <p:nvPr/>
        </p:nvSpPr>
        <p:spPr>
          <a:xfrm>
            <a:off x="3780995" y="5613189"/>
            <a:ext cx="2326154" cy="233208"/>
          </a:xfrm>
          <a:prstGeom prst="rect">
            <a:avLst/>
          </a:prstGeom>
          <a:solidFill>
            <a:sysClr val="window" lastClr="FFFFFF"/>
          </a:solidFill>
          <a:ln w="19050" cap="flat" cmpd="sng" algn="ctr">
            <a:solidFill>
              <a:sysClr val="window" lastClr="FFFFFF">
                <a:lumMod val="75000"/>
              </a:sysClr>
            </a:solidFill>
            <a:prstDash val="solid"/>
            <a:miter lim="800000"/>
          </a:ln>
          <a:effectLst/>
        </p:spPr>
        <p:txBody>
          <a:bodyPr lIns="0" tIns="0" rIns="0" bIns="0" rtlCol="0" anchor="ctr"/>
          <a:lstStyle/>
          <a:p>
            <a:pPr algn="ctr" defTabSz="422041">
              <a:defRPr/>
            </a:pPr>
            <a:r>
              <a:rPr kumimoji="0" lang="en-US" altLang="ja-JP" sz="923" kern="0" dirty="0">
                <a:solidFill>
                  <a:prstClr val="black"/>
                </a:solidFill>
                <a:latin typeface="Trebuchet MS" panose="020B0603020202020204" pitchFamily="34" charset="0"/>
              </a:rPr>
              <a:t>Windows Server</a:t>
            </a:r>
            <a:endParaRPr kumimoji="0" lang="ja-JP" altLang="en-US" sz="923" kern="0" dirty="0">
              <a:solidFill>
                <a:prstClr val="black"/>
              </a:solidFill>
              <a:latin typeface="Trebuchet MS" panose="020B0603020202020204" pitchFamily="34" charset="0"/>
            </a:endParaRPr>
          </a:p>
        </p:txBody>
      </p:sp>
      <p:cxnSp>
        <p:nvCxnSpPr>
          <p:cNvPr id="154" name="カギ線コネクタ 36"/>
          <p:cNvCxnSpPr/>
          <p:nvPr/>
        </p:nvCxnSpPr>
        <p:spPr>
          <a:xfrm flipV="1">
            <a:off x="3323404" y="3564947"/>
            <a:ext cx="332308" cy="0"/>
          </a:xfrm>
          <a:prstGeom prst="straightConnector1">
            <a:avLst/>
          </a:prstGeom>
          <a:noFill/>
          <a:ln w="25400" cap="flat" cmpd="sng" algn="ctr">
            <a:solidFill>
              <a:srgbClr val="ED7D31"/>
            </a:solidFill>
            <a:prstDash val="solid"/>
            <a:miter lim="800000"/>
            <a:headEnd type="triangle"/>
            <a:tailEnd type="triangle"/>
          </a:ln>
          <a:effectLst/>
        </p:spPr>
      </p:cxnSp>
      <p:sp>
        <p:nvSpPr>
          <p:cNvPr id="155" name="正方形/長方形 154"/>
          <p:cNvSpPr/>
          <p:nvPr/>
        </p:nvSpPr>
        <p:spPr>
          <a:xfrm>
            <a:off x="3785850" y="4609475"/>
            <a:ext cx="2326154" cy="664615"/>
          </a:xfrm>
          <a:prstGeom prst="rect">
            <a:avLst/>
          </a:prstGeom>
          <a:solidFill>
            <a:sysClr val="window" lastClr="FFFFFF"/>
          </a:solidFill>
          <a:ln w="19050" cap="flat" cmpd="sng" algn="ctr">
            <a:solidFill>
              <a:srgbClr val="70AD47"/>
            </a:solidFill>
            <a:prstDash val="solid"/>
            <a:miter lim="800000"/>
          </a:ln>
          <a:effectLst/>
        </p:spPr>
        <p:txBody>
          <a:bodyPr lIns="0" tIns="33231" rIns="0" bIns="0" rtlCol="0" anchor="t"/>
          <a:lstStyle/>
          <a:p>
            <a:pPr algn="ctr" defTabSz="422041">
              <a:defRPr/>
            </a:pPr>
            <a:r>
              <a:rPr kumimoji="0" lang="en-US" altLang="ja-JP" sz="923" b="1" i="1" kern="0" dirty="0">
                <a:solidFill>
                  <a:prstClr val="black"/>
                </a:solidFill>
                <a:latin typeface="Trebuchet MS" panose="020B0603020202020204" pitchFamily="34" charset="0"/>
              </a:rPr>
              <a:t>Prélude</a:t>
            </a:r>
            <a:r>
              <a:rPr kumimoji="0" lang="ja-JP" altLang="en-US" sz="923" b="1" i="1" kern="0" dirty="0">
                <a:solidFill>
                  <a:prstClr val="black"/>
                </a:solidFill>
                <a:latin typeface="Trebuchet MS" panose="020B0603020202020204" pitchFamily="34" charset="0"/>
              </a:rPr>
              <a:t> </a:t>
            </a:r>
            <a:r>
              <a:rPr kumimoji="0" lang="en-US" altLang="ja-JP" sz="923" b="1" i="1" kern="0" dirty="0">
                <a:solidFill>
                  <a:prstClr val="black"/>
                </a:solidFill>
                <a:latin typeface="Trebuchet MS" panose="020B0603020202020204" pitchFamily="34" charset="0"/>
              </a:rPr>
              <a:t>Framework</a:t>
            </a:r>
          </a:p>
        </p:txBody>
      </p:sp>
      <p:sp>
        <p:nvSpPr>
          <p:cNvPr id="156" name="テキスト ボックス 155"/>
          <p:cNvSpPr txBox="1"/>
          <p:nvPr/>
        </p:nvSpPr>
        <p:spPr>
          <a:xfrm>
            <a:off x="3935679" y="4781018"/>
            <a:ext cx="996923" cy="464894"/>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インポートモジュール</a:t>
            </a:r>
            <a:endParaRPr lang="en-US" altLang="ja-JP" sz="738" dirty="0">
              <a:solidFill>
                <a:prstClr val="black"/>
              </a:solidFill>
              <a:latin typeface="Meiryo UI" panose="020B0604030504040204" pitchFamily="50" charset="-128"/>
            </a:endParaRPr>
          </a:p>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エクスポートモジュール</a:t>
            </a:r>
            <a:endParaRPr lang="en-US" altLang="ja-JP" sz="738" dirty="0">
              <a:solidFill>
                <a:prstClr val="black"/>
              </a:solidFill>
              <a:latin typeface="Meiryo UI" panose="020B0604030504040204" pitchFamily="50" charset="-128"/>
            </a:endParaRPr>
          </a:p>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レポートモジュール</a:t>
            </a:r>
          </a:p>
        </p:txBody>
      </p:sp>
      <p:sp>
        <p:nvSpPr>
          <p:cNvPr id="157" name="テキスト ボックス 156"/>
          <p:cNvSpPr txBox="1"/>
          <p:nvPr/>
        </p:nvSpPr>
        <p:spPr>
          <a:xfrm>
            <a:off x="4944439" y="4786025"/>
            <a:ext cx="996923" cy="464894"/>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プライシングモジュール</a:t>
            </a:r>
            <a:endParaRPr lang="en-US" altLang="ja-JP" sz="738" dirty="0">
              <a:solidFill>
                <a:prstClr val="black"/>
              </a:solidFill>
              <a:latin typeface="Meiryo UI" panose="020B0604030504040204" pitchFamily="50" charset="-128"/>
            </a:endParaRPr>
          </a:p>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メンテナンスモジュール</a:t>
            </a:r>
            <a:endParaRPr lang="en-US" altLang="ja-JP" sz="738" dirty="0">
              <a:solidFill>
                <a:prstClr val="black"/>
              </a:solidFill>
              <a:latin typeface="Meiryo UI" panose="020B0604030504040204" pitchFamily="50" charset="-128"/>
            </a:endParaRPr>
          </a:p>
          <a:p>
            <a:pPr marL="82064" indent="-82064" defTabSz="422041">
              <a:buFont typeface="Arial" panose="020B0604020202020204" pitchFamily="34" charset="0"/>
              <a:buChar char="•"/>
            </a:pPr>
            <a:r>
              <a:rPr lang="ja-JP" altLang="en-US" sz="738" dirty="0">
                <a:solidFill>
                  <a:prstClr val="black"/>
                </a:solidFill>
                <a:latin typeface="Meiryo UI" panose="020B0604030504040204" pitchFamily="50" charset="-128"/>
              </a:rPr>
              <a:t>セキュリティモジュール</a:t>
            </a:r>
          </a:p>
        </p:txBody>
      </p:sp>
      <p:sp>
        <p:nvSpPr>
          <p:cNvPr id="158" name="正方形/長方形 157"/>
          <p:cNvSpPr/>
          <p:nvPr/>
        </p:nvSpPr>
        <p:spPr>
          <a:xfrm>
            <a:off x="6584897" y="4261538"/>
            <a:ext cx="1329231" cy="1589152"/>
          </a:xfrm>
          <a:prstGeom prst="rect">
            <a:avLst/>
          </a:prstGeom>
          <a:solidFill>
            <a:sysClr val="window" lastClr="FFFFFF"/>
          </a:solidFill>
          <a:ln w="6350" cap="flat" cmpd="sng" algn="ctr">
            <a:solidFill>
              <a:srgbClr val="ED7D31">
                <a:lumMod val="60000"/>
                <a:lumOff val="40000"/>
              </a:srgbClr>
            </a:solidFill>
            <a:prstDash val="dash"/>
            <a:miter lim="800000"/>
          </a:ln>
          <a:effectLst/>
        </p:spPr>
        <p:txBody>
          <a:bodyPr lIns="0" tIns="33231" rIns="0" bIns="0" rtlCol="0" anchor="t"/>
          <a:lstStyle/>
          <a:p>
            <a:pPr algn="ctr" defTabSz="422041">
              <a:defRPr/>
            </a:pPr>
            <a:r>
              <a:rPr kumimoji="0" lang="en-US" altLang="ja-JP" sz="923" kern="0" dirty="0">
                <a:solidFill>
                  <a:prstClr val="black"/>
                </a:solidFill>
                <a:latin typeface="Trebuchet MS" panose="020B0603020202020204" pitchFamily="34" charset="0"/>
              </a:rPr>
              <a:t>ALM</a:t>
            </a:r>
            <a:r>
              <a:rPr kumimoji="0" lang="ja-JP" altLang="en-US" sz="923" kern="0" dirty="0">
                <a:solidFill>
                  <a:prstClr val="black"/>
                </a:solidFill>
                <a:latin typeface="Trebuchet MS" panose="020B0603020202020204" pitchFamily="34" charset="0"/>
              </a:rPr>
              <a:t>・収益管理</a:t>
            </a:r>
            <a:r>
              <a:rPr kumimoji="0" lang="en-US" altLang="ja-JP" sz="923" kern="0" dirty="0">
                <a:solidFill>
                  <a:prstClr val="black"/>
                </a:solidFill>
                <a:latin typeface="Trebuchet MS" panose="020B0603020202020204" pitchFamily="34" charset="0"/>
              </a:rPr>
              <a:t/>
            </a:r>
            <a:br>
              <a:rPr kumimoji="0" lang="en-US" altLang="ja-JP" sz="923" kern="0" dirty="0">
                <a:solidFill>
                  <a:prstClr val="black"/>
                </a:solidFill>
                <a:latin typeface="Trebuchet MS" panose="020B0603020202020204" pitchFamily="34" charset="0"/>
              </a:rPr>
            </a:br>
            <a:r>
              <a:rPr kumimoji="0" lang="ja-JP" altLang="en-US" sz="923" kern="0" dirty="0">
                <a:solidFill>
                  <a:prstClr val="black"/>
                </a:solidFill>
                <a:latin typeface="Trebuchet MS" panose="020B0603020202020204" pitchFamily="34" charset="0"/>
              </a:rPr>
              <a:t>バーゼルシステム等</a:t>
            </a:r>
          </a:p>
        </p:txBody>
      </p:sp>
      <p:sp>
        <p:nvSpPr>
          <p:cNvPr id="159" name="テキスト ボックス 158"/>
          <p:cNvSpPr txBox="1"/>
          <p:nvPr/>
        </p:nvSpPr>
        <p:spPr>
          <a:xfrm>
            <a:off x="6584897" y="5046472"/>
            <a:ext cx="1271337" cy="750329"/>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約定データ</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キャッシュフロー情報</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損益、時価産出額</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各種リスク情報</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リスクアセット産出額</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担保、保証</a:t>
            </a:r>
          </a:p>
        </p:txBody>
      </p:sp>
      <p:sp>
        <p:nvSpPr>
          <p:cNvPr id="160" name="正方形/長方形 159"/>
          <p:cNvSpPr/>
          <p:nvPr/>
        </p:nvSpPr>
        <p:spPr>
          <a:xfrm>
            <a:off x="6584897" y="2960766"/>
            <a:ext cx="1329231" cy="1212095"/>
          </a:xfrm>
          <a:prstGeom prst="rect">
            <a:avLst/>
          </a:prstGeom>
          <a:solidFill>
            <a:sysClr val="window" lastClr="FFFFFF"/>
          </a:solidFill>
          <a:ln w="6350" cap="flat" cmpd="sng" algn="ctr">
            <a:solidFill>
              <a:srgbClr val="ED7D31">
                <a:lumMod val="60000"/>
                <a:lumOff val="40000"/>
              </a:srgbClr>
            </a:solidFill>
            <a:prstDash val="dash"/>
            <a:miter lim="800000"/>
          </a:ln>
          <a:effectLst/>
        </p:spPr>
        <p:txBody>
          <a:bodyPr lIns="0" tIns="33231" rIns="0" bIns="0" rtlCol="0" anchor="t"/>
          <a:lstStyle/>
          <a:p>
            <a:pPr algn="ctr" defTabSz="422041">
              <a:defRPr/>
            </a:pPr>
            <a:r>
              <a:rPr kumimoji="0" lang="ja-JP" altLang="en-US" sz="923" kern="0" dirty="0">
                <a:solidFill>
                  <a:prstClr val="black"/>
                </a:solidFill>
                <a:latin typeface="Trebuchet MS" panose="020B0603020202020204" pitchFamily="34" charset="0"/>
              </a:rPr>
              <a:t>勘定系ホスト</a:t>
            </a:r>
          </a:p>
        </p:txBody>
      </p:sp>
      <p:sp>
        <p:nvSpPr>
          <p:cNvPr id="161" name="テキスト ボックス 160"/>
          <p:cNvSpPr txBox="1"/>
          <p:nvPr/>
        </p:nvSpPr>
        <p:spPr>
          <a:xfrm>
            <a:off x="6584897" y="3500207"/>
            <a:ext cx="1271337" cy="632182"/>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約定データ</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キャッシュフロー情報</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損益、時価算出額</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与信枠データ</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勘定仕訳データ</a:t>
            </a:r>
            <a:endParaRPr lang="en-US" altLang="ja-JP" sz="738" dirty="0">
              <a:solidFill>
                <a:srgbClr val="404040"/>
              </a:solidFill>
              <a:latin typeface="Trebuchet MS" panose="020B0603020202020204" pitchFamily="34" charset="0"/>
            </a:endParaRPr>
          </a:p>
        </p:txBody>
      </p:sp>
      <p:sp>
        <p:nvSpPr>
          <p:cNvPr id="162" name="正方形/長方形 161"/>
          <p:cNvSpPr/>
          <p:nvPr/>
        </p:nvSpPr>
        <p:spPr>
          <a:xfrm>
            <a:off x="2008394" y="2960765"/>
            <a:ext cx="1329231" cy="1171625"/>
          </a:xfrm>
          <a:prstGeom prst="rect">
            <a:avLst/>
          </a:prstGeom>
          <a:solidFill>
            <a:sysClr val="window" lastClr="FFFFFF"/>
          </a:solidFill>
          <a:ln w="6350" cap="flat" cmpd="sng" algn="ctr">
            <a:solidFill>
              <a:srgbClr val="ED7D31">
                <a:lumMod val="60000"/>
                <a:lumOff val="40000"/>
              </a:srgbClr>
            </a:solidFill>
            <a:prstDash val="dash"/>
            <a:miter lim="800000"/>
          </a:ln>
          <a:effectLst/>
        </p:spPr>
        <p:txBody>
          <a:bodyPr lIns="0" tIns="33231" rIns="0" bIns="0" rtlCol="0" anchor="t"/>
          <a:lstStyle/>
          <a:p>
            <a:pPr algn="ctr" defTabSz="422041">
              <a:defRPr/>
            </a:pPr>
            <a:r>
              <a:rPr kumimoji="0" lang="ja-JP" altLang="en-US" sz="923" kern="0" dirty="0">
                <a:solidFill>
                  <a:prstClr val="black"/>
                </a:solidFill>
                <a:latin typeface="Trebuchet MS" panose="020B0603020202020204" pitchFamily="34" charset="0"/>
              </a:rPr>
              <a:t>他フロントシステム</a:t>
            </a:r>
          </a:p>
        </p:txBody>
      </p:sp>
      <p:sp>
        <p:nvSpPr>
          <p:cNvPr id="163" name="テキスト ボックス 162"/>
          <p:cNvSpPr txBox="1"/>
          <p:nvPr/>
        </p:nvSpPr>
        <p:spPr>
          <a:xfrm>
            <a:off x="1984234" y="3512560"/>
            <a:ext cx="1271337" cy="628512"/>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取引先情報</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約定データ</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損益、時価算出額</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担保、保証</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銘柄属性情報</a:t>
            </a:r>
          </a:p>
        </p:txBody>
      </p:sp>
      <p:sp>
        <p:nvSpPr>
          <p:cNvPr id="164" name="正方形/長方形 163"/>
          <p:cNvSpPr/>
          <p:nvPr/>
        </p:nvSpPr>
        <p:spPr>
          <a:xfrm>
            <a:off x="2008394" y="4149429"/>
            <a:ext cx="1329231" cy="856157"/>
          </a:xfrm>
          <a:prstGeom prst="rect">
            <a:avLst/>
          </a:prstGeom>
          <a:solidFill>
            <a:sysClr val="window" lastClr="FFFFFF"/>
          </a:solidFill>
          <a:ln w="6350" cap="flat" cmpd="sng" algn="ctr">
            <a:solidFill>
              <a:srgbClr val="ED7D31">
                <a:lumMod val="60000"/>
                <a:lumOff val="40000"/>
              </a:srgbClr>
            </a:solidFill>
            <a:prstDash val="dash"/>
            <a:miter lim="800000"/>
          </a:ln>
          <a:effectLst/>
        </p:spPr>
        <p:txBody>
          <a:bodyPr lIns="0" tIns="33231" rIns="0" bIns="0" rtlCol="0" anchor="t"/>
          <a:lstStyle/>
          <a:p>
            <a:pPr algn="ctr" defTabSz="422041">
              <a:defRPr/>
            </a:pPr>
            <a:r>
              <a:rPr kumimoji="0" lang="ja-JP" altLang="en-US" sz="923" kern="0" dirty="0">
                <a:solidFill>
                  <a:prstClr val="black"/>
                </a:solidFill>
                <a:latin typeface="Trebuchet MS" panose="020B0603020202020204" pitchFamily="34" charset="0"/>
              </a:rPr>
              <a:t>情報配信ベンダー</a:t>
            </a:r>
          </a:p>
        </p:txBody>
      </p:sp>
      <p:sp>
        <p:nvSpPr>
          <p:cNvPr id="165" name="テキスト ボックス 164"/>
          <p:cNvSpPr txBox="1"/>
          <p:nvPr/>
        </p:nvSpPr>
        <p:spPr>
          <a:xfrm>
            <a:off x="1973226" y="4625873"/>
            <a:ext cx="1325045" cy="406680"/>
          </a:xfrm>
          <a:prstGeom prst="rect">
            <a:avLst/>
          </a:prstGeom>
          <a:noFill/>
        </p:spPr>
        <p:txBody>
          <a:bodyPr wrap="none" rIns="33231" rtlCol="0">
            <a:noAutofit/>
          </a:bodyPr>
          <a:lstStyle/>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金利、為替、ボラティリティ</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有価証券時価</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外部格付データ等</a:t>
            </a:r>
            <a:endParaRPr lang="en-US" altLang="ja-JP" sz="738" dirty="0">
              <a:solidFill>
                <a:srgbClr val="404040"/>
              </a:solidFill>
              <a:latin typeface="Trebuchet MS" panose="020B0603020202020204" pitchFamily="34" charset="0"/>
            </a:endParaRPr>
          </a:p>
        </p:txBody>
      </p:sp>
      <p:cxnSp>
        <p:nvCxnSpPr>
          <p:cNvPr id="166" name="カギ線コネクタ 61"/>
          <p:cNvCxnSpPr/>
          <p:nvPr/>
        </p:nvCxnSpPr>
        <p:spPr>
          <a:xfrm>
            <a:off x="3323404" y="4584855"/>
            <a:ext cx="332308" cy="0"/>
          </a:xfrm>
          <a:prstGeom prst="straightConnector1">
            <a:avLst/>
          </a:prstGeom>
          <a:noFill/>
          <a:ln w="25400" cap="flat" cmpd="sng" algn="ctr">
            <a:solidFill>
              <a:srgbClr val="ED7D31"/>
            </a:solidFill>
            <a:prstDash val="solid"/>
            <a:miter lim="800000"/>
            <a:headEnd type="triangle"/>
            <a:tailEnd type="triangle"/>
          </a:ln>
          <a:effectLst/>
        </p:spPr>
      </p:cxnSp>
      <p:cxnSp>
        <p:nvCxnSpPr>
          <p:cNvPr id="167" name="カギ線コネクタ 62"/>
          <p:cNvCxnSpPr/>
          <p:nvPr/>
        </p:nvCxnSpPr>
        <p:spPr>
          <a:xfrm>
            <a:off x="3323404" y="5613189"/>
            <a:ext cx="332308" cy="1"/>
          </a:xfrm>
          <a:prstGeom prst="straightConnector1">
            <a:avLst/>
          </a:prstGeom>
          <a:noFill/>
          <a:ln w="25400" cap="flat" cmpd="sng" algn="ctr">
            <a:solidFill>
              <a:srgbClr val="ED7D31"/>
            </a:solidFill>
            <a:prstDash val="solid"/>
            <a:miter lim="800000"/>
            <a:headEnd type="triangle"/>
            <a:tailEnd type="triangle"/>
          </a:ln>
          <a:effectLst/>
        </p:spPr>
      </p:cxnSp>
      <p:pic>
        <p:nvPicPr>
          <p:cNvPr id="168" name="図 1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5619" y="3181031"/>
            <a:ext cx="332308" cy="332308"/>
          </a:xfrm>
          <a:prstGeom prst="rect">
            <a:avLst/>
          </a:prstGeom>
        </p:spPr>
      </p:pic>
      <p:pic>
        <p:nvPicPr>
          <p:cNvPr id="169" name="図 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249" y="3208235"/>
            <a:ext cx="332308" cy="332308"/>
          </a:xfrm>
          <a:prstGeom prst="rect">
            <a:avLst/>
          </a:prstGeom>
        </p:spPr>
      </p:pic>
      <p:pic>
        <p:nvPicPr>
          <p:cNvPr id="170" name="図 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9334" y="4332731"/>
            <a:ext cx="332308" cy="332308"/>
          </a:xfrm>
          <a:prstGeom prst="rect">
            <a:avLst/>
          </a:prstGeom>
        </p:spPr>
      </p:pic>
      <p:pic>
        <p:nvPicPr>
          <p:cNvPr id="171" name="図 1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807" y="3216720"/>
            <a:ext cx="332308" cy="332308"/>
          </a:xfrm>
          <a:prstGeom prst="rect">
            <a:avLst/>
          </a:prstGeom>
        </p:spPr>
      </p:pic>
      <p:sp>
        <p:nvSpPr>
          <p:cNvPr id="172" name="下矢印 171"/>
          <p:cNvSpPr/>
          <p:nvPr/>
        </p:nvSpPr>
        <p:spPr>
          <a:xfrm>
            <a:off x="3890409" y="2393546"/>
            <a:ext cx="498246" cy="294731"/>
          </a:xfrm>
          <a:prstGeom prst="downArrow">
            <a:avLst/>
          </a:prstGeom>
          <a:solidFill>
            <a:sysClr val="window" lastClr="FFFFFF">
              <a:lumMod val="75000"/>
            </a:sysClr>
          </a:solidFill>
          <a:ln w="12700" cap="flat" cmpd="sng" algn="ctr">
            <a:solidFill>
              <a:sysClr val="window" lastClr="FFFFFF"/>
            </a:solidFill>
            <a:prstDash val="solid"/>
            <a:miter lim="800000"/>
          </a:ln>
          <a:effectLst/>
        </p:spPr>
        <p:txBody>
          <a:bodyPr lIns="0" tIns="0" rIns="0" bIns="0" rtlCol="0" anchor="ctr"/>
          <a:lstStyle/>
          <a:p>
            <a:pPr algn="ctr" defTabSz="422041">
              <a:defRPr/>
            </a:pPr>
            <a:endParaRPr kumimoji="0" lang="en-US" altLang="ja-JP" sz="923" kern="0" dirty="0">
              <a:solidFill>
                <a:prstClr val="white"/>
              </a:solidFill>
              <a:latin typeface="Trebuchet MS" panose="020B0603020202020204" pitchFamily="34" charset="0"/>
            </a:endParaRPr>
          </a:p>
        </p:txBody>
      </p:sp>
      <p:sp>
        <p:nvSpPr>
          <p:cNvPr id="173" name="下矢印 172"/>
          <p:cNvSpPr/>
          <p:nvPr/>
        </p:nvSpPr>
        <p:spPr>
          <a:xfrm>
            <a:off x="4687947" y="2393546"/>
            <a:ext cx="498246" cy="294731"/>
          </a:xfrm>
          <a:prstGeom prst="downArrow">
            <a:avLst/>
          </a:prstGeom>
          <a:solidFill>
            <a:sysClr val="window" lastClr="FFFFFF">
              <a:lumMod val="75000"/>
            </a:sysClr>
          </a:solidFill>
          <a:ln w="12700" cap="flat" cmpd="sng" algn="ctr">
            <a:solidFill>
              <a:sysClr val="window" lastClr="FFFFFF"/>
            </a:solidFill>
            <a:prstDash val="solid"/>
            <a:miter lim="800000"/>
          </a:ln>
          <a:effectLst/>
        </p:spPr>
        <p:txBody>
          <a:bodyPr lIns="0" tIns="0" rIns="0" bIns="0" rtlCol="0" anchor="ctr"/>
          <a:lstStyle/>
          <a:p>
            <a:pPr algn="ctr" defTabSz="422041">
              <a:defRPr/>
            </a:pPr>
            <a:endParaRPr kumimoji="0" lang="en-US" altLang="ja-JP" sz="923" kern="0" dirty="0">
              <a:solidFill>
                <a:prstClr val="white"/>
              </a:solidFill>
              <a:latin typeface="Trebuchet MS" panose="020B0603020202020204" pitchFamily="34" charset="0"/>
            </a:endParaRPr>
          </a:p>
        </p:txBody>
      </p:sp>
      <p:sp>
        <p:nvSpPr>
          <p:cNvPr id="174" name="下矢印 173"/>
          <p:cNvSpPr/>
          <p:nvPr/>
        </p:nvSpPr>
        <p:spPr>
          <a:xfrm>
            <a:off x="5485486" y="2393546"/>
            <a:ext cx="498246" cy="294731"/>
          </a:xfrm>
          <a:prstGeom prst="downArrow">
            <a:avLst/>
          </a:prstGeom>
          <a:solidFill>
            <a:sysClr val="window" lastClr="FFFFFF">
              <a:lumMod val="75000"/>
            </a:sysClr>
          </a:solidFill>
          <a:ln w="12700" cap="flat" cmpd="sng" algn="ctr">
            <a:solidFill>
              <a:sysClr val="window" lastClr="FFFFFF"/>
            </a:solidFill>
            <a:prstDash val="solid"/>
            <a:miter lim="800000"/>
          </a:ln>
          <a:effectLst/>
        </p:spPr>
        <p:txBody>
          <a:bodyPr lIns="0" tIns="0" rIns="0" bIns="0" rtlCol="0" anchor="ctr"/>
          <a:lstStyle/>
          <a:p>
            <a:pPr algn="ctr" defTabSz="422041">
              <a:defRPr/>
            </a:pPr>
            <a:endParaRPr kumimoji="0" lang="en-US" altLang="ja-JP" sz="923" kern="0" dirty="0">
              <a:solidFill>
                <a:prstClr val="white"/>
              </a:solidFill>
              <a:latin typeface="Trebuchet MS" panose="020B0603020202020204" pitchFamily="34" charset="0"/>
            </a:endParaRPr>
          </a:p>
        </p:txBody>
      </p:sp>
      <p:sp>
        <p:nvSpPr>
          <p:cNvPr id="175" name="正方形/長方形 174"/>
          <p:cNvSpPr/>
          <p:nvPr/>
        </p:nvSpPr>
        <p:spPr>
          <a:xfrm>
            <a:off x="3780640" y="2000481"/>
            <a:ext cx="731077" cy="414227"/>
          </a:xfrm>
          <a:prstGeom prst="rect">
            <a:avLst/>
          </a:prstGeom>
          <a:noFill/>
          <a:ln w="38100" cap="flat" cmpd="sng" algn="ctr">
            <a:solidFill>
              <a:sysClr val="window" lastClr="FFFFFF">
                <a:lumMod val="75000"/>
              </a:sysClr>
            </a:solidFill>
            <a:prstDash val="solid"/>
            <a:miter lim="800000"/>
          </a:ln>
          <a:effectLst/>
        </p:spPr>
        <p:txBody>
          <a:bodyPr lIns="0" tIns="0" rIns="0" bIns="0" rtlCol="0" anchor="ctr"/>
          <a:lstStyle/>
          <a:p>
            <a:pPr algn="ctr" defTabSz="422041">
              <a:defRPr/>
            </a:pPr>
            <a:endParaRPr kumimoji="0" lang="en-US" altLang="ja-JP" sz="1108" kern="0" dirty="0">
              <a:solidFill>
                <a:prstClr val="white"/>
              </a:solidFill>
              <a:latin typeface="Trebuchet MS" panose="020B0603020202020204" pitchFamily="34" charset="0"/>
            </a:endParaRPr>
          </a:p>
        </p:txBody>
      </p:sp>
      <p:sp>
        <p:nvSpPr>
          <p:cNvPr id="176" name="正方形/長方形 175"/>
          <p:cNvSpPr/>
          <p:nvPr/>
        </p:nvSpPr>
        <p:spPr>
          <a:xfrm>
            <a:off x="4578178" y="2000481"/>
            <a:ext cx="731077" cy="414227"/>
          </a:xfrm>
          <a:prstGeom prst="rect">
            <a:avLst/>
          </a:prstGeom>
          <a:noFill/>
          <a:ln w="38100" cap="flat" cmpd="sng" algn="ctr">
            <a:solidFill>
              <a:sysClr val="window" lastClr="FFFFFF">
                <a:lumMod val="75000"/>
              </a:sysClr>
            </a:solidFill>
            <a:prstDash val="solid"/>
            <a:miter lim="800000"/>
          </a:ln>
          <a:effectLst/>
        </p:spPr>
        <p:txBody>
          <a:bodyPr lIns="0" tIns="0" rIns="0" bIns="0" rtlCol="0" anchor="ctr"/>
          <a:lstStyle/>
          <a:p>
            <a:pPr algn="ctr" defTabSz="422041">
              <a:defRPr/>
            </a:pPr>
            <a:endParaRPr kumimoji="0" lang="en-US" altLang="ja-JP" sz="1108" kern="0" dirty="0">
              <a:solidFill>
                <a:prstClr val="white"/>
              </a:solidFill>
              <a:latin typeface="Trebuchet MS" panose="020B0603020202020204" pitchFamily="34" charset="0"/>
            </a:endParaRPr>
          </a:p>
        </p:txBody>
      </p:sp>
      <p:sp>
        <p:nvSpPr>
          <p:cNvPr id="177" name="正方形/長方形 176"/>
          <p:cNvSpPr/>
          <p:nvPr/>
        </p:nvSpPr>
        <p:spPr>
          <a:xfrm>
            <a:off x="5375717" y="2000481"/>
            <a:ext cx="731077" cy="414227"/>
          </a:xfrm>
          <a:prstGeom prst="rect">
            <a:avLst/>
          </a:prstGeom>
          <a:noFill/>
          <a:ln w="38100" cap="flat" cmpd="sng" algn="ctr">
            <a:solidFill>
              <a:sysClr val="window" lastClr="FFFFFF">
                <a:lumMod val="75000"/>
              </a:sysClr>
            </a:solidFill>
            <a:prstDash val="solid"/>
            <a:miter lim="800000"/>
          </a:ln>
          <a:effectLst/>
        </p:spPr>
        <p:txBody>
          <a:bodyPr lIns="0" tIns="0" rIns="0" bIns="0" rtlCol="0" anchor="ctr"/>
          <a:lstStyle/>
          <a:p>
            <a:pPr algn="ctr" defTabSz="422041">
              <a:defRPr/>
            </a:pPr>
            <a:endParaRPr kumimoji="0" lang="en-US" altLang="ja-JP" sz="1108" kern="0" dirty="0">
              <a:solidFill>
                <a:prstClr val="white"/>
              </a:solidFill>
              <a:latin typeface="Trebuchet MS" panose="020B0603020202020204" pitchFamily="34" charset="0"/>
            </a:endParaRPr>
          </a:p>
        </p:txBody>
      </p:sp>
      <p:grpSp>
        <p:nvGrpSpPr>
          <p:cNvPr id="178" name="グループ化 177"/>
          <p:cNvGrpSpPr/>
          <p:nvPr/>
        </p:nvGrpSpPr>
        <p:grpSpPr>
          <a:xfrm>
            <a:off x="5549558" y="2028007"/>
            <a:ext cx="365538" cy="365538"/>
            <a:chOff x="4178695" y="1080125"/>
            <a:chExt cx="396000" cy="396000"/>
          </a:xfrm>
        </p:grpSpPr>
        <p:pic>
          <p:nvPicPr>
            <p:cNvPr id="179" name="図 178"/>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178695" y="1080125"/>
              <a:ext cx="396000" cy="396000"/>
            </a:xfrm>
            <a:prstGeom prst="rect">
              <a:avLst/>
            </a:prstGeom>
          </p:spPr>
        </p:pic>
        <p:sp>
          <p:nvSpPr>
            <p:cNvPr id="180" name="正方形/長方形 179"/>
            <p:cNvSpPr/>
            <p:nvPr/>
          </p:nvSpPr>
          <p:spPr>
            <a:xfrm>
              <a:off x="4217945" y="1140242"/>
              <a:ext cx="317500" cy="220540"/>
            </a:xfrm>
            <a:prstGeom prst="rect">
              <a:avLst/>
            </a:prstGeom>
            <a:solidFill>
              <a:sysClr val="window" lastClr="FFFFFF"/>
            </a:solidFill>
            <a:ln w="12700" cap="flat" cmpd="sng" algn="ctr">
              <a:noFill/>
              <a:prstDash val="solid"/>
              <a:miter lim="800000"/>
            </a:ln>
            <a:effectLst/>
          </p:spPr>
          <p:txBody>
            <a:bodyPr rtlCol="0" anchor="ctr"/>
            <a:lstStyle/>
            <a:p>
              <a:pPr algn="ctr" defTabSz="422041">
                <a:defRPr/>
              </a:pPr>
              <a:endParaRPr kumimoji="0" lang="ja-JP" altLang="en-US" sz="1662" kern="0">
                <a:solidFill>
                  <a:prstClr val="white"/>
                </a:solidFill>
                <a:latin typeface="Trebuchet MS" panose="020B0603020202020204" pitchFamily="34" charset="0"/>
              </a:endParaRPr>
            </a:p>
          </p:txBody>
        </p:sp>
        <p:pic>
          <p:nvPicPr>
            <p:cNvPr id="181" name="図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167" y="1094677"/>
              <a:ext cx="360000" cy="360000"/>
            </a:xfrm>
            <a:prstGeom prst="rect">
              <a:avLst/>
            </a:prstGeom>
          </p:spPr>
        </p:pic>
      </p:grpSp>
      <p:grpSp>
        <p:nvGrpSpPr>
          <p:cNvPr id="182" name="グループ化 181"/>
          <p:cNvGrpSpPr/>
          <p:nvPr/>
        </p:nvGrpSpPr>
        <p:grpSpPr>
          <a:xfrm>
            <a:off x="4754301" y="2028007"/>
            <a:ext cx="365538" cy="365538"/>
            <a:chOff x="4178695" y="1080125"/>
            <a:chExt cx="396000" cy="396000"/>
          </a:xfrm>
        </p:grpSpPr>
        <p:pic>
          <p:nvPicPr>
            <p:cNvPr id="183" name="図 182"/>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178695" y="1080125"/>
              <a:ext cx="396000" cy="396000"/>
            </a:xfrm>
            <a:prstGeom prst="rect">
              <a:avLst/>
            </a:prstGeom>
          </p:spPr>
        </p:pic>
        <p:sp>
          <p:nvSpPr>
            <p:cNvPr id="184" name="正方形/長方形 183"/>
            <p:cNvSpPr/>
            <p:nvPr/>
          </p:nvSpPr>
          <p:spPr>
            <a:xfrm>
              <a:off x="4217945" y="1140242"/>
              <a:ext cx="317500" cy="220540"/>
            </a:xfrm>
            <a:prstGeom prst="rect">
              <a:avLst/>
            </a:prstGeom>
            <a:solidFill>
              <a:sysClr val="window" lastClr="FFFFFF"/>
            </a:solidFill>
            <a:ln w="12700" cap="flat" cmpd="sng" algn="ctr">
              <a:noFill/>
              <a:prstDash val="solid"/>
              <a:miter lim="800000"/>
            </a:ln>
            <a:effectLst/>
          </p:spPr>
          <p:txBody>
            <a:bodyPr rtlCol="0" anchor="ctr"/>
            <a:lstStyle/>
            <a:p>
              <a:pPr algn="ctr" defTabSz="422041">
                <a:defRPr/>
              </a:pPr>
              <a:endParaRPr kumimoji="0" lang="ja-JP" altLang="en-US" sz="1662" kern="0">
                <a:solidFill>
                  <a:prstClr val="white"/>
                </a:solidFill>
                <a:latin typeface="Trebuchet MS" panose="020B0603020202020204" pitchFamily="34" charset="0"/>
              </a:endParaRPr>
            </a:p>
          </p:txBody>
        </p:sp>
        <p:pic>
          <p:nvPicPr>
            <p:cNvPr id="185" name="図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167" y="1094677"/>
              <a:ext cx="360000" cy="360000"/>
            </a:xfrm>
            <a:prstGeom prst="rect">
              <a:avLst/>
            </a:prstGeom>
          </p:spPr>
        </p:pic>
      </p:grpSp>
      <p:grpSp>
        <p:nvGrpSpPr>
          <p:cNvPr id="186" name="グループ化 185"/>
          <p:cNvGrpSpPr/>
          <p:nvPr/>
        </p:nvGrpSpPr>
        <p:grpSpPr>
          <a:xfrm>
            <a:off x="3956763" y="2028007"/>
            <a:ext cx="365538" cy="365538"/>
            <a:chOff x="4178695" y="1080125"/>
            <a:chExt cx="396000" cy="396000"/>
          </a:xfrm>
        </p:grpSpPr>
        <p:pic>
          <p:nvPicPr>
            <p:cNvPr id="187" name="図 186"/>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178695" y="1080125"/>
              <a:ext cx="396000" cy="396000"/>
            </a:xfrm>
            <a:prstGeom prst="rect">
              <a:avLst/>
            </a:prstGeom>
          </p:spPr>
        </p:pic>
        <p:sp>
          <p:nvSpPr>
            <p:cNvPr id="188" name="正方形/長方形 187"/>
            <p:cNvSpPr/>
            <p:nvPr/>
          </p:nvSpPr>
          <p:spPr>
            <a:xfrm>
              <a:off x="4217945" y="1140242"/>
              <a:ext cx="317500" cy="220540"/>
            </a:xfrm>
            <a:prstGeom prst="rect">
              <a:avLst/>
            </a:prstGeom>
            <a:solidFill>
              <a:sysClr val="window" lastClr="FFFFFF"/>
            </a:solidFill>
            <a:ln w="12700" cap="flat" cmpd="sng" algn="ctr">
              <a:noFill/>
              <a:prstDash val="solid"/>
              <a:miter lim="800000"/>
            </a:ln>
            <a:effectLst/>
          </p:spPr>
          <p:txBody>
            <a:bodyPr rtlCol="0" anchor="ctr"/>
            <a:lstStyle/>
            <a:p>
              <a:pPr algn="ctr" defTabSz="422041">
                <a:defRPr/>
              </a:pPr>
              <a:endParaRPr kumimoji="0" lang="ja-JP" altLang="en-US" sz="1662" kern="0">
                <a:solidFill>
                  <a:prstClr val="white"/>
                </a:solidFill>
                <a:latin typeface="Trebuchet MS" panose="020B0603020202020204" pitchFamily="34" charset="0"/>
              </a:endParaRPr>
            </a:p>
          </p:txBody>
        </p:sp>
        <p:pic>
          <p:nvPicPr>
            <p:cNvPr id="189" name="図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167" y="1094677"/>
              <a:ext cx="360000" cy="360000"/>
            </a:xfrm>
            <a:prstGeom prst="rect">
              <a:avLst/>
            </a:prstGeom>
          </p:spPr>
        </p:pic>
      </p:grpSp>
      <p:sp>
        <p:nvSpPr>
          <p:cNvPr id="190" name="テキスト ボックス 189"/>
          <p:cNvSpPr txBox="1"/>
          <p:nvPr/>
        </p:nvSpPr>
        <p:spPr>
          <a:xfrm>
            <a:off x="4572620" y="1806876"/>
            <a:ext cx="728903" cy="219642"/>
          </a:xfrm>
          <a:prstGeom prst="rect">
            <a:avLst/>
          </a:prstGeom>
          <a:noFill/>
        </p:spPr>
        <p:txBody>
          <a:bodyPr wrap="none" rtlCol="0">
            <a:noAutofit/>
          </a:bodyPr>
          <a:lstStyle/>
          <a:p>
            <a:pPr algn="ctr" defTabSz="422041"/>
            <a:r>
              <a:rPr lang="ja-JP" altLang="en-US" sz="923" dirty="0">
                <a:solidFill>
                  <a:prstClr val="black"/>
                </a:solidFill>
                <a:latin typeface="Trebuchet MS" panose="020B0603020202020204" pitchFamily="34" charset="0"/>
              </a:rPr>
              <a:t>ミドルオフィス</a:t>
            </a:r>
          </a:p>
        </p:txBody>
      </p:sp>
      <p:sp>
        <p:nvSpPr>
          <p:cNvPr id="191" name="正方形/長方形 190"/>
          <p:cNvSpPr/>
          <p:nvPr/>
        </p:nvSpPr>
        <p:spPr>
          <a:xfrm>
            <a:off x="2008394" y="5063699"/>
            <a:ext cx="1329231" cy="1063385"/>
          </a:xfrm>
          <a:prstGeom prst="rect">
            <a:avLst/>
          </a:prstGeom>
          <a:solidFill>
            <a:sysClr val="window" lastClr="FFFFFF"/>
          </a:solidFill>
          <a:ln w="6350" cap="flat" cmpd="sng" algn="ctr">
            <a:solidFill>
              <a:srgbClr val="ED7D31">
                <a:lumMod val="60000"/>
                <a:lumOff val="40000"/>
              </a:srgbClr>
            </a:solidFill>
            <a:prstDash val="dash"/>
            <a:miter lim="800000"/>
          </a:ln>
          <a:effectLst/>
        </p:spPr>
        <p:txBody>
          <a:bodyPr lIns="0" tIns="33231" rIns="0" bIns="0" rtlCol="0" anchor="t"/>
          <a:lstStyle/>
          <a:p>
            <a:pPr algn="ctr" defTabSz="422041">
              <a:defRPr/>
            </a:pPr>
            <a:r>
              <a:rPr kumimoji="0" lang="en-US" altLang="ja-JP" sz="923" kern="0" dirty="0">
                <a:solidFill>
                  <a:prstClr val="black"/>
                </a:solidFill>
                <a:latin typeface="Trebuchet MS" panose="020B0603020202020204" pitchFamily="34" charset="0"/>
              </a:rPr>
              <a:t>Pricing tool</a:t>
            </a:r>
            <a:endParaRPr kumimoji="0" lang="ja-JP" altLang="en-US" sz="923" kern="0" dirty="0">
              <a:solidFill>
                <a:prstClr val="black"/>
              </a:solidFill>
              <a:latin typeface="Trebuchet MS" panose="020B0603020202020204" pitchFamily="34" charset="0"/>
            </a:endParaRPr>
          </a:p>
        </p:txBody>
      </p:sp>
      <p:sp>
        <p:nvSpPr>
          <p:cNvPr id="192" name="テキスト ボックス 191"/>
          <p:cNvSpPr txBox="1"/>
          <p:nvPr/>
        </p:nvSpPr>
        <p:spPr>
          <a:xfrm>
            <a:off x="1984234" y="5560116"/>
            <a:ext cx="1271337" cy="543327"/>
          </a:xfrm>
          <a:prstGeom prst="rect">
            <a:avLst/>
          </a:prstGeom>
          <a:noFill/>
        </p:spPr>
        <p:txBody>
          <a:bodyPr wrap="none" rtlCol="0">
            <a:noAutofit/>
          </a:bodyPr>
          <a:lstStyle/>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損益、時価算出額</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en-US" altLang="ja-JP" sz="738" dirty="0" err="1">
                <a:solidFill>
                  <a:srgbClr val="404040"/>
                </a:solidFill>
                <a:latin typeface="Trebuchet MS" panose="020B0603020202020204" pitchFamily="34" charset="0"/>
              </a:rPr>
              <a:t>VaR</a:t>
            </a:r>
            <a:r>
              <a:rPr lang="ja-JP" altLang="en-US" sz="738" dirty="0">
                <a:solidFill>
                  <a:srgbClr val="404040"/>
                </a:solidFill>
                <a:latin typeface="Trebuchet MS" panose="020B0603020202020204" pitchFamily="34" charset="0"/>
              </a:rPr>
              <a:t>計算 基礎データ</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キャッシュフロー情報</a:t>
            </a:r>
            <a:endParaRPr lang="en-US" altLang="ja-JP" sz="738" dirty="0">
              <a:solidFill>
                <a:srgbClr val="404040"/>
              </a:solidFill>
              <a:latin typeface="Trebuchet MS" panose="020B0603020202020204" pitchFamily="34" charset="0"/>
            </a:endParaRPr>
          </a:p>
          <a:p>
            <a:pPr marL="82064" indent="-82064" defTabSz="422041">
              <a:buFont typeface="Arial" panose="020B0604020202020204" pitchFamily="34" charset="0"/>
              <a:buChar char="•"/>
            </a:pPr>
            <a:r>
              <a:rPr lang="ja-JP" altLang="en-US" sz="738" dirty="0">
                <a:solidFill>
                  <a:srgbClr val="404040"/>
                </a:solidFill>
                <a:latin typeface="Trebuchet MS" panose="020B0603020202020204" pitchFamily="34" charset="0"/>
              </a:rPr>
              <a:t>銘柄属性情報</a:t>
            </a:r>
            <a:endParaRPr lang="en-US" altLang="ja-JP" sz="738" dirty="0">
              <a:solidFill>
                <a:srgbClr val="404040"/>
              </a:solidFill>
              <a:latin typeface="Trebuchet MS" panose="020B0603020202020204" pitchFamily="34" charset="0"/>
            </a:endParaRPr>
          </a:p>
        </p:txBody>
      </p:sp>
      <p:pic>
        <p:nvPicPr>
          <p:cNvPr id="193" name="図 1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482" y="5261942"/>
            <a:ext cx="332308" cy="332308"/>
          </a:xfrm>
          <a:prstGeom prst="rect">
            <a:avLst/>
          </a:prstGeom>
        </p:spPr>
      </p:pic>
      <p:pic>
        <p:nvPicPr>
          <p:cNvPr id="194" name="Picture 31" descr="Prelude Enterpris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9214" y="2074246"/>
            <a:ext cx="1403158" cy="51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5" name="カギ線コネクタ 36"/>
          <p:cNvCxnSpPr/>
          <p:nvPr/>
        </p:nvCxnSpPr>
        <p:spPr>
          <a:xfrm flipV="1">
            <a:off x="6265792" y="3594432"/>
            <a:ext cx="332308" cy="0"/>
          </a:xfrm>
          <a:prstGeom prst="straightConnector1">
            <a:avLst/>
          </a:prstGeom>
          <a:noFill/>
          <a:ln w="25400" cap="flat" cmpd="sng" algn="ctr">
            <a:solidFill>
              <a:srgbClr val="ED7D31"/>
            </a:solidFill>
            <a:prstDash val="solid"/>
            <a:miter lim="800000"/>
            <a:headEnd type="triangle"/>
            <a:tailEnd type="triangle"/>
          </a:ln>
          <a:effectLst/>
        </p:spPr>
      </p:cxnSp>
      <p:cxnSp>
        <p:nvCxnSpPr>
          <p:cNvPr id="196" name="カギ線コネクタ 61"/>
          <p:cNvCxnSpPr/>
          <p:nvPr/>
        </p:nvCxnSpPr>
        <p:spPr>
          <a:xfrm>
            <a:off x="6265792" y="5099022"/>
            <a:ext cx="332308" cy="0"/>
          </a:xfrm>
          <a:prstGeom prst="straightConnector1">
            <a:avLst/>
          </a:prstGeom>
          <a:noFill/>
          <a:ln w="25400" cap="flat" cmpd="sng" algn="ctr">
            <a:solidFill>
              <a:srgbClr val="ED7D31"/>
            </a:solidFill>
            <a:prstDash val="solid"/>
            <a:miter lim="800000"/>
            <a:headEnd type="triangle"/>
            <a:tailEnd type="triangle"/>
          </a:ln>
          <a:effectLst/>
        </p:spPr>
      </p:cxnSp>
      <p:pic>
        <p:nvPicPr>
          <p:cNvPr id="197" name="図 1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548" y="4668612"/>
            <a:ext cx="332308" cy="332308"/>
          </a:xfrm>
          <a:prstGeom prst="rect">
            <a:avLst/>
          </a:prstGeom>
        </p:spPr>
      </p:pic>
      <p:pic>
        <p:nvPicPr>
          <p:cNvPr id="198" name="図 1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106" y="4665039"/>
            <a:ext cx="332308" cy="332308"/>
          </a:xfrm>
          <a:prstGeom prst="rect">
            <a:avLst/>
          </a:prstGeom>
        </p:spPr>
      </p:pic>
      <p:sp>
        <p:nvSpPr>
          <p:cNvPr id="199" name="テキスト ボックス 198"/>
          <p:cNvSpPr txBox="1"/>
          <p:nvPr/>
        </p:nvSpPr>
        <p:spPr>
          <a:xfrm>
            <a:off x="3796916" y="1809147"/>
            <a:ext cx="728903" cy="219642"/>
          </a:xfrm>
          <a:prstGeom prst="rect">
            <a:avLst/>
          </a:prstGeom>
          <a:noFill/>
        </p:spPr>
        <p:txBody>
          <a:bodyPr wrap="none" rtlCol="0">
            <a:noAutofit/>
          </a:bodyPr>
          <a:lstStyle/>
          <a:p>
            <a:pPr algn="ctr" defTabSz="422041"/>
            <a:r>
              <a:rPr lang="ja-JP" altLang="en-US" sz="923" dirty="0">
                <a:solidFill>
                  <a:prstClr val="black"/>
                </a:solidFill>
                <a:latin typeface="Trebuchet MS" panose="020B0603020202020204" pitchFamily="34" charset="0"/>
              </a:rPr>
              <a:t>フロントオフィス</a:t>
            </a:r>
          </a:p>
        </p:txBody>
      </p:sp>
      <p:sp>
        <p:nvSpPr>
          <p:cNvPr id="200" name="テキスト ボックス 199"/>
          <p:cNvSpPr txBox="1"/>
          <p:nvPr/>
        </p:nvSpPr>
        <p:spPr>
          <a:xfrm>
            <a:off x="5404832" y="1798083"/>
            <a:ext cx="728903" cy="219642"/>
          </a:xfrm>
          <a:prstGeom prst="rect">
            <a:avLst/>
          </a:prstGeom>
          <a:noFill/>
        </p:spPr>
        <p:txBody>
          <a:bodyPr wrap="none" rtlCol="0">
            <a:noAutofit/>
          </a:bodyPr>
          <a:lstStyle/>
          <a:p>
            <a:pPr algn="ctr" defTabSz="422041"/>
            <a:r>
              <a:rPr lang="ja-JP" altLang="en-US" sz="923" dirty="0">
                <a:solidFill>
                  <a:prstClr val="black"/>
                </a:solidFill>
                <a:latin typeface="Trebuchet MS" panose="020B0603020202020204" pitchFamily="34" charset="0"/>
              </a:rPr>
              <a:t>バックオフィス</a:t>
            </a:r>
          </a:p>
        </p:txBody>
      </p:sp>
      <p:sp>
        <p:nvSpPr>
          <p:cNvPr id="201" name="正方形/長方形 200"/>
          <p:cNvSpPr/>
          <p:nvPr/>
        </p:nvSpPr>
        <p:spPr>
          <a:xfrm>
            <a:off x="3777100" y="5896649"/>
            <a:ext cx="2326154" cy="233208"/>
          </a:xfrm>
          <a:prstGeom prst="rect">
            <a:avLst/>
          </a:prstGeom>
          <a:solidFill>
            <a:sysClr val="window" lastClr="FFFFFF"/>
          </a:solidFill>
          <a:ln w="19050" cap="flat" cmpd="sng" algn="ctr">
            <a:solidFill>
              <a:sysClr val="window" lastClr="FFFFFF">
                <a:lumMod val="75000"/>
              </a:sysClr>
            </a:solidFill>
            <a:prstDash val="solid"/>
            <a:miter lim="800000"/>
          </a:ln>
          <a:effectLst/>
        </p:spPr>
        <p:txBody>
          <a:bodyPr lIns="0" tIns="0" rIns="0" bIns="0" rtlCol="0" anchor="ctr"/>
          <a:lstStyle/>
          <a:p>
            <a:pPr algn="ctr" defTabSz="422041">
              <a:defRPr/>
            </a:pPr>
            <a:r>
              <a:rPr kumimoji="0" lang="en-US" altLang="ja-JP" sz="923" kern="0" dirty="0" err="1">
                <a:solidFill>
                  <a:prstClr val="black"/>
                </a:solidFill>
                <a:latin typeface="Trebuchet MS" panose="020B0603020202020204" pitchFamily="34" charset="0"/>
              </a:rPr>
              <a:t>SQLServer</a:t>
            </a:r>
            <a:endParaRPr kumimoji="0" lang="ja-JP" altLang="en-US" sz="923" kern="0" dirty="0">
              <a:solidFill>
                <a:prstClr val="black"/>
              </a:solidFill>
              <a:latin typeface="Trebuchet MS" panose="020B0603020202020204" pitchFamily="34" charset="0"/>
            </a:endParaRPr>
          </a:p>
        </p:txBody>
      </p:sp>
      <p:sp>
        <p:nvSpPr>
          <p:cNvPr id="202" name="正方形/長方形 201"/>
          <p:cNvSpPr/>
          <p:nvPr/>
        </p:nvSpPr>
        <p:spPr>
          <a:xfrm>
            <a:off x="4564168" y="2960214"/>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株式</a:t>
            </a:r>
            <a:endParaRPr kumimoji="0" lang="en-US" altLang="ja-JP" sz="923" kern="0" dirty="0">
              <a:solidFill>
                <a:prstClr val="white"/>
              </a:solidFill>
              <a:latin typeface="Trebuchet MS" panose="020B0603020202020204" pitchFamily="34" charset="0"/>
            </a:endParaRPr>
          </a:p>
        </p:txBody>
      </p:sp>
      <p:sp>
        <p:nvSpPr>
          <p:cNvPr id="203" name="正方形/長方形 202"/>
          <p:cNvSpPr/>
          <p:nvPr/>
        </p:nvSpPr>
        <p:spPr>
          <a:xfrm>
            <a:off x="5342485" y="2960214"/>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投資信託</a:t>
            </a:r>
            <a:endParaRPr kumimoji="0" lang="en-US" altLang="ja-JP" sz="923" kern="0" dirty="0">
              <a:solidFill>
                <a:prstClr val="white"/>
              </a:solidFill>
              <a:latin typeface="Trebuchet MS" panose="020B0603020202020204" pitchFamily="34" charset="0"/>
            </a:endParaRPr>
          </a:p>
        </p:txBody>
      </p:sp>
      <p:sp>
        <p:nvSpPr>
          <p:cNvPr id="204" name="正方形/長方形 203"/>
          <p:cNvSpPr/>
          <p:nvPr/>
        </p:nvSpPr>
        <p:spPr>
          <a:xfrm>
            <a:off x="5342484" y="3244827"/>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923" kern="0" dirty="0">
                <a:solidFill>
                  <a:prstClr val="white"/>
                </a:solidFill>
                <a:latin typeface="Trebuchet MS" panose="020B0603020202020204" pitchFamily="34" charset="0"/>
              </a:rPr>
              <a:t>外国為替</a:t>
            </a:r>
            <a:endParaRPr kumimoji="0" lang="en-US" altLang="ja-JP" sz="923" kern="0" dirty="0">
              <a:solidFill>
                <a:prstClr val="white"/>
              </a:solidFill>
              <a:latin typeface="Trebuchet MS" panose="020B0603020202020204" pitchFamily="34" charset="0"/>
            </a:endParaRPr>
          </a:p>
        </p:txBody>
      </p:sp>
      <p:sp>
        <p:nvSpPr>
          <p:cNvPr id="205" name="正方形/長方形 204"/>
          <p:cNvSpPr/>
          <p:nvPr/>
        </p:nvSpPr>
        <p:spPr>
          <a:xfrm>
            <a:off x="4564168" y="3542101"/>
            <a:ext cx="764308" cy="265846"/>
          </a:xfrm>
          <a:prstGeom prst="rect">
            <a:avLst/>
          </a:prstGeom>
          <a:solidFill>
            <a:srgbClr val="70AD47">
              <a:lumMod val="75000"/>
            </a:srgbClr>
          </a:solidFill>
          <a:ln w="12700" cap="flat" cmpd="sng" algn="ctr">
            <a:solidFill>
              <a:sysClr val="window" lastClr="FFFFFF"/>
            </a:solidFill>
            <a:prstDash val="solid"/>
            <a:miter lim="800000"/>
          </a:ln>
          <a:effectLst/>
        </p:spPr>
        <p:txBody>
          <a:bodyPr lIns="0" tIns="0" rIns="0" bIns="0" rtlCol="0" anchor="ctr"/>
          <a:lstStyle/>
          <a:p>
            <a:pPr algn="ctr" defTabSz="422041">
              <a:defRPr/>
            </a:pPr>
            <a:r>
              <a:rPr kumimoji="0" lang="ja-JP" altLang="en-US" sz="831" kern="0" dirty="0">
                <a:solidFill>
                  <a:prstClr val="white"/>
                </a:solidFill>
                <a:latin typeface="Trebuchet MS" panose="020B0603020202020204" pitchFamily="34" charset="0"/>
              </a:rPr>
              <a:t>上場デリバティブ</a:t>
            </a:r>
          </a:p>
        </p:txBody>
      </p:sp>
      <p:sp>
        <p:nvSpPr>
          <p:cNvPr id="206" name="コンテンツ プレースホルダー 5"/>
          <p:cNvSpPr txBox="1">
            <a:spLocks/>
          </p:cNvSpPr>
          <p:nvPr/>
        </p:nvSpPr>
        <p:spPr>
          <a:xfrm>
            <a:off x="386911" y="958189"/>
            <a:ext cx="8951053" cy="738664"/>
          </a:xfrm>
          <a:prstGeom prst="rect">
            <a:avLst/>
          </a:prstGeom>
        </p:spPr>
        <p:txBody>
          <a:bodyPr wrap="square" lIns="0" tIns="0" rIns="0" bIns="0">
            <a:spAutoFit/>
          </a:bodyPr>
          <a:lstStyle>
            <a:lvl1pPr marL="168275" indent="-168275" algn="l" defTabSz="455613" rtl="0" eaLnBrk="0" fontAlgn="base" hangingPunct="0">
              <a:spcBef>
                <a:spcPct val="20000"/>
              </a:spcBef>
              <a:spcAft>
                <a:spcPct val="0"/>
              </a:spcAft>
              <a:buFont typeface="Arial" charset="0"/>
              <a:buChar char="•"/>
              <a:defRPr kumimoji="1" lang="ja-JP" altLang="en-US" sz="2000" kern="1200">
                <a:solidFill>
                  <a:schemeClr val="tx1"/>
                </a:solidFill>
                <a:latin typeface="+mn-ea"/>
                <a:ea typeface="+mn-ea"/>
                <a:cs typeface="HGP創英角ｺﾞｼｯｸUB" pitchFamily="50" charset="-128"/>
              </a:defRPr>
            </a:lvl1pPr>
            <a:lvl2pPr marL="681038" indent="-223838" algn="l" defTabSz="455613" rtl="0" eaLnBrk="0" fontAlgn="base" hangingPunct="0">
              <a:spcBef>
                <a:spcPct val="20000"/>
              </a:spcBef>
              <a:spcAft>
                <a:spcPct val="0"/>
              </a:spcAft>
              <a:buFont typeface="Arial" charset="0"/>
              <a:buChar char="–"/>
              <a:defRPr kumimoji="1" lang="ja-JP" altLang="en-US" kern="1200">
                <a:solidFill>
                  <a:schemeClr val="tx1"/>
                </a:solidFill>
                <a:latin typeface="+mn-ea"/>
                <a:ea typeface="Arial" charset="0"/>
                <a:cs typeface="Arial"/>
              </a:defRPr>
            </a:lvl2pPr>
            <a:lvl3pPr marL="1089025" indent="-174625" algn="l" defTabSz="455613" rtl="0" eaLnBrk="0" fontAlgn="base" hangingPunct="0">
              <a:spcBef>
                <a:spcPct val="20000"/>
              </a:spcBef>
              <a:spcAft>
                <a:spcPct val="0"/>
              </a:spcAft>
              <a:buFont typeface="Arial" charset="0"/>
              <a:buChar char="•"/>
              <a:defRPr kumimoji="1" lang="ja-JP" altLang="en-US" sz="1600" kern="1200">
                <a:solidFill>
                  <a:schemeClr val="tx1"/>
                </a:solidFill>
                <a:latin typeface="+mn-ea"/>
                <a:ea typeface="Arial" charset="0"/>
                <a:cs typeface="Arial"/>
              </a:defRPr>
            </a:lvl3pPr>
            <a:lvl4pPr marL="1543050" indent="-171450" algn="l" defTabSz="455613" rtl="0" eaLnBrk="0" fontAlgn="base" hangingPunct="0">
              <a:spcBef>
                <a:spcPct val="20000"/>
              </a:spcBef>
              <a:spcAft>
                <a:spcPct val="0"/>
              </a:spcAft>
              <a:buFont typeface="Arial" charset="0"/>
              <a:buChar char="–"/>
              <a:defRPr kumimoji="1" lang="ja-JP" altLang="en-US" sz="1400" kern="1200">
                <a:solidFill>
                  <a:schemeClr val="tx1"/>
                </a:solidFill>
                <a:latin typeface="+mn-ea"/>
                <a:ea typeface="Arial" charset="0"/>
                <a:cs typeface="Arial"/>
              </a:defRPr>
            </a:lvl4pPr>
            <a:lvl5pPr marL="1998663" indent="-169863" algn="l" defTabSz="455613" rtl="0" eaLnBrk="0" fontAlgn="base" hangingPunct="0">
              <a:spcBef>
                <a:spcPct val="20000"/>
              </a:spcBef>
              <a:spcAft>
                <a:spcPct val="0"/>
              </a:spcAft>
              <a:buFont typeface="Arial" charset="0"/>
              <a:buChar char="»"/>
              <a:defRPr kumimoji="1" lang="ja-JP" altLang="en-US" sz="1200" kern="1200">
                <a:solidFill>
                  <a:schemeClr val="tx1"/>
                </a:solidFill>
                <a:latin typeface="+mn-ea"/>
                <a:ea typeface="Arial" charset="0"/>
                <a:cs typeface="Arial"/>
              </a:defRPr>
            </a:lvl5pPr>
            <a:lvl6pPr marL="2514235"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6pPr>
            <a:lvl7pPr marL="2971370"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7pPr>
            <a:lvl8pPr marL="3428503"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8pPr>
            <a:lvl9pPr marL="3885637"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spcBef>
                <a:spcPts val="0"/>
              </a:spcBef>
              <a:buNone/>
            </a:pPr>
            <a:r>
              <a:rPr sz="1600" dirty="0">
                <a:solidFill>
                  <a:srgbClr val="404040"/>
                </a:solidFill>
                <a:cs typeface="Meiryo UI" panose="020B0604030504040204" pitchFamily="50" charset="-128"/>
              </a:rPr>
              <a:t>各種機能は</a:t>
            </a:r>
            <a:r>
              <a:rPr lang="en-US" altLang="ja-JP" sz="1600" dirty="0">
                <a:solidFill>
                  <a:srgbClr val="404040"/>
                </a:solidFill>
                <a:cs typeface="Meiryo UI" panose="020B0604030504040204" pitchFamily="50" charset="-128"/>
              </a:rPr>
              <a:t>1</a:t>
            </a:r>
            <a:r>
              <a:rPr sz="1600" dirty="0" err="1">
                <a:solidFill>
                  <a:srgbClr val="404040"/>
                </a:solidFill>
                <a:cs typeface="Meiryo UI" panose="020B0604030504040204" pitchFamily="50" charset="-128"/>
              </a:rPr>
              <a:t>つの</a:t>
            </a:r>
            <a:r>
              <a:rPr sz="1600" dirty="0">
                <a:solidFill>
                  <a:srgbClr val="404040"/>
                </a:solidFill>
                <a:cs typeface="Meiryo UI" panose="020B0604030504040204" pitchFamily="50" charset="-128"/>
              </a:rPr>
              <a:t>マスターデータベースを中心に作られており、フロント・ミドル・バックの各担当者が同一のデータをリアルタイムで参照することができます。お客様のニーズに応じて、必要な商品・機能に絞って提供可能な柔軟なパッケージ構成となっております。</a:t>
            </a:r>
          </a:p>
        </p:txBody>
      </p:sp>
      <p:sp>
        <p:nvSpPr>
          <p:cNvPr id="207" name="コンテンツ プレースホルダー 5"/>
          <p:cNvSpPr txBox="1">
            <a:spLocks/>
          </p:cNvSpPr>
          <p:nvPr/>
        </p:nvSpPr>
        <p:spPr>
          <a:xfrm>
            <a:off x="386911" y="574493"/>
            <a:ext cx="9098411" cy="369332"/>
          </a:xfrm>
          <a:prstGeom prst="rect">
            <a:avLst/>
          </a:prstGeom>
        </p:spPr>
        <p:txBody>
          <a:bodyPr wrap="square" lIns="0" tIns="0" rIns="0" bIns="0">
            <a:spAutoFit/>
          </a:bodyPr>
          <a:lstStyle>
            <a:lvl1pPr marL="168275" indent="-168275" algn="l" defTabSz="455613" rtl="0" eaLnBrk="0" fontAlgn="base" hangingPunct="0">
              <a:spcBef>
                <a:spcPct val="20000"/>
              </a:spcBef>
              <a:spcAft>
                <a:spcPct val="0"/>
              </a:spcAft>
              <a:buFont typeface="Arial" charset="0"/>
              <a:buChar char="•"/>
              <a:defRPr kumimoji="1" lang="ja-JP" altLang="en-US" sz="2000" kern="1200">
                <a:solidFill>
                  <a:schemeClr val="tx1"/>
                </a:solidFill>
                <a:latin typeface="+mn-ea"/>
                <a:ea typeface="+mn-ea"/>
                <a:cs typeface="HGP創英角ｺﾞｼｯｸUB" pitchFamily="50" charset="-128"/>
              </a:defRPr>
            </a:lvl1pPr>
            <a:lvl2pPr marL="681038" indent="-223838" algn="l" defTabSz="455613" rtl="0" eaLnBrk="0" fontAlgn="base" hangingPunct="0">
              <a:spcBef>
                <a:spcPct val="20000"/>
              </a:spcBef>
              <a:spcAft>
                <a:spcPct val="0"/>
              </a:spcAft>
              <a:buFont typeface="Arial" charset="0"/>
              <a:buChar char="–"/>
              <a:defRPr kumimoji="1" lang="ja-JP" altLang="en-US" kern="1200">
                <a:solidFill>
                  <a:schemeClr val="tx1"/>
                </a:solidFill>
                <a:latin typeface="+mn-ea"/>
                <a:ea typeface="Arial" charset="0"/>
                <a:cs typeface="Arial"/>
              </a:defRPr>
            </a:lvl2pPr>
            <a:lvl3pPr marL="1089025" indent="-174625" algn="l" defTabSz="455613" rtl="0" eaLnBrk="0" fontAlgn="base" hangingPunct="0">
              <a:spcBef>
                <a:spcPct val="20000"/>
              </a:spcBef>
              <a:spcAft>
                <a:spcPct val="0"/>
              </a:spcAft>
              <a:buFont typeface="Arial" charset="0"/>
              <a:buChar char="•"/>
              <a:defRPr kumimoji="1" lang="ja-JP" altLang="en-US" sz="1600" kern="1200">
                <a:solidFill>
                  <a:schemeClr val="tx1"/>
                </a:solidFill>
                <a:latin typeface="+mn-ea"/>
                <a:ea typeface="Arial" charset="0"/>
                <a:cs typeface="Arial"/>
              </a:defRPr>
            </a:lvl3pPr>
            <a:lvl4pPr marL="1543050" indent="-171450" algn="l" defTabSz="455613" rtl="0" eaLnBrk="0" fontAlgn="base" hangingPunct="0">
              <a:spcBef>
                <a:spcPct val="20000"/>
              </a:spcBef>
              <a:spcAft>
                <a:spcPct val="0"/>
              </a:spcAft>
              <a:buFont typeface="Arial" charset="0"/>
              <a:buChar char="–"/>
              <a:defRPr kumimoji="1" lang="ja-JP" altLang="en-US" sz="1400" kern="1200">
                <a:solidFill>
                  <a:schemeClr val="tx1"/>
                </a:solidFill>
                <a:latin typeface="+mn-ea"/>
                <a:ea typeface="Arial" charset="0"/>
                <a:cs typeface="Arial"/>
              </a:defRPr>
            </a:lvl4pPr>
            <a:lvl5pPr marL="1998663" indent="-169863" algn="l" defTabSz="455613" rtl="0" eaLnBrk="0" fontAlgn="base" hangingPunct="0">
              <a:spcBef>
                <a:spcPct val="20000"/>
              </a:spcBef>
              <a:spcAft>
                <a:spcPct val="0"/>
              </a:spcAft>
              <a:buFont typeface="Arial" charset="0"/>
              <a:buChar char="»"/>
              <a:defRPr kumimoji="1" lang="ja-JP" altLang="en-US" sz="1200" kern="1200">
                <a:solidFill>
                  <a:schemeClr val="tx1"/>
                </a:solidFill>
                <a:latin typeface="+mn-ea"/>
                <a:ea typeface="Arial" charset="0"/>
                <a:cs typeface="Arial"/>
              </a:defRPr>
            </a:lvl5pPr>
            <a:lvl6pPr marL="2514235"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6pPr>
            <a:lvl7pPr marL="2971370"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7pPr>
            <a:lvl8pPr marL="3428503"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8pPr>
            <a:lvl9pPr marL="3885637"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dist" defTabSz="844083" eaLnBrk="1" hangingPunct="1">
              <a:buNone/>
              <a:defRPr/>
            </a:pPr>
            <a:r>
              <a:rPr lang="ja-JP" altLang="en-US" sz="2400" b="1" dirty="0">
                <a:solidFill>
                  <a:schemeClr val="accent2"/>
                </a:solidFill>
                <a:latin typeface="Meiryo UI"/>
                <a:ea typeface="Meiryo UI"/>
              </a:rPr>
              <a:t>取引管理、リスク管理、会計処理を含めた金融商品の一元管理が可能</a:t>
            </a:r>
          </a:p>
        </p:txBody>
      </p:sp>
    </p:spTree>
    <p:extLst>
      <p:ext uri="{BB962C8B-B14F-4D97-AF65-F5344CB8AC3E}">
        <p14:creationId xmlns:p14="http://schemas.microsoft.com/office/powerpoint/2010/main" val="4036230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対応商品一覧</a:t>
            </a:r>
            <a:endParaRPr kumimoji="1" lang="ja-JP" altLang="en-US" dirty="0"/>
          </a:p>
        </p:txBody>
      </p:sp>
      <p:sp>
        <p:nvSpPr>
          <p:cNvPr id="9" name="正方形/長方形 8"/>
          <p:cNvSpPr/>
          <p:nvPr/>
        </p:nvSpPr>
        <p:spPr>
          <a:xfrm>
            <a:off x="641334" y="976136"/>
            <a:ext cx="8751808" cy="774251"/>
          </a:xfrm>
          <a:prstGeom prst="rect">
            <a:avLst/>
          </a:prstGeom>
        </p:spPr>
        <p:txBody>
          <a:bodyPr wrap="square">
            <a:spAutoFit/>
          </a:bodyPr>
          <a:lstStyle/>
          <a:p>
            <a:pPr defTabSz="854680">
              <a:defRPr/>
            </a:pPr>
            <a:r>
              <a:rPr kumimoji="0" lang="ja-JP" altLang="en-US" sz="1477" kern="0" dirty="0">
                <a:solidFill>
                  <a:srgbClr val="404040"/>
                </a:solidFill>
              </a:rPr>
              <a:t>一般的な商品から一部仕組債やエキゾチックデリバティブにも対応しております。必要な商品に絞って導入し、順次拡張するようなプランもご提案が可能。時価評価等の計算ロジックを含めてすべて自社開発しており、ロジックの透明性を担保します。</a:t>
            </a:r>
          </a:p>
        </p:txBody>
      </p:sp>
      <p:sp>
        <p:nvSpPr>
          <p:cNvPr id="10" name="コンテンツ プレースホルダー 5"/>
          <p:cNvSpPr txBox="1">
            <a:spLocks/>
          </p:cNvSpPr>
          <p:nvPr/>
        </p:nvSpPr>
        <p:spPr>
          <a:xfrm>
            <a:off x="220650" y="628202"/>
            <a:ext cx="9477527" cy="338554"/>
          </a:xfrm>
          <a:prstGeom prst="rect">
            <a:avLst/>
          </a:prstGeom>
        </p:spPr>
        <p:txBody>
          <a:bodyPr wrap="square" lIns="0" tIns="0" rIns="0" bIns="0">
            <a:spAutoFit/>
          </a:bodyPr>
          <a:lstStyle>
            <a:lvl1pPr marL="168275" indent="-168275" algn="l" defTabSz="455613" rtl="0" eaLnBrk="0" fontAlgn="base" hangingPunct="0">
              <a:spcBef>
                <a:spcPct val="20000"/>
              </a:spcBef>
              <a:spcAft>
                <a:spcPct val="0"/>
              </a:spcAft>
              <a:buFont typeface="Arial" charset="0"/>
              <a:buChar char="•"/>
              <a:defRPr kumimoji="1" lang="ja-JP" altLang="en-US" sz="2000" kern="1200">
                <a:solidFill>
                  <a:schemeClr val="tx1"/>
                </a:solidFill>
                <a:latin typeface="+mn-ea"/>
                <a:ea typeface="+mn-ea"/>
                <a:cs typeface="HGP創英角ｺﾞｼｯｸUB" pitchFamily="50" charset="-128"/>
              </a:defRPr>
            </a:lvl1pPr>
            <a:lvl2pPr marL="681038" indent="-223838" algn="l" defTabSz="455613" rtl="0" eaLnBrk="0" fontAlgn="base" hangingPunct="0">
              <a:spcBef>
                <a:spcPct val="20000"/>
              </a:spcBef>
              <a:spcAft>
                <a:spcPct val="0"/>
              </a:spcAft>
              <a:buFont typeface="Arial" charset="0"/>
              <a:buChar char="–"/>
              <a:defRPr kumimoji="1" lang="ja-JP" altLang="en-US" kern="1200">
                <a:solidFill>
                  <a:schemeClr val="tx1"/>
                </a:solidFill>
                <a:latin typeface="+mn-ea"/>
                <a:ea typeface="Arial" charset="0"/>
                <a:cs typeface="Arial"/>
              </a:defRPr>
            </a:lvl2pPr>
            <a:lvl3pPr marL="1089025" indent="-174625" algn="l" defTabSz="455613" rtl="0" eaLnBrk="0" fontAlgn="base" hangingPunct="0">
              <a:spcBef>
                <a:spcPct val="20000"/>
              </a:spcBef>
              <a:spcAft>
                <a:spcPct val="0"/>
              </a:spcAft>
              <a:buFont typeface="Arial" charset="0"/>
              <a:buChar char="•"/>
              <a:defRPr kumimoji="1" lang="ja-JP" altLang="en-US" sz="1600" kern="1200">
                <a:solidFill>
                  <a:schemeClr val="tx1"/>
                </a:solidFill>
                <a:latin typeface="+mn-ea"/>
                <a:ea typeface="Arial" charset="0"/>
                <a:cs typeface="Arial"/>
              </a:defRPr>
            </a:lvl3pPr>
            <a:lvl4pPr marL="1543050" indent="-171450" algn="l" defTabSz="455613" rtl="0" eaLnBrk="0" fontAlgn="base" hangingPunct="0">
              <a:spcBef>
                <a:spcPct val="20000"/>
              </a:spcBef>
              <a:spcAft>
                <a:spcPct val="0"/>
              </a:spcAft>
              <a:buFont typeface="Arial" charset="0"/>
              <a:buChar char="–"/>
              <a:defRPr kumimoji="1" lang="ja-JP" altLang="en-US" sz="1400" kern="1200">
                <a:solidFill>
                  <a:schemeClr val="tx1"/>
                </a:solidFill>
                <a:latin typeface="+mn-ea"/>
                <a:ea typeface="Arial" charset="0"/>
                <a:cs typeface="Arial"/>
              </a:defRPr>
            </a:lvl4pPr>
            <a:lvl5pPr marL="1998663" indent="-169863" algn="l" defTabSz="455613" rtl="0" eaLnBrk="0" fontAlgn="base" hangingPunct="0">
              <a:spcBef>
                <a:spcPct val="20000"/>
              </a:spcBef>
              <a:spcAft>
                <a:spcPct val="0"/>
              </a:spcAft>
              <a:buFont typeface="Arial" charset="0"/>
              <a:buChar char="»"/>
              <a:defRPr kumimoji="1" lang="ja-JP" altLang="en-US" sz="1200" kern="1200">
                <a:solidFill>
                  <a:schemeClr val="tx1"/>
                </a:solidFill>
                <a:latin typeface="+mn-ea"/>
                <a:ea typeface="Arial" charset="0"/>
                <a:cs typeface="Arial"/>
              </a:defRPr>
            </a:lvl5pPr>
            <a:lvl6pPr marL="2514235"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6pPr>
            <a:lvl7pPr marL="2971370"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7pPr>
            <a:lvl8pPr marL="3428503"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8pPr>
            <a:lvl9pPr marL="3885637"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844083" eaLnBrk="1" hangingPunct="1">
              <a:buNone/>
              <a:defRPr/>
            </a:pPr>
            <a:r>
              <a:rPr lang="ja-JP" altLang="en-US" sz="2200" b="1" dirty="0">
                <a:solidFill>
                  <a:schemeClr val="accent2"/>
                </a:solidFill>
                <a:latin typeface="Meiryo UI"/>
                <a:ea typeface="Meiryo UI"/>
              </a:rPr>
              <a:t>一般的な市場性商品に網羅的に対応。同一のプラットフォームですべて一元管理</a:t>
            </a:r>
          </a:p>
        </p:txBody>
      </p:sp>
      <p:sp>
        <p:nvSpPr>
          <p:cNvPr id="11" name="正方形/長方形 10"/>
          <p:cNvSpPr/>
          <p:nvPr/>
        </p:nvSpPr>
        <p:spPr>
          <a:xfrm>
            <a:off x="4085892" y="1667326"/>
            <a:ext cx="1731498" cy="319639"/>
          </a:xfrm>
          <a:prstGeom prst="rect">
            <a:avLst/>
          </a:prstGeom>
        </p:spPr>
        <p:txBody>
          <a:bodyPr wrap="square">
            <a:spAutoFit/>
          </a:bodyPr>
          <a:lstStyle/>
          <a:p>
            <a:pPr algn="ctr" defTabSz="854680">
              <a:defRPr/>
            </a:pPr>
            <a:r>
              <a:rPr kumimoji="0" lang="ja-JP" altLang="en-US" sz="1477" u="sng" kern="0" dirty="0">
                <a:solidFill>
                  <a:srgbClr val="404040"/>
                </a:solidFill>
              </a:rPr>
              <a:t>対応商品一覧</a:t>
            </a:r>
          </a:p>
        </p:txBody>
      </p:sp>
      <p:sp>
        <p:nvSpPr>
          <p:cNvPr id="12" name="テキスト ボックス 11"/>
          <p:cNvSpPr txBox="1"/>
          <p:nvPr/>
        </p:nvSpPr>
        <p:spPr>
          <a:xfrm>
            <a:off x="2992740" y="5644648"/>
            <a:ext cx="6265584" cy="582931"/>
          </a:xfrm>
          <a:prstGeom prst="roundRect">
            <a:avLst>
              <a:gd name="adj" fmla="val 23249"/>
            </a:avLst>
          </a:prstGeom>
          <a:solidFill>
            <a:srgbClr val="FFFFFF"/>
          </a:solidFill>
          <a:ln w="12700" cap="flat" cmpd="sng" algn="ctr">
            <a:solidFill>
              <a:srgbClr val="BC4328"/>
            </a:solidFill>
            <a:prstDash val="solid"/>
            <a:miter lim="800000"/>
          </a:ln>
          <a:effectLst/>
        </p:spPr>
        <p:txBody>
          <a:bodyPr wrap="square" lIns="66462" tIns="66462" rIns="66462" bIns="66462" rtlCol="0" anchor="ctr">
            <a:noAutofit/>
          </a:bodyPr>
          <a:lstStyle/>
          <a:p>
            <a:pPr defTabSz="854680">
              <a:defRPr/>
            </a:pPr>
            <a:r>
              <a:rPr kumimoji="0" lang="ja-JP" altLang="en-US" sz="1477" kern="0" dirty="0">
                <a:solidFill>
                  <a:srgbClr val="404040"/>
                </a:solidFill>
                <a:latin typeface="Arial"/>
                <a:ea typeface="Meiryo UI"/>
              </a:rPr>
              <a:t>対応商品については、ユーザ様のニーズを踏まえて今後順次拡張していく予定となっております。</a:t>
            </a:r>
          </a:p>
        </p:txBody>
      </p:sp>
      <p:pic>
        <p:nvPicPr>
          <p:cNvPr id="3" name="図 2"/>
          <p:cNvPicPr>
            <a:picLocks noChangeAspect="1"/>
          </p:cNvPicPr>
          <p:nvPr/>
        </p:nvPicPr>
        <p:blipFill>
          <a:blip r:embed="rId2"/>
          <a:stretch>
            <a:fillRect/>
          </a:stretch>
        </p:blipFill>
        <p:spPr>
          <a:xfrm>
            <a:off x="673253" y="2011102"/>
            <a:ext cx="8610650" cy="3647718"/>
          </a:xfrm>
          <a:prstGeom prst="rect">
            <a:avLst/>
          </a:prstGeom>
        </p:spPr>
      </p:pic>
    </p:spTree>
    <p:extLst>
      <p:ext uri="{BB962C8B-B14F-4D97-AF65-F5344CB8AC3E}">
        <p14:creationId xmlns:p14="http://schemas.microsoft.com/office/powerpoint/2010/main" val="2871058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機能概要</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959360548"/>
              </p:ext>
            </p:extLst>
          </p:nvPr>
        </p:nvGraphicFramePr>
        <p:xfrm>
          <a:off x="1067907" y="1220464"/>
          <a:ext cx="7794029" cy="3839110"/>
        </p:xfrm>
        <a:graphic>
          <a:graphicData uri="http://schemas.openxmlformats.org/drawingml/2006/table">
            <a:tbl>
              <a:tblPr/>
              <a:tblGrid>
                <a:gridCol w="304214">
                  <a:extLst>
                    <a:ext uri="{9D8B030D-6E8A-4147-A177-3AD203B41FA5}">
                      <a16:colId xmlns:a16="http://schemas.microsoft.com/office/drawing/2014/main" val="660845990"/>
                    </a:ext>
                  </a:extLst>
                </a:gridCol>
                <a:gridCol w="1543018">
                  <a:extLst>
                    <a:ext uri="{9D8B030D-6E8A-4147-A177-3AD203B41FA5}">
                      <a16:colId xmlns:a16="http://schemas.microsoft.com/office/drawing/2014/main" val="2997910512"/>
                    </a:ext>
                  </a:extLst>
                </a:gridCol>
                <a:gridCol w="5946797">
                  <a:extLst>
                    <a:ext uri="{9D8B030D-6E8A-4147-A177-3AD203B41FA5}">
                      <a16:colId xmlns:a16="http://schemas.microsoft.com/office/drawing/2014/main" val="692712763"/>
                    </a:ext>
                  </a:extLst>
                </a:gridCol>
              </a:tblGrid>
              <a:tr h="299346">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a:t>
                      </a:r>
                    </a:p>
                  </a:txBody>
                  <a:tcPr marL="42203" marR="42203" marT="42203" marB="42203"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メニュー</a:t>
                      </a:r>
                    </a:p>
                  </a:txBody>
                  <a:tcPr marL="42203" marR="42203" marT="42203" marB="422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主な機能</a:t>
                      </a:r>
                    </a:p>
                  </a:txBody>
                  <a:tcPr marL="42203" marR="42203" marT="42203" marB="42203"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66991860"/>
                  </a:ext>
                </a:extLst>
              </a:tr>
              <a:tr h="1169320">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取引管理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・約定登録、承認・解約処理等</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・約定検索および検索結果の一覧</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表示</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・約定毎の値洗い計算</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（例：時価評価、期間損益、未収・未払利息、感応度計算等）</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763971"/>
                  </a:ext>
                </a:extLst>
              </a:tr>
              <a:tr h="1556598">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a:solidFill>
                            <a:schemeClr val="tx1"/>
                          </a:solidFill>
                          <a:effectLst/>
                          <a:latin typeface="Meiryo UI" panose="020B0604030504040204" pitchFamily="50" charset="-128"/>
                          <a:ea typeface="Meiryo UI" panose="020B0604030504040204" pitchFamily="50" charset="-128"/>
                        </a:rPr>
                        <a:t>2</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銘柄管理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・有価証券銘柄の属性・時価</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管理</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・銘柄毎の残高再計算</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（例：簿価、償却額、評価損益、未収利息、感応度計算等）</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・ファクター債（例：</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MBS</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）パラメータ設定</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・上場先物建玉明細管理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・株式配当金・投信分配金管理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248666"/>
                  </a:ext>
                </a:extLst>
              </a:tr>
              <a:tr h="813846">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a:solidFill>
                            <a:schemeClr val="tx1"/>
                          </a:solidFill>
                          <a:effectLst/>
                          <a:latin typeface="Meiryo UI" panose="020B0604030504040204" pitchFamily="50" charset="-128"/>
                          <a:ea typeface="Meiryo UI" panose="020B0604030504040204" pitchFamily="50" charset="-128"/>
                        </a:rPr>
                        <a:t>3</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マーケット</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・金利、為替、ボラティリティ等のマーケットレート</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管理</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実勢レート・公正価値算出レートの</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種類を管理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398088"/>
                  </a:ext>
                </a:extLst>
              </a:tr>
            </a:tbl>
          </a:graphicData>
        </a:graphic>
      </p:graphicFrame>
    </p:spTree>
    <p:extLst>
      <p:ext uri="{BB962C8B-B14F-4D97-AF65-F5344CB8AC3E}">
        <p14:creationId xmlns:p14="http://schemas.microsoft.com/office/powerpoint/2010/main" val="230053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機能概要</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969316209"/>
              </p:ext>
            </p:extLst>
          </p:nvPr>
        </p:nvGraphicFramePr>
        <p:xfrm>
          <a:off x="960834" y="1035412"/>
          <a:ext cx="7981617" cy="5229599"/>
        </p:xfrm>
        <a:graphic>
          <a:graphicData uri="http://schemas.openxmlformats.org/drawingml/2006/table">
            <a:tbl>
              <a:tblPr/>
              <a:tblGrid>
                <a:gridCol w="304214">
                  <a:extLst>
                    <a:ext uri="{9D8B030D-6E8A-4147-A177-3AD203B41FA5}">
                      <a16:colId xmlns:a16="http://schemas.microsoft.com/office/drawing/2014/main" val="2824116120"/>
                    </a:ext>
                  </a:extLst>
                </a:gridCol>
                <a:gridCol w="1642069">
                  <a:extLst>
                    <a:ext uri="{9D8B030D-6E8A-4147-A177-3AD203B41FA5}">
                      <a16:colId xmlns:a16="http://schemas.microsoft.com/office/drawing/2014/main" val="2344516026"/>
                    </a:ext>
                  </a:extLst>
                </a:gridCol>
                <a:gridCol w="6035334">
                  <a:extLst>
                    <a:ext uri="{9D8B030D-6E8A-4147-A177-3AD203B41FA5}">
                      <a16:colId xmlns:a16="http://schemas.microsoft.com/office/drawing/2014/main" val="3940479344"/>
                    </a:ext>
                  </a:extLst>
                </a:gridCol>
              </a:tblGrid>
              <a:tr h="281354">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a:t>
                      </a:r>
                    </a:p>
                  </a:txBody>
                  <a:tcPr marL="42203" marR="42203" marT="42203" marB="42203"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メニュー</a:t>
                      </a:r>
                    </a:p>
                  </a:txBody>
                  <a:tcPr marL="42203" marR="42203" marT="42203" marB="422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主な機能</a:t>
                      </a:r>
                    </a:p>
                  </a:txBody>
                  <a:tcPr marL="42203" marR="42203" marT="42203" marB="42203"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18230658"/>
                  </a:ext>
                </a:extLst>
              </a:tr>
              <a:tr h="1856935">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4</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リスク管理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基本機能</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・取引先毎の与信枠（商品・期間毎）のモニタリング</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・ポートフォリオ管理</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・任意のマーケットシナリオに基づく成行のシミュレーション</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・為替取引のポジション・損益確認</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・有価証券のカテゴリ別（例：債券分類、残存期間）の残高集計</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・債券のポジションラダー作成</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・債券レポ・現先レポのマージンコール判定、実行</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590671"/>
                  </a:ext>
                </a:extLst>
              </a:tr>
              <a:tr h="2053883">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a:solidFill>
                            <a:schemeClr val="tx1"/>
                          </a:solidFill>
                          <a:effectLst/>
                          <a:latin typeface="Meiryo UI" panose="020B0604030504040204" pitchFamily="50" charset="-128"/>
                          <a:ea typeface="Meiryo UI" panose="020B0604030504040204" pitchFamily="50" charset="-128"/>
                        </a:rPr>
                        <a:t>5</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【VaR</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計算・ストレステスト・規制対応メニュー</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・分散共分散</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VaR</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計算</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・ヒストリカル</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VaR</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計算（</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GPS</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法・フルバリュエーション法）</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・バックテスト実行</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・シミュレーション実行</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　（マーケットシナリオ、仮想銘柄管理および売買・再投資シナリオの設定含）</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IRRBB</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（規制シナリオ・任意シナリオに基づく</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ΔEVE</a:t>
                      </a:r>
                      <a:r>
                        <a:rPr lang="ja-JP" altLang="en-US" sz="1300" b="0" i="0" u="none" strike="noStrike" dirty="0" err="1" smtClean="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ΔNII</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の計算）</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SA-CCR</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ベースの</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EAD</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算出</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BA-CVA</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計算</a:t>
                      </a:r>
                      <a:endPar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88941"/>
                  </a:ext>
                </a:extLst>
              </a:tr>
              <a:tr h="1013981">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6</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資金繰り管理</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・指定期間内における通貨別、科目別の入出金の予実管理、運用調達の</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GAP</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分析</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・指定基準日における外国他店預け口座別の科目別の入出金（決済金額）の予実管理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1116104"/>
                  </a:ext>
                </a:extLst>
              </a:tr>
            </a:tbl>
          </a:graphicData>
        </a:graphic>
      </p:graphicFrame>
    </p:spTree>
    <p:extLst>
      <p:ext uri="{BB962C8B-B14F-4D97-AF65-F5344CB8AC3E}">
        <p14:creationId xmlns:p14="http://schemas.microsoft.com/office/powerpoint/2010/main" val="386166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機能概要</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76032381"/>
              </p:ext>
            </p:extLst>
          </p:nvPr>
        </p:nvGraphicFramePr>
        <p:xfrm>
          <a:off x="1166219" y="942663"/>
          <a:ext cx="7851466" cy="5261316"/>
        </p:xfrm>
        <a:graphic>
          <a:graphicData uri="http://schemas.openxmlformats.org/drawingml/2006/table">
            <a:tbl>
              <a:tblPr/>
              <a:tblGrid>
                <a:gridCol w="345245">
                  <a:extLst>
                    <a:ext uri="{9D8B030D-6E8A-4147-A177-3AD203B41FA5}">
                      <a16:colId xmlns:a16="http://schemas.microsoft.com/office/drawing/2014/main" val="1009824141"/>
                    </a:ext>
                  </a:extLst>
                </a:gridCol>
                <a:gridCol w="1949994">
                  <a:extLst>
                    <a:ext uri="{9D8B030D-6E8A-4147-A177-3AD203B41FA5}">
                      <a16:colId xmlns:a16="http://schemas.microsoft.com/office/drawing/2014/main" val="2031989763"/>
                    </a:ext>
                  </a:extLst>
                </a:gridCol>
                <a:gridCol w="5556227">
                  <a:extLst>
                    <a:ext uri="{9D8B030D-6E8A-4147-A177-3AD203B41FA5}">
                      <a16:colId xmlns:a16="http://schemas.microsoft.com/office/drawing/2014/main" val="1090428852"/>
                    </a:ext>
                  </a:extLst>
                </a:gridCol>
              </a:tblGrid>
              <a:tr h="281354">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a:t>
                      </a:r>
                    </a:p>
                  </a:txBody>
                  <a:tcPr marL="42203" marR="42203" marT="42203" marB="42203"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メニュー</a:t>
                      </a:r>
                    </a:p>
                  </a:txBody>
                  <a:tcPr marL="42203" marR="42203" marT="42203" marB="422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主な機能</a:t>
                      </a:r>
                    </a:p>
                  </a:txBody>
                  <a:tcPr marL="42203" marR="42203" marT="42203" marB="42203"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29736790"/>
                  </a:ext>
                </a:extLst>
              </a:tr>
              <a:tr h="1266092">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7</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期日管理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・期日種類（例：利息受払日、償還日）毎の取引データ検索</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・金利決定日の期日管理及び金利決定（フィキシング）処理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・オプションの権利行使・放棄の期日管理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・オプションのバリアタッチ（ノックイン・ノックアウト）の期日管理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・休日変更時のキャッシュフロー修正</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397161"/>
                  </a:ext>
                </a:extLst>
              </a:tr>
              <a:tr h="675249">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a:solidFill>
                            <a:schemeClr val="tx1"/>
                          </a:solidFill>
                          <a:effectLst/>
                          <a:latin typeface="Meiryo UI" panose="020B0604030504040204" pitchFamily="50" charset="-128"/>
                          <a:ea typeface="Meiryo UI" panose="020B0604030504040204" pitchFamily="50" charset="-128"/>
                        </a:rPr>
                        <a:t>8</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レポート管理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・帳票出力</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EUC</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帳票定義および出力</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61991"/>
                  </a:ext>
                </a:extLst>
              </a:tr>
              <a:tr h="872197">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a:solidFill>
                            <a:schemeClr val="tx1"/>
                          </a:solidFill>
                          <a:effectLst/>
                          <a:latin typeface="Meiryo UI" panose="020B0604030504040204" pitchFamily="50" charset="-128"/>
                          <a:ea typeface="Meiryo UI" panose="020B0604030504040204" pitchFamily="50" charset="-128"/>
                        </a:rPr>
                        <a:t>9</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担保管理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・担保（例：日銀・清算機関向け・</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CSA</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）の登録、承認</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CSA</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契約マスタに基づく、店頭デリバティブの証拠金計算・担保授受管理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・担保約定毎の残高再計算（例：現金担保の利息計算等を含む</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188539"/>
                  </a:ext>
                </a:extLst>
              </a:tr>
              <a:tr h="872197">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10</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決済管理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・日銀ネット口座における決済管理（同時決済口・通常口）</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・市中決済（外国他店預け）口座における決済管理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・決済情報に基づく</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SWIFT</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電文（</a:t>
                      </a:r>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MT</a:t>
                      </a: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）作成</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3541605"/>
                  </a:ext>
                </a:extLst>
              </a:tr>
              <a:tr h="1266092">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11</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　</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会計仕訳作成機能</a:t>
                      </a: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p>
                    <a:p>
                      <a:pPr algn="l" fontAlgn="t"/>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・約定情報や値洗い結果からの会計仕訳の自動作成</a:t>
                      </a:r>
                    </a:p>
                    <a:p>
                      <a:pPr marL="179388" indent="-179388" algn="l" fontAlgn="t"/>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rPr>
                        <a:t>予め設定した仕訳ルールに基づき、借方／貸方区分・勘定科目・勘定科目コード・計上金額・換算レートを一覧表示。会計（基幹系）システムへのデータ連携も対応可能。</a:t>
                      </a:r>
                      <a:endPar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268923"/>
                  </a:ext>
                </a:extLst>
              </a:tr>
            </a:tbl>
          </a:graphicData>
        </a:graphic>
      </p:graphicFrame>
    </p:spTree>
    <p:extLst>
      <p:ext uri="{BB962C8B-B14F-4D97-AF65-F5344CB8AC3E}">
        <p14:creationId xmlns:p14="http://schemas.microsoft.com/office/powerpoint/2010/main" val="3092673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機能概要</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609647681"/>
              </p:ext>
            </p:extLst>
          </p:nvPr>
        </p:nvGraphicFramePr>
        <p:xfrm>
          <a:off x="1155790" y="1208076"/>
          <a:ext cx="7729771" cy="4582550"/>
        </p:xfrm>
        <a:graphic>
          <a:graphicData uri="http://schemas.openxmlformats.org/drawingml/2006/table">
            <a:tbl>
              <a:tblPr/>
              <a:tblGrid>
                <a:gridCol w="374290">
                  <a:extLst>
                    <a:ext uri="{9D8B030D-6E8A-4147-A177-3AD203B41FA5}">
                      <a16:colId xmlns:a16="http://schemas.microsoft.com/office/drawing/2014/main" val="1585556786"/>
                    </a:ext>
                  </a:extLst>
                </a:gridCol>
                <a:gridCol w="1951659">
                  <a:extLst>
                    <a:ext uri="{9D8B030D-6E8A-4147-A177-3AD203B41FA5}">
                      <a16:colId xmlns:a16="http://schemas.microsoft.com/office/drawing/2014/main" val="2312483106"/>
                    </a:ext>
                  </a:extLst>
                </a:gridCol>
                <a:gridCol w="5403822">
                  <a:extLst>
                    <a:ext uri="{9D8B030D-6E8A-4147-A177-3AD203B41FA5}">
                      <a16:colId xmlns:a16="http://schemas.microsoft.com/office/drawing/2014/main" val="2749771041"/>
                    </a:ext>
                  </a:extLst>
                </a:gridCol>
              </a:tblGrid>
              <a:tr h="281354">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a:t>
                      </a:r>
                    </a:p>
                  </a:txBody>
                  <a:tcPr marL="42203" marR="42203" marT="42203" marB="42203"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メニュー</a:t>
                      </a:r>
                    </a:p>
                  </a:txBody>
                  <a:tcPr marL="42203" marR="42203" marT="42203" marB="422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rPr>
                        <a:t>主な機能</a:t>
                      </a:r>
                    </a:p>
                  </a:txBody>
                  <a:tcPr marL="42203" marR="42203" marT="42203" marB="42203"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651458152"/>
                  </a:ext>
                </a:extLst>
              </a:tr>
              <a:tr h="478302">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12</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外部リンク</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・外部ファイルのアップロード</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endParaRPr lang="ja-JP" altLang="en-US" sz="1300" b="0" i="0" u="none" strike="noStrike">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11038"/>
                  </a:ext>
                </a:extLst>
              </a:tr>
              <a:tr h="1463040">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13</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運用管理</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・運行（ジョブ）管理</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r>
                        <a:rPr lang="ja-JP" altLang="en-US" sz="1300" b="0" i="0" u="none" strike="noStrike">
                          <a:solidFill>
                            <a:schemeClr val="tx1"/>
                          </a:solidFill>
                          <a:effectLst/>
                          <a:latin typeface="Meiryo UI" panose="020B0604030504040204" pitchFamily="50" charset="-128"/>
                          <a:ea typeface="Meiryo UI" panose="020B0604030504040204" pitchFamily="50" charset="-128"/>
                        </a:rPr>
                        <a:t>・日次業務管理</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r>
                        <a:rPr lang="ja-JP" altLang="en-US" sz="1300" b="0" i="0" u="none" strike="noStrike">
                          <a:solidFill>
                            <a:schemeClr val="tx1"/>
                          </a:solidFill>
                          <a:effectLst/>
                          <a:latin typeface="Meiryo UI" panose="020B0604030504040204" pitchFamily="50" charset="-128"/>
                          <a:ea typeface="Meiryo UI" panose="020B0604030504040204" pitchFamily="50" charset="-128"/>
                        </a:rPr>
                        <a:t>・ファイル入出力管理</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r>
                        <a:rPr lang="ja-JP" altLang="en-US" sz="1300" b="0" i="0" u="none" strike="noStrike">
                          <a:solidFill>
                            <a:schemeClr val="tx1"/>
                          </a:solidFill>
                          <a:effectLst/>
                          <a:latin typeface="Meiryo UI" panose="020B0604030504040204" pitchFamily="50" charset="-128"/>
                          <a:ea typeface="Meiryo UI" panose="020B0604030504040204" pitchFamily="50" charset="-128"/>
                        </a:rPr>
                        <a:t>・バッチ処理管理</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r>
                        <a:rPr lang="ja-JP" altLang="en-US" sz="1300" b="0" i="0" u="none" strike="noStrike">
                          <a:solidFill>
                            <a:schemeClr val="tx1"/>
                          </a:solidFill>
                          <a:effectLst/>
                          <a:latin typeface="Meiryo UI" panose="020B0604030504040204" pitchFamily="50" charset="-128"/>
                          <a:ea typeface="Meiryo UI" panose="020B0604030504040204" pitchFamily="50" charset="-128"/>
                        </a:rPr>
                        <a:t>・ログ管理</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r>
                        <a:rPr lang="ja-JP" altLang="en-US" sz="1300" b="0" i="0" u="none" strike="noStrike">
                          <a:solidFill>
                            <a:schemeClr val="tx1"/>
                          </a:solidFill>
                          <a:effectLst/>
                          <a:latin typeface="Meiryo UI" panose="020B0604030504040204" pitchFamily="50" charset="-128"/>
                          <a:ea typeface="Meiryo UI" panose="020B0604030504040204" pitchFamily="50" charset="-128"/>
                        </a:rPr>
                        <a:t>・その他メンテナンス用機能</a:t>
                      </a:r>
                      <a:br>
                        <a:rPr lang="ja-JP" altLang="en-US" sz="1300" b="0" i="0" u="none" strike="noStrike">
                          <a:solidFill>
                            <a:schemeClr val="tx1"/>
                          </a:solidFill>
                          <a:effectLst/>
                          <a:latin typeface="Meiryo UI" panose="020B0604030504040204" pitchFamily="50" charset="-128"/>
                          <a:ea typeface="Meiryo UI" panose="020B0604030504040204" pitchFamily="50" charset="-128"/>
                        </a:rPr>
                      </a:br>
                      <a:endParaRPr lang="ja-JP" altLang="en-US" sz="1300" b="0" i="0" u="none" strike="noStrike">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004248"/>
                  </a:ext>
                </a:extLst>
              </a:tr>
              <a:tr h="1463040">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14</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環境設定</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・各種マスタ管理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・取引先（ブローカー、決済銀行（口座） 含）管理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・ブック管理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・通貨・通貨ペア管理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・営業店、日銀営業店</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・休日管理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743748"/>
                  </a:ext>
                </a:extLst>
              </a:tr>
              <a:tr h="872197">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r" fontAlgn="t"/>
                      <a:r>
                        <a:rPr lang="en-US" altLang="ja-JP" sz="1300" b="0" i="0" u="none" strike="noStrike" dirty="0">
                          <a:solidFill>
                            <a:schemeClr val="tx1"/>
                          </a:solidFill>
                          <a:effectLst/>
                          <a:latin typeface="Meiryo UI" panose="020B0604030504040204" pitchFamily="50" charset="-128"/>
                          <a:ea typeface="Meiryo UI" panose="020B0604030504040204" pitchFamily="50" charset="-128"/>
                        </a:rPr>
                        <a:t>15</a:t>
                      </a:r>
                    </a:p>
                  </a:txBody>
                  <a:tcPr marL="42203" marR="42203" marT="42203" marB="42203">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a:solidFill>
                            <a:schemeClr val="tx1"/>
                          </a:solidFill>
                          <a:effectLst/>
                          <a:latin typeface="Meiryo UI" panose="020B0604030504040204" pitchFamily="50" charset="-128"/>
                          <a:ea typeface="Meiryo UI" panose="020B0604030504040204" pitchFamily="50" charset="-128"/>
                        </a:rPr>
                        <a:t>システムセキュリティ</a:t>
                      </a:r>
                    </a:p>
                  </a:txBody>
                  <a:tcPr marL="42203" marR="42203" marT="42203" marB="422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fontAlgn="t"/>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・ユーザ管理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・ユーザグループ管理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・権限管理</a:t>
                      </a:r>
                      <a:br>
                        <a:rPr lang="ja-JP" altLang="en-US" sz="13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42203" marR="42203" marT="42203" marB="42203">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715761"/>
                  </a:ext>
                </a:extLst>
              </a:tr>
            </a:tbl>
          </a:graphicData>
        </a:graphic>
      </p:graphicFrame>
    </p:spTree>
    <p:extLst>
      <p:ext uri="{BB962C8B-B14F-4D97-AF65-F5344CB8AC3E}">
        <p14:creationId xmlns:p14="http://schemas.microsoft.com/office/powerpoint/2010/main" val="154136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dirty="0" smtClean="0"/>
              <a:t>システムの業務利用イメージ</a:t>
            </a:r>
            <a:endParaRPr kumimoji="1" lang="ja-JP" altLang="en-US" dirty="0"/>
          </a:p>
        </p:txBody>
      </p:sp>
      <p:sp>
        <p:nvSpPr>
          <p:cNvPr id="3" name="角丸四角形 2"/>
          <p:cNvSpPr/>
          <p:nvPr/>
        </p:nvSpPr>
        <p:spPr>
          <a:xfrm>
            <a:off x="592019" y="4515734"/>
            <a:ext cx="8679637" cy="1516425"/>
          </a:xfrm>
          <a:prstGeom prst="roundRect">
            <a:avLst/>
          </a:prstGeom>
          <a:solidFill>
            <a:srgbClr val="FFFFFF"/>
          </a:solidFill>
          <a:ln w="6350" cap="flat" cmpd="sng" algn="ctr">
            <a:solidFill>
              <a:srgbClr val="FFFFFF">
                <a:lumMod val="50000"/>
              </a:srgbClr>
            </a:solidFill>
            <a:prstDash val="sysDash"/>
            <a:miter lim="800000"/>
          </a:ln>
          <a:effectLst/>
        </p:spPr>
        <p:txBody>
          <a:bodyPr rot="0" spcFirstLastPara="0" vertOverflow="overflow" horzOverflow="overflow" vert="horz" wrap="square" lIns="84406" tIns="42203" rIns="84406" bIns="42203" numCol="1" spcCol="0" rtlCol="0" fromWordArt="0" anchor="b" anchorCtr="0" forceAA="0" compatLnSpc="1">
            <a:prstTxWarp prst="textNoShape">
              <a:avLst/>
            </a:prstTxWarp>
            <a:noAutofit/>
          </a:bodyPr>
          <a:lstStyle/>
          <a:p>
            <a:pPr algn="ctr" defTabSz="854680">
              <a:defRPr/>
            </a:pPr>
            <a:r>
              <a:rPr kumimoji="0" lang="ja-JP" altLang="en-US" sz="1292" kern="0" dirty="0">
                <a:solidFill>
                  <a:srgbClr val="404040"/>
                </a:solidFill>
                <a:latin typeface="Meiryo UI" panose="020B0604030504040204" pitchFamily="50" charset="-128"/>
                <a:ea typeface="Meiryo UI"/>
              </a:rPr>
              <a:t>外部システムとの接続例</a:t>
            </a:r>
          </a:p>
        </p:txBody>
      </p:sp>
      <p:sp>
        <p:nvSpPr>
          <p:cNvPr id="5" name="ホームベース 4"/>
          <p:cNvSpPr/>
          <p:nvPr/>
        </p:nvSpPr>
        <p:spPr>
          <a:xfrm>
            <a:off x="457038" y="2437686"/>
            <a:ext cx="9072000" cy="403965"/>
          </a:xfrm>
          <a:prstGeom prst="homePlate">
            <a:avLst/>
          </a:prstGeom>
          <a:gradFill rotWithShape="1">
            <a:gsLst>
              <a:gs pos="0">
                <a:srgbClr val="404040">
                  <a:lumMod val="110000"/>
                  <a:satMod val="105000"/>
                  <a:tint val="67000"/>
                </a:srgbClr>
              </a:gs>
              <a:gs pos="50000">
                <a:srgbClr val="404040">
                  <a:lumMod val="105000"/>
                  <a:satMod val="103000"/>
                  <a:tint val="73000"/>
                </a:srgbClr>
              </a:gs>
              <a:gs pos="100000">
                <a:srgbClr val="404040">
                  <a:lumMod val="105000"/>
                  <a:satMod val="109000"/>
                  <a:tint val="81000"/>
                </a:srgbClr>
              </a:gs>
            </a:gsLst>
            <a:lin ang="5400000" scaled="0"/>
          </a:gradFill>
          <a:ln w="6350" cap="flat" cmpd="sng" algn="ctr">
            <a:noFill/>
            <a:prstDash val="solid"/>
            <a:miter lim="800000"/>
          </a:ln>
          <a:effectLst/>
        </p:spPr>
        <p:txBody>
          <a:bodyPr rot="0" spcFirstLastPara="0" vertOverflow="overflow" horzOverflow="overflow" vert="horz" wrap="square" lIns="66462" tIns="66462" rIns="66462" bIns="66462" numCol="1" spcCol="0" rtlCol="0" fromWordArt="0" anchor="ctr" anchorCtr="0" forceAA="0" compatLnSpc="1">
            <a:prstTxWarp prst="textNoShape">
              <a:avLst/>
            </a:prstTxWarp>
            <a:noAutofit/>
          </a:bodyPr>
          <a:lstStyle/>
          <a:p>
            <a:pPr algn="ctr" defTabSz="854680">
              <a:defRPr/>
            </a:pPr>
            <a:endParaRPr kumimoji="0" lang="ja-JP" altLang="en-US" sz="1662" kern="0" dirty="0">
              <a:solidFill>
                <a:srgbClr val="FFFFFF"/>
              </a:solidFill>
              <a:latin typeface="Meiryo UI" panose="020B0604030504040204" pitchFamily="50" charset="-128"/>
              <a:ea typeface="Meiryo UI"/>
            </a:endParaRPr>
          </a:p>
        </p:txBody>
      </p:sp>
      <p:pic>
        <p:nvPicPr>
          <p:cNvPr id="6"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1863447" y="2306420"/>
            <a:ext cx="1103098" cy="906294"/>
          </a:xfrm>
          <a:prstGeom prst="rect">
            <a:avLst/>
          </a:prstGeom>
          <a:solidFill>
            <a:srgbClr val="FFFFFF"/>
          </a:solidFill>
        </p:spPr>
      </p:pic>
      <p:sp>
        <p:nvSpPr>
          <p:cNvPr id="7" name="テキスト ボックス 6"/>
          <p:cNvSpPr txBox="1"/>
          <p:nvPr/>
        </p:nvSpPr>
        <p:spPr>
          <a:xfrm>
            <a:off x="509244" y="3304244"/>
            <a:ext cx="1329231" cy="534353"/>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マーケットレート・</a:t>
            </a:r>
            <a:r>
              <a:rPr kumimoji="0" lang="en-US" altLang="ja-JP" sz="1015" kern="0" dirty="0">
                <a:solidFill>
                  <a:srgbClr val="FFFFFF"/>
                </a:solidFill>
                <a:latin typeface="Meiryo UI" panose="020B0604030504040204" pitchFamily="50" charset="-128"/>
              </a:rPr>
              <a:t/>
            </a:r>
            <a:br>
              <a:rPr kumimoji="0" lang="en-US" altLang="ja-JP" sz="1015" kern="0" dirty="0">
                <a:solidFill>
                  <a:srgbClr val="FFFFFF"/>
                </a:solidFill>
                <a:latin typeface="Meiryo UI" panose="020B0604030504040204" pitchFamily="50" charset="-128"/>
              </a:rPr>
            </a:br>
            <a:r>
              <a:rPr kumimoji="0" lang="ja-JP" altLang="en-US" sz="1015" kern="0" dirty="0">
                <a:solidFill>
                  <a:srgbClr val="FFFFFF"/>
                </a:solidFill>
                <a:latin typeface="Meiryo UI" panose="020B0604030504040204" pitchFamily="50" charset="-128"/>
              </a:rPr>
              <a:t>銘柄時価管理</a:t>
            </a:r>
          </a:p>
        </p:txBody>
      </p:sp>
      <p:pic>
        <p:nvPicPr>
          <p:cNvPr id="8"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584344" y="2306420"/>
            <a:ext cx="1103098" cy="906294"/>
          </a:xfrm>
          <a:prstGeom prst="rect">
            <a:avLst/>
          </a:prstGeom>
          <a:solidFill>
            <a:srgbClr val="FFFFFF"/>
          </a:solidFill>
        </p:spPr>
      </p:pic>
      <p:pic>
        <p:nvPicPr>
          <p:cNvPr id="9"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3142550" y="2306420"/>
            <a:ext cx="1103098" cy="906294"/>
          </a:xfrm>
          <a:prstGeom prst="rect">
            <a:avLst/>
          </a:prstGeom>
          <a:solidFill>
            <a:srgbClr val="FFFFFF"/>
          </a:solidFill>
        </p:spPr>
      </p:pic>
      <p:pic>
        <p:nvPicPr>
          <p:cNvPr id="10"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5700757" y="2306420"/>
            <a:ext cx="1103098" cy="906294"/>
          </a:xfrm>
          <a:prstGeom prst="rect">
            <a:avLst/>
          </a:prstGeom>
          <a:solidFill>
            <a:srgbClr val="FFFFFF"/>
          </a:solidFill>
        </p:spPr>
      </p:pic>
      <p:pic>
        <p:nvPicPr>
          <p:cNvPr id="11"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8258963" y="2306420"/>
            <a:ext cx="1103098" cy="906294"/>
          </a:xfrm>
          <a:prstGeom prst="rect">
            <a:avLst/>
          </a:prstGeom>
          <a:solidFill>
            <a:srgbClr val="FFFFFF"/>
          </a:solidFill>
        </p:spPr>
      </p:pic>
      <p:pic>
        <p:nvPicPr>
          <p:cNvPr id="12"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6979860" y="2306420"/>
            <a:ext cx="1103098" cy="906294"/>
          </a:xfrm>
          <a:prstGeom prst="rect">
            <a:avLst/>
          </a:prstGeom>
          <a:solidFill>
            <a:srgbClr val="FFFFFF"/>
          </a:solidFill>
        </p:spPr>
      </p:pic>
      <p:sp>
        <p:nvSpPr>
          <p:cNvPr id="13" name="テキスト ボックス 12"/>
          <p:cNvSpPr txBox="1"/>
          <p:nvPr/>
        </p:nvSpPr>
        <p:spPr>
          <a:xfrm>
            <a:off x="3637020" y="1806952"/>
            <a:ext cx="2658757" cy="319639"/>
          </a:xfrm>
          <a:prstGeom prst="rect">
            <a:avLst/>
          </a:prstGeom>
          <a:noFill/>
        </p:spPr>
        <p:txBody>
          <a:bodyPr wrap="square" rtlCol="0">
            <a:spAutoFit/>
          </a:bodyPr>
          <a:lstStyle/>
          <a:p>
            <a:pPr algn="ctr" defTabSz="854680"/>
            <a:r>
              <a:rPr lang="ja-JP" altLang="en-US" sz="1477" u="sng" dirty="0">
                <a:solidFill>
                  <a:srgbClr val="404040"/>
                </a:solidFill>
                <a:latin typeface="Meiryo UI" panose="020B0604030504040204" pitchFamily="50" charset="-128"/>
              </a:rPr>
              <a:t>システムの利用イメージ</a:t>
            </a:r>
          </a:p>
        </p:txBody>
      </p:sp>
      <p:pic>
        <p:nvPicPr>
          <p:cNvPr id="14" name="図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974" y="2354386"/>
            <a:ext cx="1007603" cy="566501"/>
          </a:xfrm>
          <a:prstGeom prst="rect">
            <a:avLst/>
          </a:prstGeom>
        </p:spPr>
      </p:pic>
      <p:pic>
        <p:nvPicPr>
          <p:cNvPr id="15"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8284" y="2702540"/>
            <a:ext cx="996923" cy="21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909855" y="2354276"/>
            <a:ext cx="759526" cy="56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435079" y="2356838"/>
            <a:ext cx="481665" cy="56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1774575" y="3304244"/>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約定登録・</a:t>
            </a:r>
            <a:r>
              <a:rPr kumimoji="0" lang="en-US" altLang="ja-JP" sz="1015" kern="0" dirty="0">
                <a:solidFill>
                  <a:srgbClr val="FFFFFF"/>
                </a:solidFill>
                <a:latin typeface="Meiryo UI" panose="020B0604030504040204" pitchFamily="50" charset="-128"/>
              </a:rPr>
              <a:t/>
            </a:r>
            <a:br>
              <a:rPr kumimoji="0" lang="en-US" altLang="ja-JP" sz="1015" kern="0" dirty="0">
                <a:solidFill>
                  <a:srgbClr val="FFFFFF"/>
                </a:solidFill>
                <a:latin typeface="Meiryo UI" panose="020B0604030504040204" pitchFamily="50" charset="-128"/>
              </a:rPr>
            </a:br>
            <a:r>
              <a:rPr kumimoji="0" lang="en-US" altLang="ja-JP" sz="1015" kern="0" dirty="0">
                <a:solidFill>
                  <a:srgbClr val="FFFFFF"/>
                </a:solidFill>
                <a:latin typeface="Meiryo UI" panose="020B0604030504040204" pitchFamily="50" charset="-128"/>
              </a:rPr>
              <a:t>CF</a:t>
            </a:r>
            <a:r>
              <a:rPr kumimoji="0" lang="ja-JP" altLang="en-US" sz="1015" kern="0" dirty="0">
                <a:solidFill>
                  <a:srgbClr val="FFFFFF"/>
                </a:solidFill>
                <a:latin typeface="Meiryo UI" panose="020B0604030504040204" pitchFamily="50" charset="-128"/>
              </a:rPr>
              <a:t>生成</a:t>
            </a:r>
          </a:p>
        </p:txBody>
      </p:sp>
      <p:pic>
        <p:nvPicPr>
          <p:cNvPr id="19"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197974" y="2358785"/>
            <a:ext cx="996923" cy="328820"/>
          </a:xfrm>
          <a:prstGeom prst="rect">
            <a:avLst/>
          </a:prstGeom>
          <a:noFill/>
          <a:ln w="9525">
            <a:solidFill>
              <a:srgbClr val="40404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189570" y="2658888"/>
            <a:ext cx="1013538" cy="2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750236" y="2358307"/>
            <a:ext cx="1000838" cy="29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5744538" y="2655226"/>
            <a:ext cx="1006892" cy="25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306100" y="2354386"/>
            <a:ext cx="1013538" cy="56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039906" y="3304244"/>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期日管理・</a:t>
            </a:r>
            <a:r>
              <a:rPr kumimoji="0" lang="en-US" altLang="ja-JP" sz="1015" kern="0" dirty="0">
                <a:solidFill>
                  <a:srgbClr val="FFFFFF"/>
                </a:solidFill>
                <a:latin typeface="Meiryo UI" panose="020B0604030504040204" pitchFamily="50" charset="-128"/>
              </a:rPr>
              <a:t/>
            </a:r>
            <a:br>
              <a:rPr kumimoji="0" lang="en-US" altLang="ja-JP" sz="1015" kern="0" dirty="0">
                <a:solidFill>
                  <a:srgbClr val="FFFFFF"/>
                </a:solidFill>
                <a:latin typeface="Meiryo UI" panose="020B0604030504040204" pitchFamily="50" charset="-128"/>
              </a:rPr>
            </a:br>
            <a:r>
              <a:rPr kumimoji="0" lang="ja-JP" altLang="en-US" sz="1015" kern="0" dirty="0">
                <a:solidFill>
                  <a:srgbClr val="FFFFFF"/>
                </a:solidFill>
                <a:latin typeface="Meiryo UI" panose="020B0604030504040204" pitchFamily="50" charset="-128"/>
              </a:rPr>
              <a:t>金利決定</a:t>
            </a:r>
          </a:p>
        </p:txBody>
      </p:sp>
      <p:sp>
        <p:nvSpPr>
          <p:cNvPr id="25" name="テキスト ボックス 24"/>
          <p:cNvSpPr txBox="1"/>
          <p:nvPr/>
        </p:nvSpPr>
        <p:spPr>
          <a:xfrm>
            <a:off x="5570567" y="3304244"/>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残高計算・</a:t>
            </a:r>
            <a:endParaRPr kumimoji="0" lang="en-US" altLang="ja-JP" sz="1015" kern="0" dirty="0">
              <a:solidFill>
                <a:srgbClr val="FFFFFF"/>
              </a:solidFill>
              <a:latin typeface="Meiryo UI" panose="020B0604030504040204" pitchFamily="50" charset="-128"/>
            </a:endParaRPr>
          </a:p>
          <a:p>
            <a:pPr algn="ctr" defTabSz="854680">
              <a:defRPr/>
            </a:pPr>
            <a:r>
              <a:rPr kumimoji="0" lang="ja-JP" altLang="en-US" sz="1015" kern="0" dirty="0">
                <a:solidFill>
                  <a:srgbClr val="FFFFFF"/>
                </a:solidFill>
                <a:latin typeface="Meiryo UI" panose="020B0604030504040204" pitchFamily="50" charset="-128"/>
              </a:rPr>
              <a:t>時価評価</a:t>
            </a:r>
          </a:p>
        </p:txBody>
      </p:sp>
      <p:sp>
        <p:nvSpPr>
          <p:cNvPr id="26" name="テキスト ボックス 25"/>
          <p:cNvSpPr txBox="1"/>
          <p:nvPr/>
        </p:nvSpPr>
        <p:spPr>
          <a:xfrm>
            <a:off x="6835898" y="3304244"/>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リスク管理・</a:t>
            </a:r>
            <a:endParaRPr kumimoji="0" lang="en-US" altLang="ja-JP" sz="1015" kern="0" dirty="0">
              <a:solidFill>
                <a:srgbClr val="FFFFFF"/>
              </a:solidFill>
              <a:latin typeface="Meiryo UI" panose="020B0604030504040204" pitchFamily="50" charset="-128"/>
            </a:endParaRPr>
          </a:p>
          <a:p>
            <a:pPr algn="ctr" defTabSz="854680">
              <a:defRPr/>
            </a:pPr>
            <a:r>
              <a:rPr kumimoji="0" lang="ja-JP" altLang="en-US" sz="1015" kern="0" dirty="0">
                <a:solidFill>
                  <a:srgbClr val="FFFFFF"/>
                </a:solidFill>
                <a:latin typeface="Meiryo UI" panose="020B0604030504040204" pitchFamily="50" charset="-128"/>
              </a:rPr>
              <a:t>ストレステスト</a:t>
            </a:r>
          </a:p>
        </p:txBody>
      </p:sp>
      <p:sp>
        <p:nvSpPr>
          <p:cNvPr id="27" name="テキスト ボックス 26"/>
          <p:cNvSpPr txBox="1"/>
          <p:nvPr/>
        </p:nvSpPr>
        <p:spPr>
          <a:xfrm>
            <a:off x="8101227" y="3304244"/>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会計仕訳作成</a:t>
            </a:r>
          </a:p>
        </p:txBody>
      </p:sp>
      <p:pic>
        <p:nvPicPr>
          <p:cNvPr id="28" name="図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631" y="4727156"/>
            <a:ext cx="442302" cy="442302"/>
          </a:xfrm>
          <a:prstGeom prst="rect">
            <a:avLst/>
          </a:prstGeom>
        </p:spPr>
      </p:pic>
      <p:pic>
        <p:nvPicPr>
          <p:cNvPr id="29" name="図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88077" y="4753379"/>
            <a:ext cx="432000" cy="432000"/>
          </a:xfrm>
          <a:prstGeom prst="rect">
            <a:avLst/>
          </a:prstGeom>
        </p:spPr>
      </p:pic>
      <p:pic>
        <p:nvPicPr>
          <p:cNvPr id="30" name="図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40270" y="4746117"/>
            <a:ext cx="432000" cy="432000"/>
          </a:xfrm>
          <a:prstGeom prst="rect">
            <a:avLst/>
          </a:prstGeom>
        </p:spPr>
      </p:pic>
      <p:grpSp>
        <p:nvGrpSpPr>
          <p:cNvPr id="31" name="グループ化 30"/>
          <p:cNvGrpSpPr>
            <a:grpSpLocks noChangeAspect="1"/>
          </p:cNvGrpSpPr>
          <p:nvPr/>
        </p:nvGrpSpPr>
        <p:grpSpPr>
          <a:xfrm>
            <a:off x="2198365" y="4727156"/>
            <a:ext cx="535598" cy="498462"/>
            <a:chOff x="812600" y="1448840"/>
            <a:chExt cx="754803" cy="702468"/>
          </a:xfrm>
        </p:grpSpPr>
        <p:pic>
          <p:nvPicPr>
            <p:cNvPr id="32" name="図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2600" y="1448840"/>
              <a:ext cx="540000" cy="540000"/>
            </a:xfrm>
            <a:prstGeom prst="rect">
              <a:avLst/>
            </a:prstGeom>
          </p:spPr>
        </p:pic>
        <p:pic>
          <p:nvPicPr>
            <p:cNvPr id="33" name="図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7403" y="1611308"/>
              <a:ext cx="540000" cy="540000"/>
            </a:xfrm>
            <a:prstGeom prst="rect">
              <a:avLst/>
            </a:prstGeom>
            <a:effectLst>
              <a:glow rad="25400">
                <a:srgbClr val="FFFFFF"/>
              </a:glow>
            </a:effectLst>
          </p:spPr>
        </p:pic>
      </p:grpSp>
      <p:pic>
        <p:nvPicPr>
          <p:cNvPr id="34" name="Picture 1" descr="A flat screen television&#10;&#10;Description automatically generated">
            <a:extLst>
              <a:ext uri="{FF2B5EF4-FFF2-40B4-BE49-F238E27FC236}">
                <a16:creationId xmlns:a16="http://schemas.microsoft.com/office/drawing/2014/main" id="{C4E218DF-E085-4DC8-8542-18C3EFBCB3E8}"/>
              </a:ext>
            </a:extLst>
          </p:cNvPr>
          <p:cNvPicPr>
            <a:picLocks noChangeAspect="1"/>
          </p:cNvPicPr>
          <p:nvPr/>
        </p:nvPicPr>
        <p:blipFill>
          <a:blip r:embed="rId2"/>
          <a:stretch>
            <a:fillRect/>
          </a:stretch>
        </p:blipFill>
        <p:spPr>
          <a:xfrm>
            <a:off x="4421653" y="2306420"/>
            <a:ext cx="1103098" cy="906294"/>
          </a:xfrm>
          <a:prstGeom prst="rect">
            <a:avLst/>
          </a:prstGeom>
          <a:solidFill>
            <a:srgbClr val="FFFFFF"/>
          </a:solidFill>
        </p:spPr>
      </p:pic>
      <p:sp>
        <p:nvSpPr>
          <p:cNvPr id="35" name="テキスト ボックス 34"/>
          <p:cNvSpPr txBox="1"/>
          <p:nvPr/>
        </p:nvSpPr>
        <p:spPr>
          <a:xfrm>
            <a:off x="4305236" y="3300766"/>
            <a:ext cx="1329231" cy="538806"/>
          </a:xfrm>
          <a:prstGeom prst="chevron">
            <a:avLst/>
          </a:prstGeom>
          <a:solidFill>
            <a:srgbClr val="6785C1"/>
          </a:solidFill>
        </p:spPr>
        <p:txBody>
          <a:bodyPr wrap="none" lIns="66462" tIns="0" rIns="0" bIns="0" rtlCol="0" anchor="ctr">
            <a:noAutofit/>
          </a:bodyPr>
          <a:lstStyle/>
          <a:p>
            <a:pPr algn="ctr" defTabSz="854680">
              <a:defRPr/>
            </a:pPr>
            <a:r>
              <a:rPr kumimoji="0" lang="ja-JP" altLang="en-US" sz="1015" kern="0" dirty="0">
                <a:solidFill>
                  <a:srgbClr val="FFFFFF"/>
                </a:solidFill>
                <a:latin typeface="Meiryo UI" panose="020B0604030504040204" pitchFamily="50" charset="-128"/>
              </a:rPr>
              <a:t>決済管理・</a:t>
            </a:r>
            <a:endParaRPr kumimoji="0" lang="en-US" altLang="ja-JP" sz="1015" kern="0" dirty="0">
              <a:solidFill>
                <a:srgbClr val="FFFFFF"/>
              </a:solidFill>
              <a:latin typeface="Meiryo UI" panose="020B0604030504040204" pitchFamily="50" charset="-128"/>
            </a:endParaRPr>
          </a:p>
          <a:p>
            <a:pPr algn="ctr" defTabSz="854680">
              <a:defRPr/>
            </a:pPr>
            <a:r>
              <a:rPr kumimoji="0" lang="ja-JP" altLang="en-US" sz="1015" kern="0" dirty="0">
                <a:solidFill>
                  <a:srgbClr val="FFFFFF"/>
                </a:solidFill>
                <a:latin typeface="Meiryo UI" panose="020B0604030504040204" pitchFamily="50" charset="-128"/>
              </a:rPr>
              <a:t>資金繰り</a:t>
            </a:r>
          </a:p>
        </p:txBody>
      </p:sp>
      <p:pic>
        <p:nvPicPr>
          <p:cNvPr id="36" name="図 35"/>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4472633" y="2349963"/>
            <a:ext cx="1007097" cy="503550"/>
          </a:xfrm>
          <a:prstGeom prst="rect">
            <a:avLst/>
          </a:prstGeom>
        </p:spPr>
      </p:pic>
      <p:pic>
        <p:nvPicPr>
          <p:cNvPr id="37" name="Picture 2"/>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4474262" y="2604596"/>
            <a:ext cx="646746" cy="31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5019997" y="2605979"/>
            <a:ext cx="457310" cy="31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7024810" y="2356733"/>
            <a:ext cx="1013538" cy="56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515385" y="2575293"/>
            <a:ext cx="516538" cy="34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直線矢印コネクタ 40"/>
          <p:cNvCxnSpPr>
            <a:stCxn id="28" idx="0"/>
          </p:cNvCxnSpPr>
          <p:nvPr/>
        </p:nvCxnSpPr>
        <p:spPr>
          <a:xfrm flipV="1">
            <a:off x="1208782" y="3838597"/>
            <a:ext cx="4122" cy="888560"/>
          </a:xfrm>
          <a:prstGeom prst="straightConnector1">
            <a:avLst/>
          </a:prstGeom>
          <a:noFill/>
          <a:ln w="12700" cap="flat" cmpd="sng" algn="ctr">
            <a:solidFill>
              <a:srgbClr val="404040"/>
            </a:solidFill>
            <a:prstDash val="solid"/>
            <a:miter lim="800000"/>
            <a:tailEnd type="triangle"/>
          </a:ln>
          <a:effectLst/>
        </p:spPr>
      </p:cxnSp>
      <p:cxnSp>
        <p:nvCxnSpPr>
          <p:cNvPr id="42" name="直線矢印コネクタ 41"/>
          <p:cNvCxnSpPr>
            <a:stCxn id="32" idx="0"/>
          </p:cNvCxnSpPr>
          <p:nvPr/>
        </p:nvCxnSpPr>
        <p:spPr>
          <a:xfrm flipV="1">
            <a:off x="2389955" y="3843050"/>
            <a:ext cx="359" cy="884106"/>
          </a:xfrm>
          <a:prstGeom prst="straightConnector1">
            <a:avLst/>
          </a:prstGeom>
          <a:noFill/>
          <a:ln w="12700" cap="flat" cmpd="sng" algn="ctr">
            <a:solidFill>
              <a:srgbClr val="404040"/>
            </a:solidFill>
            <a:prstDash val="solid"/>
            <a:miter lim="800000"/>
            <a:tailEnd type="triangle"/>
          </a:ln>
          <a:effectLst/>
        </p:spPr>
      </p:cxnSp>
      <p:cxnSp>
        <p:nvCxnSpPr>
          <p:cNvPr id="43" name="直線矢印コネクタ 42"/>
          <p:cNvCxnSpPr>
            <a:endCxn id="30" idx="0"/>
          </p:cNvCxnSpPr>
          <p:nvPr/>
        </p:nvCxnSpPr>
        <p:spPr>
          <a:xfrm>
            <a:off x="4956144" y="3839572"/>
            <a:ext cx="127" cy="906546"/>
          </a:xfrm>
          <a:prstGeom prst="straightConnector1">
            <a:avLst/>
          </a:prstGeom>
          <a:noFill/>
          <a:ln w="12700" cap="flat" cmpd="sng" algn="ctr">
            <a:solidFill>
              <a:srgbClr val="404040"/>
            </a:solidFill>
            <a:prstDash val="solid"/>
            <a:miter lim="800000"/>
            <a:tailEnd type="triangle"/>
          </a:ln>
          <a:effectLst/>
        </p:spPr>
      </p:cxnSp>
      <p:pic>
        <p:nvPicPr>
          <p:cNvPr id="44" name="図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70107" y="4753379"/>
            <a:ext cx="432000" cy="432000"/>
          </a:xfrm>
          <a:prstGeom prst="rect">
            <a:avLst/>
          </a:prstGeom>
        </p:spPr>
      </p:pic>
      <p:cxnSp>
        <p:nvCxnSpPr>
          <p:cNvPr id="45" name="直線矢印コネクタ 94"/>
          <p:cNvCxnSpPr>
            <a:endCxn id="44" idx="0"/>
          </p:cNvCxnSpPr>
          <p:nvPr/>
        </p:nvCxnSpPr>
        <p:spPr>
          <a:xfrm rot="16200000" flipH="1">
            <a:off x="6107419" y="3974690"/>
            <a:ext cx="910329" cy="647048"/>
          </a:xfrm>
          <a:prstGeom prst="bentConnector3">
            <a:avLst>
              <a:gd name="adj1" fmla="val 50000"/>
            </a:avLst>
          </a:prstGeom>
          <a:noFill/>
          <a:ln w="12700" cap="flat" cmpd="sng" algn="ctr">
            <a:solidFill>
              <a:srgbClr val="404040"/>
            </a:solidFill>
            <a:prstDash val="solid"/>
            <a:miter lim="800000"/>
            <a:tailEnd type="triangle"/>
          </a:ln>
          <a:effectLst/>
        </p:spPr>
      </p:cxnSp>
      <p:cxnSp>
        <p:nvCxnSpPr>
          <p:cNvPr id="46" name="直線矢印コネクタ 97"/>
          <p:cNvCxnSpPr>
            <a:endCxn id="44" idx="0"/>
          </p:cNvCxnSpPr>
          <p:nvPr/>
        </p:nvCxnSpPr>
        <p:spPr>
          <a:xfrm rot="5400000">
            <a:off x="6748877" y="3980282"/>
            <a:ext cx="910329" cy="635867"/>
          </a:xfrm>
          <a:prstGeom prst="bentConnector3">
            <a:avLst>
              <a:gd name="adj1" fmla="val 50000"/>
            </a:avLst>
          </a:prstGeom>
          <a:noFill/>
          <a:ln w="12700" cap="flat" cmpd="sng" algn="ctr">
            <a:solidFill>
              <a:srgbClr val="404040"/>
            </a:solidFill>
            <a:prstDash val="solid"/>
            <a:miter lim="800000"/>
            <a:tailEnd type="triangle"/>
          </a:ln>
          <a:effectLst/>
        </p:spPr>
      </p:cxnSp>
      <p:cxnSp>
        <p:nvCxnSpPr>
          <p:cNvPr id="47" name="直線矢印コネクタ 46"/>
          <p:cNvCxnSpPr>
            <a:endCxn id="29" idx="0"/>
          </p:cNvCxnSpPr>
          <p:nvPr/>
        </p:nvCxnSpPr>
        <p:spPr>
          <a:xfrm flipH="1">
            <a:off x="8804077" y="3843051"/>
            <a:ext cx="810" cy="910329"/>
          </a:xfrm>
          <a:prstGeom prst="straightConnector1">
            <a:avLst/>
          </a:prstGeom>
          <a:noFill/>
          <a:ln w="12700" cap="flat" cmpd="sng" algn="ctr">
            <a:solidFill>
              <a:srgbClr val="404040"/>
            </a:solidFill>
            <a:prstDash val="solid"/>
            <a:miter lim="800000"/>
            <a:tailEnd type="triangle"/>
          </a:ln>
          <a:effectLst/>
        </p:spPr>
      </p:cxnSp>
      <p:sp>
        <p:nvSpPr>
          <p:cNvPr id="48" name="テキスト ボックス 47"/>
          <p:cNvSpPr txBox="1"/>
          <p:nvPr/>
        </p:nvSpPr>
        <p:spPr>
          <a:xfrm>
            <a:off x="736715" y="5214841"/>
            <a:ext cx="931878" cy="262829"/>
          </a:xfrm>
          <a:prstGeom prst="rect">
            <a:avLst/>
          </a:prstGeom>
          <a:noFill/>
        </p:spPr>
        <p:txBody>
          <a:bodyPr wrap="square" rtlCol="0">
            <a:spAutoFit/>
          </a:bodyPr>
          <a:lstStyle/>
          <a:p>
            <a:pPr algn="ctr" defTabSz="854680"/>
            <a:r>
              <a:rPr lang="ja-JP" altLang="en-US" sz="1108" dirty="0">
                <a:solidFill>
                  <a:srgbClr val="404040"/>
                </a:solidFill>
                <a:latin typeface="Meiryo UI" panose="020B0604030504040204" pitchFamily="50" charset="-128"/>
              </a:rPr>
              <a:t>情報ベンダ</a:t>
            </a:r>
          </a:p>
        </p:txBody>
      </p:sp>
      <p:sp>
        <p:nvSpPr>
          <p:cNvPr id="49" name="テキスト ボックス 48"/>
          <p:cNvSpPr txBox="1"/>
          <p:nvPr/>
        </p:nvSpPr>
        <p:spPr>
          <a:xfrm>
            <a:off x="1721780" y="5230528"/>
            <a:ext cx="1370884" cy="433324"/>
          </a:xfrm>
          <a:prstGeom prst="rect">
            <a:avLst/>
          </a:prstGeom>
          <a:noFill/>
        </p:spPr>
        <p:txBody>
          <a:bodyPr wrap="square" rtlCol="0">
            <a:spAutoFit/>
          </a:bodyPr>
          <a:lstStyle/>
          <a:p>
            <a:pPr algn="ctr" defTabSz="854680"/>
            <a:r>
              <a:rPr lang="ja-JP" altLang="en-US" sz="1108" dirty="0">
                <a:solidFill>
                  <a:srgbClr val="404040"/>
                </a:solidFill>
                <a:latin typeface="Meiryo UI" panose="020B0604030504040204" pitchFamily="50" charset="-128"/>
              </a:rPr>
              <a:t>電子取引基盤</a:t>
            </a:r>
            <a:endParaRPr lang="en-US" altLang="ja-JP" sz="1108" dirty="0">
              <a:solidFill>
                <a:srgbClr val="404040"/>
              </a:solidFill>
              <a:latin typeface="Meiryo UI" panose="020B0604030504040204" pitchFamily="50" charset="-128"/>
            </a:endParaRPr>
          </a:p>
          <a:p>
            <a:pPr algn="ctr" defTabSz="854680"/>
            <a:r>
              <a:rPr lang="ja-JP" altLang="en-US" sz="1108" dirty="0">
                <a:solidFill>
                  <a:srgbClr val="404040"/>
                </a:solidFill>
                <a:latin typeface="Meiryo UI" panose="020B0604030504040204" pitchFamily="50" charset="-128"/>
              </a:rPr>
              <a:t>他フロントシステム等</a:t>
            </a:r>
          </a:p>
        </p:txBody>
      </p:sp>
      <p:sp>
        <p:nvSpPr>
          <p:cNvPr id="50" name="テキスト ボックス 49"/>
          <p:cNvSpPr txBox="1"/>
          <p:nvPr/>
        </p:nvSpPr>
        <p:spPr>
          <a:xfrm>
            <a:off x="4273082" y="5234533"/>
            <a:ext cx="1370884" cy="262829"/>
          </a:xfrm>
          <a:prstGeom prst="rect">
            <a:avLst/>
          </a:prstGeom>
          <a:noFill/>
        </p:spPr>
        <p:txBody>
          <a:bodyPr wrap="square" rtlCol="0">
            <a:spAutoFit/>
          </a:bodyPr>
          <a:lstStyle/>
          <a:p>
            <a:pPr algn="ctr" defTabSz="854680"/>
            <a:r>
              <a:rPr lang="ja-JP" altLang="en-US" sz="1108" dirty="0">
                <a:solidFill>
                  <a:srgbClr val="404040"/>
                </a:solidFill>
                <a:latin typeface="Meiryo UI" panose="020B0604030504040204" pitchFamily="50" charset="-128"/>
              </a:rPr>
              <a:t>日銀</a:t>
            </a:r>
            <a:r>
              <a:rPr lang="en-US" altLang="ja-JP" sz="1108" dirty="0">
                <a:solidFill>
                  <a:srgbClr val="404040"/>
                </a:solidFill>
                <a:latin typeface="Meiryo UI" panose="020B0604030504040204" pitchFamily="50" charset="-128"/>
              </a:rPr>
              <a:t>RTGS</a:t>
            </a:r>
            <a:r>
              <a:rPr lang="ja-JP" altLang="en-US" sz="1108" dirty="0">
                <a:solidFill>
                  <a:srgbClr val="404040"/>
                </a:solidFill>
                <a:latin typeface="Meiryo UI" panose="020B0604030504040204" pitchFamily="50" charset="-128"/>
              </a:rPr>
              <a:t>・</a:t>
            </a:r>
            <a:r>
              <a:rPr lang="en-US" altLang="ja-JP" sz="1108" dirty="0">
                <a:solidFill>
                  <a:srgbClr val="404040"/>
                </a:solidFill>
                <a:latin typeface="Meiryo UI" panose="020B0604030504040204" pitchFamily="50" charset="-128"/>
              </a:rPr>
              <a:t>SWIFT</a:t>
            </a:r>
            <a:endParaRPr lang="ja-JP" altLang="en-US" sz="1108" dirty="0">
              <a:solidFill>
                <a:srgbClr val="404040"/>
              </a:solidFill>
              <a:latin typeface="Meiryo UI" panose="020B0604030504040204" pitchFamily="50" charset="-128"/>
            </a:endParaRPr>
          </a:p>
        </p:txBody>
      </p:sp>
      <p:sp>
        <p:nvSpPr>
          <p:cNvPr id="51" name="テキスト ボックス 50"/>
          <p:cNvSpPr txBox="1"/>
          <p:nvPr/>
        </p:nvSpPr>
        <p:spPr>
          <a:xfrm>
            <a:off x="6015465" y="5234531"/>
            <a:ext cx="1749502" cy="433324"/>
          </a:xfrm>
          <a:prstGeom prst="rect">
            <a:avLst/>
          </a:prstGeom>
          <a:noFill/>
        </p:spPr>
        <p:txBody>
          <a:bodyPr wrap="square" rtlCol="0">
            <a:spAutoFit/>
          </a:bodyPr>
          <a:lstStyle/>
          <a:p>
            <a:pPr algn="ctr" defTabSz="854680"/>
            <a:r>
              <a:rPr lang="ja-JP" altLang="en-US" sz="1108" dirty="0">
                <a:solidFill>
                  <a:srgbClr val="404040"/>
                </a:solidFill>
                <a:latin typeface="Meiryo UI" panose="020B0604030504040204" pitchFamily="50" charset="-128"/>
              </a:rPr>
              <a:t>情報系システム</a:t>
            </a:r>
            <a:endParaRPr lang="en-US" altLang="ja-JP" sz="1108" dirty="0">
              <a:solidFill>
                <a:srgbClr val="404040"/>
              </a:solidFill>
              <a:latin typeface="Meiryo UI" panose="020B0604030504040204" pitchFamily="50" charset="-128"/>
            </a:endParaRPr>
          </a:p>
          <a:p>
            <a:pPr algn="ctr" defTabSz="854680"/>
            <a:r>
              <a:rPr lang="ja-JP" altLang="en-US" sz="1108" dirty="0">
                <a:solidFill>
                  <a:srgbClr val="404040"/>
                </a:solidFill>
                <a:latin typeface="Meiryo UI" panose="020B0604030504040204" pitchFamily="50" charset="-128"/>
              </a:rPr>
              <a:t>（</a:t>
            </a:r>
            <a:r>
              <a:rPr lang="en-US" altLang="ja-JP" sz="1108" dirty="0">
                <a:solidFill>
                  <a:srgbClr val="404040"/>
                </a:solidFill>
                <a:latin typeface="Meiryo UI" panose="020B0604030504040204" pitchFamily="50" charset="-128"/>
              </a:rPr>
              <a:t>ALM</a:t>
            </a:r>
            <a:r>
              <a:rPr lang="ja-JP" altLang="en-US" sz="1108" dirty="0">
                <a:solidFill>
                  <a:srgbClr val="404040"/>
                </a:solidFill>
                <a:latin typeface="Meiryo UI" panose="020B0604030504040204" pitchFamily="50" charset="-128"/>
              </a:rPr>
              <a:t>・収益管理・</a:t>
            </a:r>
            <a:r>
              <a:rPr lang="en-US" altLang="ja-JP" sz="1108" dirty="0">
                <a:solidFill>
                  <a:srgbClr val="404040"/>
                </a:solidFill>
                <a:latin typeface="Meiryo UI" panose="020B0604030504040204" pitchFamily="50" charset="-128"/>
              </a:rPr>
              <a:t>BIS</a:t>
            </a:r>
            <a:r>
              <a:rPr lang="ja-JP" altLang="en-US" sz="1108" dirty="0">
                <a:solidFill>
                  <a:srgbClr val="404040"/>
                </a:solidFill>
                <a:latin typeface="Meiryo UI" panose="020B0604030504040204" pitchFamily="50" charset="-128"/>
              </a:rPr>
              <a:t>）</a:t>
            </a:r>
          </a:p>
        </p:txBody>
      </p:sp>
      <p:sp>
        <p:nvSpPr>
          <p:cNvPr id="52" name="テキスト ボックス 51"/>
          <p:cNvSpPr txBox="1"/>
          <p:nvPr/>
        </p:nvSpPr>
        <p:spPr>
          <a:xfrm>
            <a:off x="8187228" y="5225618"/>
            <a:ext cx="1314427" cy="433324"/>
          </a:xfrm>
          <a:prstGeom prst="rect">
            <a:avLst/>
          </a:prstGeom>
          <a:noFill/>
        </p:spPr>
        <p:txBody>
          <a:bodyPr wrap="square" rtlCol="0">
            <a:spAutoFit/>
          </a:bodyPr>
          <a:lstStyle/>
          <a:p>
            <a:pPr algn="ctr" defTabSz="854680"/>
            <a:r>
              <a:rPr lang="ja-JP" altLang="en-US" sz="1108" dirty="0">
                <a:solidFill>
                  <a:srgbClr val="404040"/>
                </a:solidFill>
                <a:latin typeface="Meiryo UI" panose="020B0604030504040204" pitchFamily="50" charset="-128"/>
              </a:rPr>
              <a:t>勘定系システム・</a:t>
            </a:r>
            <a:endParaRPr lang="en-US" altLang="ja-JP" sz="1108" dirty="0">
              <a:solidFill>
                <a:srgbClr val="404040"/>
              </a:solidFill>
              <a:latin typeface="Meiryo UI" panose="020B0604030504040204" pitchFamily="50" charset="-128"/>
            </a:endParaRPr>
          </a:p>
          <a:p>
            <a:pPr algn="ctr" defTabSz="854680"/>
            <a:r>
              <a:rPr lang="ja-JP" altLang="en-US" sz="1108" dirty="0">
                <a:solidFill>
                  <a:srgbClr val="404040"/>
                </a:solidFill>
                <a:latin typeface="Meiryo UI" panose="020B0604030504040204" pitchFamily="50" charset="-128"/>
              </a:rPr>
              <a:t>会計システム</a:t>
            </a:r>
            <a:endParaRPr lang="en-US" altLang="ja-JP" sz="1108" dirty="0">
              <a:solidFill>
                <a:srgbClr val="404040"/>
              </a:solidFill>
              <a:latin typeface="Meiryo UI" panose="020B0604030504040204" pitchFamily="50" charset="-128"/>
            </a:endParaRPr>
          </a:p>
        </p:txBody>
      </p:sp>
      <p:pic>
        <p:nvPicPr>
          <p:cNvPr id="53" name="Picture 31" descr="Prelude Enterprise"/>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863" y="1707563"/>
            <a:ext cx="1403158" cy="51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3"/>
          <p:cNvSpPr txBox="1">
            <a:spLocks noChangeArrowheads="1"/>
          </p:cNvSpPr>
          <p:nvPr/>
        </p:nvSpPr>
        <p:spPr bwMode="auto">
          <a:xfrm>
            <a:off x="180109" y="620775"/>
            <a:ext cx="9394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marL="0" indent="0" algn="ctr" defTabSz="420576" eaLnBrk="1" hangingPunct="1"/>
            <a:r>
              <a:rPr lang="ja-JP" altLang="en-US" sz="2400" b="1" dirty="0">
                <a:solidFill>
                  <a:schemeClr val="accent2"/>
                </a:solidFill>
                <a:latin typeface="Meiryo UI"/>
                <a:ea typeface="Meiryo UI"/>
                <a:cs typeface="Meiryo UI" panose="020B0604030504040204" pitchFamily="50" charset="-128"/>
              </a:rPr>
              <a:t>取引管理・リスク管理・会計処理等の金融市場系業務に一気通貫で対応</a:t>
            </a:r>
            <a:endParaRPr lang="en-US" altLang="ja-JP" sz="2400" b="1" dirty="0">
              <a:solidFill>
                <a:schemeClr val="accent2"/>
              </a:solidFill>
              <a:latin typeface="Meiryo UI"/>
              <a:ea typeface="Meiryo UI"/>
              <a:cs typeface="Meiryo UI" panose="020B0604030504040204" pitchFamily="50" charset="-128"/>
            </a:endParaRPr>
          </a:p>
        </p:txBody>
      </p:sp>
      <p:sp>
        <p:nvSpPr>
          <p:cNvPr id="55" name="正方形/長方形 54"/>
          <p:cNvSpPr/>
          <p:nvPr/>
        </p:nvSpPr>
        <p:spPr>
          <a:xfrm>
            <a:off x="649386" y="1079148"/>
            <a:ext cx="8875615" cy="546945"/>
          </a:xfrm>
          <a:prstGeom prst="rect">
            <a:avLst/>
          </a:prstGeom>
        </p:spPr>
        <p:txBody>
          <a:bodyPr wrap="square">
            <a:spAutoFit/>
          </a:bodyPr>
          <a:lstStyle/>
          <a:p>
            <a:pPr defTabSz="420576" fontAlgn="base">
              <a:spcBef>
                <a:spcPct val="0"/>
              </a:spcBef>
              <a:spcAft>
                <a:spcPct val="0"/>
              </a:spcAft>
            </a:pPr>
            <a:r>
              <a:rPr lang="en-US" altLang="ja-JP" sz="1477" dirty="0" err="1">
                <a:solidFill>
                  <a:srgbClr val="404040"/>
                </a:solidFill>
                <a:latin typeface="Meiryo UI"/>
                <a:cs typeface="Meiryo UI" panose="020B0604030504040204" pitchFamily="50" charset="-128"/>
              </a:rPr>
              <a:t>Prélude</a:t>
            </a:r>
            <a:r>
              <a:rPr lang="ja-JP" altLang="en-US" sz="1477" dirty="0">
                <a:solidFill>
                  <a:srgbClr val="404040"/>
                </a:solidFill>
                <a:latin typeface="Meiryo UI"/>
                <a:cs typeface="Meiryo UI" panose="020B0604030504040204" pitchFamily="50" charset="-128"/>
              </a:rPr>
              <a:t> </a:t>
            </a:r>
            <a:r>
              <a:rPr lang="en-US" altLang="ja-JP" sz="1477" dirty="0">
                <a:solidFill>
                  <a:srgbClr val="404040"/>
                </a:solidFill>
                <a:latin typeface="Meiryo UI"/>
                <a:cs typeface="Meiryo UI" panose="020B0604030504040204" pitchFamily="50" charset="-128"/>
              </a:rPr>
              <a:t>Enterprise </a:t>
            </a:r>
            <a:r>
              <a:rPr lang="ja-JP" altLang="en-US" sz="1477" dirty="0">
                <a:solidFill>
                  <a:srgbClr val="404040"/>
                </a:solidFill>
                <a:latin typeface="Meiryo UI"/>
                <a:cs typeface="Meiryo UI" panose="020B0604030504040204" pitchFamily="50" charset="-128"/>
              </a:rPr>
              <a:t>は取引管理、リスク管理、会計処理に至るまで金融市場系業務に網羅的に対応しております。外部システムとのデータ授受についても、業務要件とこれまでのシステム構築の経験に基づき柔軟に対応します。</a:t>
            </a:r>
            <a:endParaRPr lang="en-US" altLang="ja-JP" sz="1477" dirty="0">
              <a:solidFill>
                <a:srgbClr val="404040"/>
              </a:solidFill>
              <a:latin typeface="Meiryo UI"/>
              <a:cs typeface="Meiryo UI" panose="020B0604030504040204" pitchFamily="50" charset="-128"/>
            </a:endParaRPr>
          </a:p>
        </p:txBody>
      </p:sp>
    </p:spTree>
    <p:extLst>
      <p:ext uri="{BB962C8B-B14F-4D97-AF65-F5344CB8AC3E}">
        <p14:creationId xmlns:p14="http://schemas.microsoft.com/office/powerpoint/2010/main" val="2856318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dirty="0" smtClean="0"/>
              <a:t>Prélude Enterprise </a:t>
            </a:r>
            <a:r>
              <a:rPr kumimoji="1" lang="ja-JP" altLang="en-US" dirty="0" smtClean="0"/>
              <a:t>画面サンプル</a:t>
            </a:r>
            <a:endParaRPr kumimoji="1" lang="ja-JP" altLang="en-US" dirty="0"/>
          </a:p>
        </p:txBody>
      </p:sp>
      <p:sp>
        <p:nvSpPr>
          <p:cNvPr id="5" name="Text Box 2"/>
          <p:cNvSpPr txBox="1">
            <a:spLocks noChangeArrowheads="1"/>
          </p:cNvSpPr>
          <p:nvPr/>
        </p:nvSpPr>
        <p:spPr bwMode="auto">
          <a:xfrm>
            <a:off x="548468" y="800632"/>
            <a:ext cx="8737841" cy="77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defTabSz="420576" eaLnBrk="1" fontAlgn="base" hangingPunct="1">
              <a:spcBef>
                <a:spcPct val="0"/>
              </a:spcBef>
              <a:spcAft>
                <a:spcPct val="0"/>
              </a:spcAf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全ての金融商品の取引管理・リスク管理・会計処理等が同一システムでオペレーションすることができる構成です。</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defTabSz="420576" eaLnBrk="1" fontAlgn="base" hangingPunct="1">
              <a:spcBef>
                <a:spcPct val="0"/>
              </a:spcBef>
              <a:spcAft>
                <a:spcPct val="0"/>
              </a:spcAf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業務処理結果は基準日毎の断面で明細ベースで保持されます。データの出力にあたっては、検索結果をそのまま</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Excel</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形式に出力できる他、ユーザ様任意の切り口で出力できる</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EUC</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機能をご用意しております。</a:t>
            </a:r>
          </a:p>
        </p:txBody>
      </p:sp>
      <p:pic>
        <p:nvPicPr>
          <p:cNvPr id="2" name="図 1"/>
          <p:cNvPicPr>
            <a:picLocks noChangeAspect="1"/>
          </p:cNvPicPr>
          <p:nvPr/>
        </p:nvPicPr>
        <p:blipFill>
          <a:blip r:embed="rId2"/>
          <a:stretch>
            <a:fillRect/>
          </a:stretch>
        </p:blipFill>
        <p:spPr>
          <a:xfrm>
            <a:off x="666813" y="2270001"/>
            <a:ext cx="4286189" cy="2953995"/>
          </a:xfrm>
          <a:prstGeom prst="rect">
            <a:avLst/>
          </a:prstGeom>
        </p:spPr>
      </p:pic>
      <p:pic>
        <p:nvPicPr>
          <p:cNvPr id="9" name="図 8"/>
          <p:cNvPicPr>
            <a:picLocks noChangeAspect="1"/>
          </p:cNvPicPr>
          <p:nvPr/>
        </p:nvPicPr>
        <p:blipFill rotWithShape="1">
          <a:blip r:embed="rId3"/>
          <a:srcRect l="191" t="11578" r="2404" b="7424"/>
          <a:stretch/>
        </p:blipFill>
        <p:spPr>
          <a:xfrm>
            <a:off x="5186044" y="4137421"/>
            <a:ext cx="4100264" cy="1817162"/>
          </a:xfrm>
          <a:prstGeom prst="rect">
            <a:avLst/>
          </a:prstGeom>
        </p:spPr>
      </p:pic>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8953" y="2370207"/>
            <a:ext cx="3972130" cy="1230078"/>
          </a:xfrm>
          <a:prstGeom prst="rect">
            <a:avLst/>
          </a:prstGeom>
        </p:spPr>
      </p:pic>
      <p:sp>
        <p:nvSpPr>
          <p:cNvPr id="11" name="テキスト ボックス 10"/>
          <p:cNvSpPr txBox="1"/>
          <p:nvPr/>
        </p:nvSpPr>
        <p:spPr>
          <a:xfrm>
            <a:off x="1787769" y="1928134"/>
            <a:ext cx="2174098" cy="226564"/>
          </a:xfrm>
          <a:prstGeom prst="rect">
            <a:avLst/>
          </a:prstGeom>
          <a:noFill/>
        </p:spPr>
        <p:txBody>
          <a:bodyPr wrap="square" lIns="0" rIns="0" rtlCol="0">
            <a:noAutofit/>
          </a:bodyPr>
          <a:lstStyle/>
          <a:p>
            <a:pPr algn="ctr" defTabSz="265853"/>
            <a:r>
              <a:rPr lang="ja-JP" altLang="en-US" sz="1477" u="sng" dirty="0">
                <a:latin typeface="+mn-ea"/>
              </a:rPr>
              <a:t>金利スワップ約定登録</a:t>
            </a:r>
          </a:p>
        </p:txBody>
      </p:sp>
      <p:sp>
        <p:nvSpPr>
          <p:cNvPr id="12" name="テキスト ボックス 11"/>
          <p:cNvSpPr txBox="1"/>
          <p:nvPr/>
        </p:nvSpPr>
        <p:spPr>
          <a:xfrm>
            <a:off x="6097969" y="1923652"/>
            <a:ext cx="2174098" cy="226564"/>
          </a:xfrm>
          <a:prstGeom prst="rect">
            <a:avLst/>
          </a:prstGeom>
          <a:noFill/>
        </p:spPr>
        <p:txBody>
          <a:bodyPr wrap="square" lIns="0" rIns="0" rtlCol="0">
            <a:noAutofit/>
          </a:bodyPr>
          <a:lstStyle/>
          <a:p>
            <a:pPr algn="ctr" defTabSz="265853"/>
            <a:r>
              <a:rPr lang="ja-JP" altLang="en-US" sz="1477" u="sng" dirty="0">
                <a:latin typeface="+mn-ea"/>
              </a:rPr>
              <a:t>値洗い結果一覧</a:t>
            </a:r>
          </a:p>
        </p:txBody>
      </p:sp>
      <p:sp>
        <p:nvSpPr>
          <p:cNvPr id="13" name="テキスト ボックス 12"/>
          <p:cNvSpPr txBox="1"/>
          <p:nvPr/>
        </p:nvSpPr>
        <p:spPr>
          <a:xfrm>
            <a:off x="6149126" y="3706992"/>
            <a:ext cx="2174098" cy="226564"/>
          </a:xfrm>
          <a:prstGeom prst="rect">
            <a:avLst/>
          </a:prstGeom>
          <a:noFill/>
        </p:spPr>
        <p:txBody>
          <a:bodyPr wrap="square" lIns="0" rIns="0" rtlCol="0">
            <a:noAutofit/>
          </a:bodyPr>
          <a:lstStyle/>
          <a:p>
            <a:pPr algn="ctr" defTabSz="265853"/>
            <a:r>
              <a:rPr lang="ja-JP" altLang="en-US" sz="1477" u="sng" dirty="0">
                <a:latin typeface="+mn-ea"/>
              </a:rPr>
              <a:t>仕訳結果一覧</a:t>
            </a:r>
          </a:p>
        </p:txBody>
      </p:sp>
    </p:spTree>
    <p:extLst>
      <p:ext uri="{BB962C8B-B14F-4D97-AF65-F5344CB8AC3E}">
        <p14:creationId xmlns:p14="http://schemas.microsoft.com/office/powerpoint/2010/main" val="3037127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Prélude Enterprise </a:t>
            </a:r>
            <a:r>
              <a:rPr lang="ja-JP" altLang="en-US" dirty="0"/>
              <a:t>開発</a:t>
            </a:r>
            <a:r>
              <a:rPr lang="ja-JP" altLang="en-US" dirty="0" smtClean="0"/>
              <a:t>ロードマップ（</a:t>
            </a:r>
            <a:r>
              <a:rPr lang="en-US" altLang="ja-JP" dirty="0" smtClean="0"/>
              <a:t>2023</a:t>
            </a:r>
            <a:r>
              <a:rPr lang="ja-JP" altLang="en-US" dirty="0" smtClean="0"/>
              <a:t>年</a:t>
            </a:r>
            <a:r>
              <a:rPr lang="en-US" altLang="ja-JP" dirty="0" smtClean="0"/>
              <a:t>11</a:t>
            </a:r>
            <a:r>
              <a:rPr lang="ja-JP" altLang="en-US" dirty="0" smtClean="0"/>
              <a:t>月版）</a:t>
            </a:r>
            <a:endParaRPr kumimoji="1" lang="ja-JP" altLang="en-US" dirty="0"/>
          </a:p>
        </p:txBody>
      </p:sp>
      <p:sp>
        <p:nvSpPr>
          <p:cNvPr id="5" name="コンテンツ プレースホルダー 5"/>
          <p:cNvSpPr txBox="1">
            <a:spLocks/>
          </p:cNvSpPr>
          <p:nvPr/>
        </p:nvSpPr>
        <p:spPr>
          <a:xfrm>
            <a:off x="193965" y="559289"/>
            <a:ext cx="9587344" cy="284504"/>
          </a:xfrm>
          <a:prstGeom prst="rect">
            <a:avLst/>
          </a:prstGeom>
        </p:spPr>
        <p:txBody>
          <a:bodyPr wrap="square" lIns="0" tIns="0" rIns="0" bIns="0">
            <a:noAutofit/>
          </a:bodyPr>
          <a:lstStyle>
            <a:lvl1pPr marL="168275" indent="-168275" algn="l" defTabSz="455613" rtl="0" eaLnBrk="0" fontAlgn="base" hangingPunct="0">
              <a:spcBef>
                <a:spcPct val="20000"/>
              </a:spcBef>
              <a:spcAft>
                <a:spcPct val="0"/>
              </a:spcAft>
              <a:buFont typeface="Arial" charset="0"/>
              <a:buChar char="•"/>
              <a:defRPr kumimoji="1" lang="ja-JP" altLang="en-US" sz="2000" kern="1200">
                <a:solidFill>
                  <a:schemeClr val="tx1"/>
                </a:solidFill>
                <a:latin typeface="+mn-ea"/>
                <a:ea typeface="+mn-ea"/>
                <a:cs typeface="HGP創英角ｺﾞｼｯｸUB" pitchFamily="50" charset="-128"/>
              </a:defRPr>
            </a:lvl1pPr>
            <a:lvl2pPr marL="681038" indent="-223838" algn="l" defTabSz="455613" rtl="0" eaLnBrk="0" fontAlgn="base" hangingPunct="0">
              <a:spcBef>
                <a:spcPct val="20000"/>
              </a:spcBef>
              <a:spcAft>
                <a:spcPct val="0"/>
              </a:spcAft>
              <a:buFont typeface="Arial" charset="0"/>
              <a:buChar char="–"/>
              <a:defRPr kumimoji="1" lang="ja-JP" altLang="en-US" kern="1200">
                <a:solidFill>
                  <a:schemeClr val="tx1"/>
                </a:solidFill>
                <a:latin typeface="+mn-ea"/>
                <a:ea typeface="Arial" charset="0"/>
                <a:cs typeface="Arial"/>
              </a:defRPr>
            </a:lvl2pPr>
            <a:lvl3pPr marL="1089025" indent="-174625" algn="l" defTabSz="455613" rtl="0" eaLnBrk="0" fontAlgn="base" hangingPunct="0">
              <a:spcBef>
                <a:spcPct val="20000"/>
              </a:spcBef>
              <a:spcAft>
                <a:spcPct val="0"/>
              </a:spcAft>
              <a:buFont typeface="Arial" charset="0"/>
              <a:buChar char="•"/>
              <a:defRPr kumimoji="1" lang="ja-JP" altLang="en-US" sz="1600" kern="1200">
                <a:solidFill>
                  <a:schemeClr val="tx1"/>
                </a:solidFill>
                <a:latin typeface="+mn-ea"/>
                <a:ea typeface="Arial" charset="0"/>
                <a:cs typeface="Arial"/>
              </a:defRPr>
            </a:lvl3pPr>
            <a:lvl4pPr marL="1543050" indent="-171450" algn="l" defTabSz="455613" rtl="0" eaLnBrk="0" fontAlgn="base" hangingPunct="0">
              <a:spcBef>
                <a:spcPct val="20000"/>
              </a:spcBef>
              <a:spcAft>
                <a:spcPct val="0"/>
              </a:spcAft>
              <a:buFont typeface="Arial" charset="0"/>
              <a:buChar char="–"/>
              <a:defRPr kumimoji="1" lang="ja-JP" altLang="en-US" sz="1400" kern="1200">
                <a:solidFill>
                  <a:schemeClr val="tx1"/>
                </a:solidFill>
                <a:latin typeface="+mn-ea"/>
                <a:ea typeface="Arial" charset="0"/>
                <a:cs typeface="Arial"/>
              </a:defRPr>
            </a:lvl4pPr>
            <a:lvl5pPr marL="1998663" indent="-169863" algn="l" defTabSz="455613" rtl="0" eaLnBrk="0" fontAlgn="base" hangingPunct="0">
              <a:spcBef>
                <a:spcPct val="20000"/>
              </a:spcBef>
              <a:spcAft>
                <a:spcPct val="0"/>
              </a:spcAft>
              <a:buFont typeface="Arial" charset="0"/>
              <a:buChar char="»"/>
              <a:defRPr kumimoji="1" lang="ja-JP" altLang="en-US" sz="1200" kern="1200">
                <a:solidFill>
                  <a:schemeClr val="tx1"/>
                </a:solidFill>
                <a:latin typeface="+mn-ea"/>
                <a:ea typeface="Arial" charset="0"/>
                <a:cs typeface="Arial"/>
              </a:defRPr>
            </a:lvl5pPr>
            <a:lvl6pPr marL="2514235"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6pPr>
            <a:lvl7pPr marL="2971370"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7pPr>
            <a:lvl8pPr marL="3428503"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8pPr>
            <a:lvl9pPr marL="3885637"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defTabSz="844083" eaLnBrk="1" hangingPunct="1">
              <a:buNone/>
              <a:defRPr/>
            </a:pPr>
            <a:r>
              <a:rPr lang="ja-JP" altLang="en-US" sz="2200" b="1" kern="0" spc="-185" dirty="0">
                <a:solidFill>
                  <a:schemeClr val="accent2"/>
                </a:solidFill>
                <a:latin typeface="Meiryo UI"/>
                <a:ea typeface="Meiryo UI"/>
              </a:rPr>
              <a:t>市場運用の多様化や規制強化の流れの中で、お客様と共に成長し続けるソリューション</a:t>
            </a:r>
          </a:p>
        </p:txBody>
      </p:sp>
      <p:sp>
        <p:nvSpPr>
          <p:cNvPr id="8" name="テキスト ボックス 7"/>
          <p:cNvSpPr txBox="1"/>
          <p:nvPr/>
        </p:nvSpPr>
        <p:spPr>
          <a:xfrm>
            <a:off x="499395" y="864215"/>
            <a:ext cx="8772520" cy="569982"/>
          </a:xfrm>
          <a:prstGeom prst="rect">
            <a:avLst/>
          </a:prstGeom>
          <a:noFill/>
          <a:effectLst/>
        </p:spPr>
        <p:txBody>
          <a:bodyPr wrap="square" rtlCol="0" anchor="ctr" anchorCtr="0">
            <a:noAutofit/>
          </a:bodyPr>
          <a:lstStyle/>
          <a:p>
            <a:pPr defTabSz="420576" fontAlgn="base">
              <a:spcBef>
                <a:spcPct val="0"/>
              </a:spcBef>
              <a:spcAft>
                <a:spcPct val="0"/>
              </a:spcAft>
            </a:pPr>
            <a:r>
              <a:rPr lang="ja-JP" altLang="en-US" sz="1292" dirty="0">
                <a:solidFill>
                  <a:srgbClr val="404040"/>
                </a:solidFill>
                <a:latin typeface="Meiryo UI" panose="020B0604030504040204" pitchFamily="50" charset="-128"/>
                <a:cs typeface="Meiryo UI" panose="020B0604030504040204" pitchFamily="50" charset="-128"/>
              </a:rPr>
              <a:t>金融市場系分野は各種制度変更により大きな影響を受けます。また、時代の変化に合わせた新たなニーズへの対応も不可欠です。弊社は国内有数の金融市場分野における高い専門性を活かし、パッケージシステムの機能拡充を継続的に進めております。</a:t>
            </a:r>
            <a:endParaRPr lang="en-US" altLang="ja-JP" sz="1292" dirty="0">
              <a:solidFill>
                <a:srgbClr val="404040"/>
              </a:solidFill>
              <a:latin typeface="Meiryo UI" panose="020B0604030504040204" pitchFamily="50" charset="-128"/>
              <a:cs typeface="Meiryo UI" panose="020B0604030504040204" pitchFamily="50" charset="-128"/>
            </a:endParaRPr>
          </a:p>
        </p:txBody>
      </p:sp>
      <p:sp>
        <p:nvSpPr>
          <p:cNvPr id="20" name="正方形/長方形 19"/>
          <p:cNvSpPr/>
          <p:nvPr/>
        </p:nvSpPr>
        <p:spPr>
          <a:xfrm>
            <a:off x="370442" y="1563484"/>
            <a:ext cx="996923" cy="324000"/>
          </a:xfrm>
          <a:prstGeom prst="rect">
            <a:avLst/>
          </a:prstGeom>
          <a:solidFill>
            <a:srgbClr val="FFFFFF"/>
          </a:solidFill>
          <a:ln w="12700" cap="flat" cmpd="sng" algn="ctr">
            <a:solidFill>
              <a:srgbClr val="404040"/>
            </a:solidFill>
            <a:prstDash val="solid"/>
            <a:miter lim="800000"/>
          </a:ln>
          <a:effectLst/>
        </p:spPr>
        <p:txBody>
          <a:bodyPr wrap="none" lIns="33231" tIns="33231" rIns="33231" bIns="33231" rtlCol="0" anchor="ctr"/>
          <a:lstStyle/>
          <a:p>
            <a:pPr algn="ctr" defTabSz="854680">
              <a:defRPr/>
            </a:pPr>
            <a:r>
              <a:rPr kumimoji="0" lang="ja-JP" altLang="en-US" sz="1292" kern="0" dirty="0">
                <a:solidFill>
                  <a:srgbClr val="404040"/>
                </a:solidFill>
                <a:latin typeface="Meiryo UI"/>
                <a:ea typeface="Meiryo UI"/>
              </a:rPr>
              <a:t>事業年度</a:t>
            </a:r>
          </a:p>
        </p:txBody>
      </p:sp>
      <p:grpSp>
        <p:nvGrpSpPr>
          <p:cNvPr id="21" name="グループ化 20">
            <a:extLst>
              <a:ext uri="{FF2B5EF4-FFF2-40B4-BE49-F238E27FC236}">
                <a16:creationId xmlns:a16="http://schemas.microsoft.com/office/drawing/2014/main" id="{4A673606-D91D-AB24-2D5E-17E12B1A327F}"/>
              </a:ext>
            </a:extLst>
          </p:cNvPr>
          <p:cNvGrpSpPr/>
          <p:nvPr/>
        </p:nvGrpSpPr>
        <p:grpSpPr>
          <a:xfrm>
            <a:off x="370442" y="2772833"/>
            <a:ext cx="996923" cy="840739"/>
            <a:chOff x="139903" y="2753797"/>
            <a:chExt cx="1080000" cy="828000"/>
          </a:xfrm>
        </p:grpSpPr>
        <p:sp>
          <p:nvSpPr>
            <p:cNvPr id="22" name="正方形/長方形 21"/>
            <p:cNvSpPr/>
            <p:nvPr/>
          </p:nvSpPr>
          <p:spPr>
            <a:xfrm>
              <a:off x="139903" y="2753797"/>
              <a:ext cx="1080000" cy="828000"/>
            </a:xfrm>
            <a:prstGeom prst="rect">
              <a:avLst/>
            </a:prstGeom>
            <a:noFill/>
            <a:ln w="12700" cap="flat" cmpd="sng" algn="ctr">
              <a:solidFill>
                <a:srgbClr val="404040"/>
              </a:solidFill>
              <a:prstDash val="solid"/>
              <a:miter lim="800000"/>
            </a:ln>
            <a:effectLst/>
          </p:spPr>
          <p:txBody>
            <a:bodyPr wrap="none" lIns="33231" tIns="33231" rIns="33231" bIns="33231" rtlCol="0" anchor="t"/>
            <a:lstStyle/>
            <a:p>
              <a:pPr algn="ctr" defTabSz="854680">
                <a:defRPr/>
              </a:pPr>
              <a:r>
                <a:rPr kumimoji="0" lang="ja-JP" altLang="en-US" sz="1477" kern="0" dirty="0">
                  <a:solidFill>
                    <a:srgbClr val="404040"/>
                  </a:solidFill>
                  <a:latin typeface="Meiryo UI"/>
                  <a:ea typeface="Meiryo UI"/>
                </a:rPr>
                <a:t>制度対応</a:t>
              </a:r>
            </a:p>
          </p:txBody>
        </p:sp>
        <p:pic>
          <p:nvPicPr>
            <p:cNvPr id="23" name="図 22"/>
            <p:cNvPicPr>
              <a:picLocks noChangeAspect="1"/>
            </p:cNvPicPr>
            <p:nvPr/>
          </p:nvPicPr>
          <p:blipFill rotWithShape="1">
            <a:blip r:embed="rId3"/>
            <a:srcRect l="7083" t="61456" r="88333" b="31554"/>
            <a:stretch/>
          </p:blipFill>
          <p:spPr>
            <a:xfrm>
              <a:off x="394479" y="3081341"/>
              <a:ext cx="572502" cy="468411"/>
            </a:xfrm>
            <a:prstGeom prst="rect">
              <a:avLst/>
            </a:prstGeom>
          </p:spPr>
        </p:pic>
      </p:grpSp>
      <p:grpSp>
        <p:nvGrpSpPr>
          <p:cNvPr id="24" name="グループ化 23">
            <a:extLst>
              <a:ext uri="{FF2B5EF4-FFF2-40B4-BE49-F238E27FC236}">
                <a16:creationId xmlns:a16="http://schemas.microsoft.com/office/drawing/2014/main" id="{24F408BE-85CD-8C3C-4983-97EE30546394}"/>
              </a:ext>
            </a:extLst>
          </p:cNvPr>
          <p:cNvGrpSpPr/>
          <p:nvPr/>
        </p:nvGrpSpPr>
        <p:grpSpPr>
          <a:xfrm>
            <a:off x="370442" y="5513997"/>
            <a:ext cx="996923" cy="840739"/>
            <a:chOff x="139903" y="3651287"/>
            <a:chExt cx="1080000" cy="828000"/>
          </a:xfrm>
        </p:grpSpPr>
        <p:sp>
          <p:nvSpPr>
            <p:cNvPr id="25" name="正方形/長方形 24"/>
            <p:cNvSpPr/>
            <p:nvPr/>
          </p:nvSpPr>
          <p:spPr>
            <a:xfrm>
              <a:off x="139903" y="3651287"/>
              <a:ext cx="1080000" cy="828000"/>
            </a:xfrm>
            <a:prstGeom prst="rect">
              <a:avLst/>
            </a:prstGeom>
            <a:solidFill>
              <a:srgbClr val="FFFFFF"/>
            </a:solidFill>
            <a:ln w="12700" cap="flat" cmpd="sng" algn="ctr">
              <a:solidFill>
                <a:srgbClr val="404040"/>
              </a:solidFill>
              <a:prstDash val="solid"/>
              <a:miter lim="800000"/>
            </a:ln>
            <a:effectLst/>
          </p:spPr>
          <p:txBody>
            <a:bodyPr wrap="none" lIns="33231" tIns="33231" rIns="33231" bIns="33231" rtlCol="0" anchor="t"/>
            <a:lstStyle/>
            <a:p>
              <a:pPr algn="ctr" defTabSz="854680">
                <a:defRPr/>
              </a:pPr>
              <a:r>
                <a:rPr kumimoji="0" lang="ja-JP" altLang="en-US" sz="1292" kern="0" dirty="0">
                  <a:solidFill>
                    <a:srgbClr val="404040"/>
                  </a:solidFill>
                  <a:latin typeface="Meiryo UI"/>
                  <a:ea typeface="Meiryo UI"/>
                </a:rPr>
                <a:t>アーキテクチャ</a:t>
              </a:r>
            </a:p>
          </p:txBody>
        </p:sp>
        <p:pic>
          <p:nvPicPr>
            <p:cNvPr id="26" name="図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2936" y="3904994"/>
              <a:ext cx="676984" cy="487179"/>
            </a:xfrm>
            <a:prstGeom prst="rect">
              <a:avLst/>
            </a:prstGeom>
          </p:spPr>
        </p:pic>
      </p:grpSp>
      <p:grpSp>
        <p:nvGrpSpPr>
          <p:cNvPr id="27" name="グループ化 26">
            <a:extLst>
              <a:ext uri="{FF2B5EF4-FFF2-40B4-BE49-F238E27FC236}">
                <a16:creationId xmlns:a16="http://schemas.microsoft.com/office/drawing/2014/main" id="{AABEA513-0B9C-4F4F-D5B5-93131E026299}"/>
              </a:ext>
            </a:extLst>
          </p:cNvPr>
          <p:cNvGrpSpPr/>
          <p:nvPr/>
        </p:nvGrpSpPr>
        <p:grpSpPr>
          <a:xfrm>
            <a:off x="370442" y="4600275"/>
            <a:ext cx="996923" cy="840739"/>
            <a:chOff x="139903" y="5446268"/>
            <a:chExt cx="1080000" cy="828000"/>
          </a:xfrm>
        </p:grpSpPr>
        <p:sp>
          <p:nvSpPr>
            <p:cNvPr id="28" name="正方形/長方形 27"/>
            <p:cNvSpPr/>
            <p:nvPr/>
          </p:nvSpPr>
          <p:spPr>
            <a:xfrm>
              <a:off x="139903" y="5446268"/>
              <a:ext cx="1080000" cy="828000"/>
            </a:xfrm>
            <a:prstGeom prst="rect">
              <a:avLst/>
            </a:prstGeom>
            <a:solidFill>
              <a:srgbClr val="FFFFFF"/>
            </a:solidFill>
            <a:ln w="12700" cap="flat" cmpd="sng" algn="ctr">
              <a:solidFill>
                <a:srgbClr val="404040"/>
              </a:solidFill>
              <a:prstDash val="solid"/>
              <a:miter lim="800000"/>
            </a:ln>
            <a:effectLst/>
          </p:spPr>
          <p:txBody>
            <a:bodyPr wrap="none" lIns="33231" tIns="33231" rIns="33231" bIns="33231" rtlCol="0" anchor="t"/>
            <a:lstStyle/>
            <a:p>
              <a:pPr algn="ctr" defTabSz="854680">
                <a:defRPr/>
              </a:pPr>
              <a:r>
                <a:rPr kumimoji="0" lang="ja-JP" altLang="en-US" sz="1477" kern="0" dirty="0">
                  <a:solidFill>
                    <a:srgbClr val="404040"/>
                  </a:solidFill>
                  <a:latin typeface="Meiryo UI"/>
                  <a:ea typeface="Meiryo UI"/>
                </a:rPr>
                <a:t>機能強化</a:t>
              </a:r>
            </a:p>
          </p:txBody>
        </p:sp>
        <p:pic>
          <p:nvPicPr>
            <p:cNvPr id="29" name="図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472" y="5799284"/>
              <a:ext cx="508628" cy="390342"/>
            </a:xfrm>
            <a:prstGeom prst="rect">
              <a:avLst/>
            </a:prstGeom>
          </p:spPr>
        </p:pic>
      </p:grpSp>
      <p:grpSp>
        <p:nvGrpSpPr>
          <p:cNvPr id="30" name="グループ化 29">
            <a:extLst>
              <a:ext uri="{FF2B5EF4-FFF2-40B4-BE49-F238E27FC236}">
                <a16:creationId xmlns:a16="http://schemas.microsoft.com/office/drawing/2014/main" id="{066F3D4D-3FD4-014A-5DCD-BC97358AF481}"/>
              </a:ext>
            </a:extLst>
          </p:cNvPr>
          <p:cNvGrpSpPr/>
          <p:nvPr/>
        </p:nvGrpSpPr>
        <p:grpSpPr>
          <a:xfrm>
            <a:off x="370442" y="3686554"/>
            <a:ext cx="996923" cy="840739"/>
            <a:chOff x="139903" y="4548777"/>
            <a:chExt cx="1080000" cy="828000"/>
          </a:xfrm>
        </p:grpSpPr>
        <p:sp>
          <p:nvSpPr>
            <p:cNvPr id="31" name="正方形/長方形 30"/>
            <p:cNvSpPr/>
            <p:nvPr/>
          </p:nvSpPr>
          <p:spPr>
            <a:xfrm>
              <a:off x="139903" y="4548777"/>
              <a:ext cx="1080000" cy="828000"/>
            </a:xfrm>
            <a:prstGeom prst="rect">
              <a:avLst/>
            </a:prstGeom>
            <a:solidFill>
              <a:srgbClr val="FFFFFF"/>
            </a:solidFill>
            <a:ln w="12700" cap="flat" cmpd="sng" algn="ctr">
              <a:solidFill>
                <a:srgbClr val="404040"/>
              </a:solidFill>
              <a:prstDash val="solid"/>
              <a:miter lim="800000"/>
            </a:ln>
            <a:effectLst/>
          </p:spPr>
          <p:txBody>
            <a:bodyPr wrap="none" lIns="33231" tIns="33231" rIns="33231" bIns="33231" rtlCol="0" anchor="t"/>
            <a:lstStyle/>
            <a:p>
              <a:pPr algn="ctr" defTabSz="854680">
                <a:defRPr/>
              </a:pPr>
              <a:r>
                <a:rPr kumimoji="0" lang="ja-JP" altLang="en-US" sz="1477" kern="0" dirty="0">
                  <a:solidFill>
                    <a:srgbClr val="404040"/>
                  </a:solidFill>
                  <a:latin typeface="Meiryo UI"/>
                  <a:ea typeface="Meiryo UI"/>
                </a:rPr>
                <a:t>商品拡張</a:t>
              </a:r>
            </a:p>
          </p:txBody>
        </p:sp>
        <p:pic>
          <p:nvPicPr>
            <p:cNvPr id="32" name="図 3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5101" y="4858449"/>
              <a:ext cx="469233" cy="469233"/>
            </a:xfrm>
            <a:prstGeom prst="rect">
              <a:avLst/>
            </a:prstGeom>
          </p:spPr>
        </p:pic>
      </p:grpSp>
      <p:grpSp>
        <p:nvGrpSpPr>
          <p:cNvPr id="33" name="グループ化 32">
            <a:extLst>
              <a:ext uri="{FF2B5EF4-FFF2-40B4-BE49-F238E27FC236}">
                <a16:creationId xmlns:a16="http://schemas.microsoft.com/office/drawing/2014/main" id="{2813A5CA-0974-D953-C386-665574C39D99}"/>
              </a:ext>
            </a:extLst>
          </p:cNvPr>
          <p:cNvGrpSpPr/>
          <p:nvPr/>
        </p:nvGrpSpPr>
        <p:grpSpPr>
          <a:xfrm>
            <a:off x="370442" y="1968774"/>
            <a:ext cx="996923" cy="731077"/>
            <a:chOff x="139903" y="1964307"/>
            <a:chExt cx="1080000" cy="720000"/>
          </a:xfrm>
        </p:grpSpPr>
        <p:sp>
          <p:nvSpPr>
            <p:cNvPr id="34" name="正方形/長方形 33"/>
            <p:cNvSpPr/>
            <p:nvPr/>
          </p:nvSpPr>
          <p:spPr>
            <a:xfrm>
              <a:off x="139903" y="1964307"/>
              <a:ext cx="1080000" cy="720000"/>
            </a:xfrm>
            <a:prstGeom prst="rect">
              <a:avLst/>
            </a:prstGeom>
            <a:solidFill>
              <a:srgbClr val="FFFFFF"/>
            </a:solidFill>
            <a:ln w="12700" cap="flat" cmpd="sng" algn="ctr">
              <a:solidFill>
                <a:srgbClr val="404040"/>
              </a:solidFill>
              <a:prstDash val="solid"/>
              <a:miter lim="800000"/>
            </a:ln>
            <a:effectLst/>
          </p:spPr>
          <p:txBody>
            <a:bodyPr wrap="none" lIns="33231" tIns="33231" rIns="33231" bIns="33231" rtlCol="0" anchor="t"/>
            <a:lstStyle/>
            <a:p>
              <a:pPr algn="ctr" defTabSz="854680">
                <a:defRPr/>
              </a:pPr>
              <a:r>
                <a:rPr kumimoji="0" lang="ja-JP" altLang="en-US" sz="1292" kern="0" dirty="0">
                  <a:solidFill>
                    <a:srgbClr val="404040"/>
                  </a:solidFill>
                  <a:latin typeface="Meiryo UI"/>
                  <a:ea typeface="Meiryo UI"/>
                </a:rPr>
                <a:t>マイルストーン</a:t>
              </a:r>
            </a:p>
          </p:txBody>
        </p:sp>
        <p:pic>
          <p:nvPicPr>
            <p:cNvPr id="35" name="図 3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7985" y="2312081"/>
              <a:ext cx="537661" cy="332372"/>
            </a:xfrm>
            <a:prstGeom prst="rect">
              <a:avLst/>
            </a:prstGeom>
          </p:spPr>
        </p:pic>
      </p:grpSp>
      <p:sp>
        <p:nvSpPr>
          <p:cNvPr id="46" name="テキスト ボックス 45"/>
          <p:cNvSpPr txBox="1"/>
          <p:nvPr/>
        </p:nvSpPr>
        <p:spPr>
          <a:xfrm>
            <a:off x="6760436" y="2773628"/>
            <a:ext cx="2837072" cy="699534"/>
          </a:xfrm>
          <a:prstGeom prst="roundRect">
            <a:avLst/>
          </a:prstGeom>
          <a:solidFill>
            <a:srgbClr val="FFFFFF"/>
          </a:solidFill>
          <a:ln w="9525" cap="flat" cmpd="sng" algn="ctr">
            <a:solidFill>
              <a:schemeClr val="bg1">
                <a:lumMod val="50000"/>
              </a:schemeClr>
            </a:solidFill>
            <a:prstDash val="solid"/>
            <a:miter lim="800000"/>
          </a:ln>
          <a:effectLst/>
        </p:spPr>
        <p:txBody>
          <a:bodyPr wrap="square" lIns="33231" tIns="33231" rIns="33231" bIns="33231" rtlCol="0" anchor="ctr" anchorCtr="0">
            <a:noAutofit/>
          </a:bodyPr>
          <a:lstStyle/>
          <a:p>
            <a:pPr marL="164127" indent="-164127" defTabSz="420576" fontAlgn="base">
              <a:spcBef>
                <a:spcPct val="0"/>
              </a:spcBef>
              <a:spcAft>
                <a:spcPct val="0"/>
              </a:spcAft>
              <a:defRPr/>
            </a:pPr>
            <a:r>
              <a:rPr kumimoji="0" lang="en-US" altLang="ja-JP" sz="1100" kern="0" dirty="0">
                <a:solidFill>
                  <a:srgbClr val="000000"/>
                </a:solidFill>
                <a:latin typeface="Meiryo UI" panose="020B0604030504040204" pitchFamily="50" charset="-128"/>
                <a:ea typeface="Meiryo UI"/>
                <a:cs typeface="Meiryo UI" panose="020B0604030504040204" pitchFamily="50" charset="-128"/>
              </a:rPr>
              <a:t>※</a:t>
            </a:r>
            <a:r>
              <a:rPr kumimoji="0" lang="ja-JP" altLang="en-US" sz="1100" kern="0" dirty="0">
                <a:solidFill>
                  <a:srgbClr val="000000"/>
                </a:solidFill>
                <a:latin typeface="Meiryo UI" panose="020B0604030504040204" pitchFamily="50" charset="-128"/>
                <a:ea typeface="Meiryo UI"/>
                <a:cs typeface="Meiryo UI" panose="020B0604030504040204" pitchFamily="50" charset="-128"/>
              </a:rPr>
              <a:t>パッケージ開発計画は市場環境の変化等により</a:t>
            </a:r>
            <a:r>
              <a:rPr kumimoji="0" lang="ja-JP" altLang="en-US" sz="1100" i="1" kern="0" dirty="0">
                <a:solidFill>
                  <a:srgbClr val="000000"/>
                </a:solidFill>
                <a:latin typeface="Meiryo UI" panose="020B0604030504040204" pitchFamily="50" charset="-128"/>
                <a:ea typeface="Meiryo UI"/>
                <a:cs typeface="Meiryo UI" panose="020B0604030504040204" pitchFamily="50" charset="-128"/>
              </a:rPr>
              <a:t>予告なく変更される場合がございます</a:t>
            </a:r>
            <a:r>
              <a:rPr kumimoji="0" lang="ja-JP" altLang="en-US" sz="1100" i="1" kern="0" dirty="0" smtClean="0">
                <a:solidFill>
                  <a:srgbClr val="000000"/>
                </a:solidFill>
                <a:latin typeface="Meiryo UI" panose="020B0604030504040204" pitchFamily="50" charset="-128"/>
                <a:ea typeface="Meiryo UI"/>
                <a:cs typeface="Meiryo UI" panose="020B0604030504040204" pitchFamily="50" charset="-128"/>
              </a:rPr>
              <a:t>。</a:t>
            </a:r>
            <a:r>
              <a:rPr kumimoji="0" lang="en-US" altLang="ja-JP" sz="1100" i="1" kern="0" dirty="0" smtClean="0">
                <a:solidFill>
                  <a:srgbClr val="000000"/>
                </a:solidFill>
                <a:latin typeface="Meiryo UI" panose="020B0604030504040204" pitchFamily="50" charset="-128"/>
                <a:ea typeface="Meiryo UI"/>
                <a:cs typeface="Meiryo UI" panose="020B0604030504040204" pitchFamily="50" charset="-128"/>
              </a:rPr>
              <a:t/>
            </a:r>
            <a:br>
              <a:rPr kumimoji="0" lang="en-US" altLang="ja-JP" sz="1100" i="1" kern="0" dirty="0" smtClean="0">
                <a:solidFill>
                  <a:srgbClr val="000000"/>
                </a:solidFill>
                <a:latin typeface="Meiryo UI" panose="020B0604030504040204" pitchFamily="50" charset="-128"/>
                <a:ea typeface="Meiryo UI"/>
                <a:cs typeface="Meiryo UI" panose="020B0604030504040204" pitchFamily="50" charset="-128"/>
              </a:rPr>
            </a:br>
            <a:r>
              <a:rPr kumimoji="0" lang="ja-JP" altLang="en-US" sz="1100" i="1" kern="0" dirty="0" smtClean="0">
                <a:solidFill>
                  <a:srgbClr val="000000"/>
                </a:solidFill>
                <a:latin typeface="Meiryo UI" panose="020B0604030504040204" pitchFamily="50" charset="-128"/>
                <a:ea typeface="Meiryo UI"/>
                <a:cs typeface="Meiryo UI" panose="020B0604030504040204" pitchFamily="50" charset="-128"/>
              </a:rPr>
              <a:t>予め</a:t>
            </a:r>
            <a:r>
              <a:rPr kumimoji="0" lang="ja-JP" altLang="en-US" sz="1100" i="1" kern="0" dirty="0">
                <a:solidFill>
                  <a:srgbClr val="000000"/>
                </a:solidFill>
                <a:latin typeface="Meiryo UI" panose="020B0604030504040204" pitchFamily="50" charset="-128"/>
                <a:ea typeface="Meiryo UI"/>
                <a:cs typeface="Meiryo UI" panose="020B0604030504040204" pitchFamily="50" charset="-128"/>
              </a:rPr>
              <a:t>ご了承ください。</a:t>
            </a:r>
            <a:endParaRPr kumimoji="0" lang="en-US" altLang="ja-JP" sz="1100" i="1" kern="0" dirty="0">
              <a:solidFill>
                <a:srgbClr val="000000"/>
              </a:solidFill>
              <a:latin typeface="Meiryo UI" panose="020B0604030504040204" pitchFamily="50" charset="-128"/>
              <a:ea typeface="Meiryo UI"/>
              <a:cs typeface="Meiryo UI" panose="020B0604030504040204" pitchFamily="50" charset="-128"/>
            </a:endParaRPr>
          </a:p>
        </p:txBody>
      </p:sp>
      <p:sp>
        <p:nvSpPr>
          <p:cNvPr id="56" name="ホームベース 55"/>
          <p:cNvSpPr/>
          <p:nvPr/>
        </p:nvSpPr>
        <p:spPr>
          <a:xfrm>
            <a:off x="1492024" y="1563484"/>
            <a:ext cx="2052000" cy="324000"/>
          </a:xfrm>
          <a:prstGeom prst="homePlate">
            <a:avLst/>
          </a:prstGeom>
          <a:solidFill>
            <a:schemeClr val="bg1"/>
          </a:solidFill>
          <a:ln w="12700" cap="flat" cmpd="sng" algn="ctr">
            <a:solidFill>
              <a:srgbClr val="404040"/>
            </a:solidFill>
            <a:prstDash val="solid"/>
            <a:miter lim="800000"/>
          </a:ln>
          <a:effectLst/>
        </p:spPr>
        <p:txBody>
          <a:bodyPr wrap="none" lIns="108000" tIns="36000" rIns="36000" bIns="36000" rtlCol="0" anchor="ctr"/>
          <a:lstStyle/>
          <a:p>
            <a:pPr defTabSz="854680">
              <a:defRPr/>
            </a:pPr>
            <a:r>
              <a:rPr kumimoji="0" lang="en-US" altLang="ja-JP" sz="1477" i="1" kern="0" dirty="0" smtClean="0">
                <a:solidFill>
                  <a:schemeClr val="accent3"/>
                </a:solidFill>
                <a:latin typeface="Arial Black" panose="020B0A04020102020204" pitchFamily="34" charset="0"/>
                <a:ea typeface="Meiryo UI"/>
              </a:rPr>
              <a:t>2023</a:t>
            </a:r>
            <a:endParaRPr kumimoji="0" lang="ja-JP" altLang="en-US" sz="1477" i="1" kern="0" dirty="0">
              <a:solidFill>
                <a:schemeClr val="accent3"/>
              </a:solidFill>
              <a:latin typeface="Arial Black" panose="020B0A04020102020204" pitchFamily="34" charset="0"/>
              <a:ea typeface="Meiryo UI"/>
            </a:endParaRPr>
          </a:p>
        </p:txBody>
      </p:sp>
      <p:sp>
        <p:nvSpPr>
          <p:cNvPr id="57" name="山形 56"/>
          <p:cNvSpPr/>
          <p:nvPr/>
        </p:nvSpPr>
        <p:spPr>
          <a:xfrm>
            <a:off x="3488832" y="1563484"/>
            <a:ext cx="2052000" cy="324000"/>
          </a:xfrm>
          <a:prstGeom prst="chevron">
            <a:avLst/>
          </a:prstGeom>
          <a:solidFill>
            <a:schemeClr val="bg1"/>
          </a:solidFill>
          <a:ln w="12700" cap="flat" cmpd="sng" algn="ctr">
            <a:solidFill>
              <a:srgbClr val="404040"/>
            </a:solidFill>
            <a:prstDash val="solid"/>
            <a:miter lim="800000"/>
          </a:ln>
          <a:effectLst/>
        </p:spPr>
        <p:txBody>
          <a:bodyPr wrap="none" lIns="36000" tIns="36000" rIns="36000" bIns="36000" rtlCol="0" anchor="ctr"/>
          <a:lstStyle/>
          <a:p>
            <a:pPr defTabSz="854680">
              <a:defRPr/>
            </a:pPr>
            <a:r>
              <a:rPr kumimoji="0" lang="en-US" altLang="ja-JP" sz="1477" i="1" kern="0" dirty="0" smtClean="0">
                <a:solidFill>
                  <a:schemeClr val="accent3"/>
                </a:solidFill>
                <a:latin typeface="Arial Black" panose="020B0A04020102020204" pitchFamily="34" charset="0"/>
                <a:ea typeface="Meiryo UI"/>
              </a:rPr>
              <a:t>2024</a:t>
            </a:r>
            <a:endParaRPr kumimoji="0" lang="ja-JP" altLang="en-US" sz="1477" i="1" kern="0" dirty="0">
              <a:solidFill>
                <a:schemeClr val="accent3"/>
              </a:solidFill>
              <a:latin typeface="Arial Black" panose="020B0A04020102020204" pitchFamily="34" charset="0"/>
              <a:ea typeface="Meiryo UI"/>
            </a:endParaRPr>
          </a:p>
        </p:txBody>
      </p:sp>
      <p:sp>
        <p:nvSpPr>
          <p:cNvPr id="58" name="山形 57"/>
          <p:cNvSpPr/>
          <p:nvPr/>
        </p:nvSpPr>
        <p:spPr>
          <a:xfrm>
            <a:off x="5485640" y="1563484"/>
            <a:ext cx="2052000" cy="324000"/>
          </a:xfrm>
          <a:prstGeom prst="chevron">
            <a:avLst/>
          </a:prstGeom>
          <a:solidFill>
            <a:schemeClr val="bg1"/>
          </a:solidFill>
          <a:ln w="12700" cap="flat" cmpd="sng" algn="ctr">
            <a:solidFill>
              <a:srgbClr val="404040"/>
            </a:solidFill>
            <a:prstDash val="solid"/>
            <a:miter lim="800000"/>
          </a:ln>
          <a:effectLst/>
        </p:spPr>
        <p:txBody>
          <a:bodyPr wrap="none" lIns="36000" tIns="36000" rIns="36000" bIns="36000" rtlCol="0" anchor="ctr"/>
          <a:lstStyle/>
          <a:p>
            <a:pPr defTabSz="854680">
              <a:defRPr/>
            </a:pPr>
            <a:r>
              <a:rPr kumimoji="0" lang="en-US" altLang="ja-JP" sz="1477" i="1" kern="0" dirty="0" smtClean="0">
                <a:solidFill>
                  <a:schemeClr val="accent3"/>
                </a:solidFill>
                <a:latin typeface="Arial Black" panose="020B0A04020102020204" pitchFamily="34" charset="0"/>
                <a:ea typeface="Meiryo UI"/>
              </a:rPr>
              <a:t>2025</a:t>
            </a:r>
            <a:endParaRPr kumimoji="0" lang="ja-JP" altLang="en-US" sz="1477" i="1" kern="0" dirty="0">
              <a:solidFill>
                <a:schemeClr val="accent3"/>
              </a:solidFill>
              <a:latin typeface="Arial Black" panose="020B0A04020102020204" pitchFamily="34" charset="0"/>
              <a:ea typeface="Meiryo UI"/>
            </a:endParaRPr>
          </a:p>
        </p:txBody>
      </p:sp>
      <p:sp>
        <p:nvSpPr>
          <p:cNvPr id="59" name="山形 58"/>
          <p:cNvSpPr/>
          <p:nvPr/>
        </p:nvSpPr>
        <p:spPr>
          <a:xfrm>
            <a:off x="7482448" y="1563484"/>
            <a:ext cx="2052000" cy="324000"/>
          </a:xfrm>
          <a:prstGeom prst="chevron">
            <a:avLst/>
          </a:prstGeom>
          <a:solidFill>
            <a:schemeClr val="bg1"/>
          </a:solidFill>
          <a:ln w="12700" cap="flat" cmpd="sng" algn="ctr">
            <a:solidFill>
              <a:srgbClr val="404040"/>
            </a:solidFill>
            <a:prstDash val="solid"/>
            <a:miter lim="800000"/>
          </a:ln>
          <a:effectLst/>
        </p:spPr>
        <p:txBody>
          <a:bodyPr wrap="none" lIns="36000" tIns="36000" rIns="36000" bIns="36000" rtlCol="0" anchor="ctr"/>
          <a:lstStyle/>
          <a:p>
            <a:pPr defTabSz="854680">
              <a:defRPr/>
            </a:pPr>
            <a:r>
              <a:rPr kumimoji="0" lang="en-US" altLang="ja-JP" sz="1477" i="1" kern="0" dirty="0" smtClean="0">
                <a:solidFill>
                  <a:schemeClr val="accent3"/>
                </a:solidFill>
                <a:latin typeface="Arial Black" panose="020B0A04020102020204" pitchFamily="34" charset="0"/>
                <a:ea typeface="Meiryo UI"/>
              </a:rPr>
              <a:t>2026</a:t>
            </a:r>
            <a:endParaRPr kumimoji="0" lang="ja-JP" altLang="en-US" sz="1477" i="1" kern="0" dirty="0">
              <a:solidFill>
                <a:schemeClr val="accent3"/>
              </a:solidFill>
              <a:latin typeface="Arial Black" panose="020B0A04020102020204" pitchFamily="34" charset="0"/>
              <a:ea typeface="Meiryo UI"/>
            </a:endParaRPr>
          </a:p>
        </p:txBody>
      </p:sp>
      <p:sp>
        <p:nvSpPr>
          <p:cNvPr id="60" name="ホームベース 59"/>
          <p:cNvSpPr/>
          <p:nvPr/>
        </p:nvSpPr>
        <p:spPr>
          <a:xfrm>
            <a:off x="1479289" y="3057719"/>
            <a:ext cx="180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TR</a:t>
            </a:r>
            <a:r>
              <a:rPr kumimoji="0" lang="ja-JP" altLang="en-US" sz="1100" b="0" i="0" u="none" strike="noStrike" kern="0" cap="none" spc="0" normalizeH="0" baseline="0" noProof="0" dirty="0" smtClean="0">
                <a:ln>
                  <a:noFill/>
                </a:ln>
                <a:solidFill>
                  <a:srgbClr val="404040"/>
                </a:solidFill>
                <a:effectLst/>
                <a:uLnTx/>
                <a:uFillTx/>
                <a:latin typeface="Meiryo UI"/>
              </a:rPr>
              <a:t>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61" name="テキスト ボックス 60"/>
          <p:cNvSpPr txBox="1"/>
          <p:nvPr/>
        </p:nvSpPr>
        <p:spPr>
          <a:xfrm>
            <a:off x="1966445" y="1937730"/>
            <a:ext cx="1118896" cy="24622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a:t>
            </a:r>
            <a:r>
              <a:rPr lang="en-US" altLang="ja-JP" sz="800" dirty="0">
                <a:solidFill>
                  <a:srgbClr val="404040"/>
                </a:solidFill>
                <a:latin typeface="Meiryo UI"/>
              </a:rPr>
              <a:t>USD </a:t>
            </a:r>
            <a:r>
              <a:rPr lang="en-US" altLang="ja-JP" sz="800" dirty="0" smtClean="0">
                <a:solidFill>
                  <a:srgbClr val="404040"/>
                </a:solidFill>
                <a:latin typeface="Meiryo UI"/>
              </a:rPr>
              <a:t>LIBOR</a:t>
            </a:r>
            <a:r>
              <a:rPr lang="ja-JP" altLang="en-US" sz="800" dirty="0">
                <a:solidFill>
                  <a:srgbClr val="404040"/>
                </a:solidFill>
                <a:latin typeface="Meiryo UI"/>
              </a:rPr>
              <a:t> </a:t>
            </a:r>
            <a:r>
              <a:rPr lang="ja-JP" altLang="en-US" sz="800" dirty="0" smtClean="0">
                <a:solidFill>
                  <a:srgbClr val="404040"/>
                </a:solidFill>
                <a:latin typeface="Meiryo UI"/>
              </a:rPr>
              <a:t>公表</a:t>
            </a:r>
            <a:r>
              <a:rPr lang="ja-JP" altLang="en-US" sz="800" dirty="0">
                <a:solidFill>
                  <a:srgbClr val="404040"/>
                </a:solidFill>
                <a:latin typeface="Meiryo UI"/>
              </a:rPr>
              <a:t>停止</a:t>
            </a:r>
            <a:r>
              <a:rPr lang="en-US" altLang="ja-JP" sz="800" dirty="0">
                <a:solidFill>
                  <a:srgbClr val="404040"/>
                </a:solidFill>
                <a:latin typeface="Meiryo UI"/>
              </a:rPr>
              <a:t/>
            </a:r>
            <a:br>
              <a:rPr lang="en-US" altLang="ja-JP" sz="800" dirty="0">
                <a:solidFill>
                  <a:srgbClr val="404040"/>
                </a:solidFill>
                <a:latin typeface="Meiryo UI"/>
              </a:rPr>
            </a:br>
            <a:r>
              <a:rPr lang="ja-JP" altLang="en-US" sz="800" dirty="0">
                <a:solidFill>
                  <a:srgbClr val="404040"/>
                </a:solidFill>
                <a:latin typeface="Meiryo UI"/>
              </a:rPr>
              <a:t>（</a:t>
            </a:r>
            <a:r>
              <a:rPr lang="en-US" altLang="ja-JP" sz="800" dirty="0">
                <a:solidFill>
                  <a:srgbClr val="404040"/>
                </a:solidFill>
                <a:latin typeface="Meiryo UI"/>
              </a:rPr>
              <a:t>23</a:t>
            </a:r>
            <a:r>
              <a:rPr lang="ja-JP" altLang="en-US" sz="800" dirty="0">
                <a:solidFill>
                  <a:srgbClr val="404040"/>
                </a:solidFill>
                <a:latin typeface="Meiryo UI"/>
              </a:rPr>
              <a:t>年</a:t>
            </a:r>
            <a:r>
              <a:rPr lang="en-US" altLang="ja-JP" sz="800" dirty="0">
                <a:solidFill>
                  <a:srgbClr val="404040"/>
                </a:solidFill>
                <a:latin typeface="Meiryo UI"/>
              </a:rPr>
              <a:t>6</a:t>
            </a:r>
            <a:r>
              <a:rPr lang="ja-JP" altLang="en-US" sz="800" dirty="0">
                <a:solidFill>
                  <a:srgbClr val="404040"/>
                </a:solidFill>
                <a:latin typeface="Meiryo UI"/>
              </a:rPr>
              <a:t>月末）</a:t>
            </a:r>
          </a:p>
        </p:txBody>
      </p:sp>
      <p:sp>
        <p:nvSpPr>
          <p:cNvPr id="62" name="テキスト ボックス 61"/>
          <p:cNvSpPr txBox="1"/>
          <p:nvPr/>
        </p:nvSpPr>
        <p:spPr>
          <a:xfrm>
            <a:off x="3322435" y="1937730"/>
            <a:ext cx="1875513" cy="12311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★バーゼル</a:t>
            </a:r>
            <a:r>
              <a:rPr lang="en-US" altLang="ja-JP" sz="800" dirty="0">
                <a:solidFill>
                  <a:srgbClr val="404040"/>
                </a:solidFill>
                <a:latin typeface="Meiryo UI"/>
              </a:rPr>
              <a:t>Ⅲ</a:t>
            </a:r>
            <a:r>
              <a:rPr lang="ja-JP" altLang="en-US" sz="800" dirty="0">
                <a:solidFill>
                  <a:srgbClr val="404040"/>
                </a:solidFill>
                <a:latin typeface="Meiryo UI"/>
              </a:rPr>
              <a:t>最終化 </a:t>
            </a:r>
            <a:r>
              <a:rPr lang="en-US" altLang="ja-JP" sz="800" dirty="0">
                <a:solidFill>
                  <a:srgbClr val="404040"/>
                </a:solidFill>
                <a:latin typeface="Meiryo UI"/>
              </a:rPr>
              <a:t>IRB</a:t>
            </a:r>
            <a:r>
              <a:rPr lang="ja-JP" altLang="en-US" sz="800" dirty="0">
                <a:solidFill>
                  <a:srgbClr val="404040"/>
                </a:solidFill>
                <a:latin typeface="Meiryo UI"/>
              </a:rPr>
              <a:t>行（</a:t>
            </a:r>
            <a:r>
              <a:rPr lang="en-US" altLang="ja-JP" sz="800" dirty="0">
                <a:solidFill>
                  <a:srgbClr val="404040"/>
                </a:solidFill>
                <a:latin typeface="Meiryo UI"/>
              </a:rPr>
              <a:t>24</a:t>
            </a:r>
            <a:r>
              <a:rPr lang="ja-JP" altLang="en-US" sz="800" dirty="0">
                <a:solidFill>
                  <a:srgbClr val="404040"/>
                </a:solidFill>
                <a:latin typeface="Meiryo UI"/>
              </a:rPr>
              <a:t>年</a:t>
            </a:r>
            <a:r>
              <a:rPr lang="en-US" altLang="ja-JP" sz="800" dirty="0">
                <a:solidFill>
                  <a:srgbClr val="404040"/>
                </a:solidFill>
                <a:latin typeface="Meiryo UI"/>
              </a:rPr>
              <a:t>3</a:t>
            </a:r>
            <a:r>
              <a:rPr lang="ja-JP" altLang="en-US" sz="800" dirty="0">
                <a:solidFill>
                  <a:srgbClr val="404040"/>
                </a:solidFill>
                <a:latin typeface="Meiryo UI"/>
              </a:rPr>
              <a:t>月末）</a:t>
            </a:r>
          </a:p>
        </p:txBody>
      </p:sp>
      <p:sp>
        <p:nvSpPr>
          <p:cNvPr id="63" name="テキスト ボックス 62"/>
          <p:cNvSpPr txBox="1"/>
          <p:nvPr/>
        </p:nvSpPr>
        <p:spPr>
          <a:xfrm>
            <a:off x="3488832" y="2111087"/>
            <a:ext cx="1492396" cy="12311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a:t>
            </a:r>
            <a:r>
              <a:rPr lang="en-US" altLang="ja-JP" sz="800" dirty="0" smtClean="0">
                <a:solidFill>
                  <a:srgbClr val="404040"/>
                </a:solidFill>
                <a:latin typeface="Meiryo UI"/>
              </a:rPr>
              <a:t>TR </a:t>
            </a:r>
            <a:r>
              <a:rPr lang="ja-JP" altLang="en-US" sz="800" dirty="0" smtClean="0">
                <a:solidFill>
                  <a:srgbClr val="404040"/>
                </a:solidFill>
                <a:latin typeface="Meiryo UI"/>
              </a:rPr>
              <a:t>日次</a:t>
            </a:r>
            <a:r>
              <a:rPr lang="ja-JP" altLang="en-US" sz="800" dirty="0">
                <a:solidFill>
                  <a:srgbClr val="404040"/>
                </a:solidFill>
                <a:latin typeface="Meiryo UI"/>
              </a:rPr>
              <a:t>報告</a:t>
            </a:r>
            <a:r>
              <a:rPr lang="ja-JP" altLang="en-US" sz="800" dirty="0" smtClean="0">
                <a:solidFill>
                  <a:srgbClr val="404040"/>
                </a:solidFill>
                <a:latin typeface="Meiryo UI"/>
              </a:rPr>
              <a:t>開始（</a:t>
            </a:r>
            <a:r>
              <a:rPr lang="en-US" altLang="ja-JP" sz="800" dirty="0">
                <a:solidFill>
                  <a:srgbClr val="404040"/>
                </a:solidFill>
                <a:latin typeface="Meiryo UI"/>
              </a:rPr>
              <a:t>24</a:t>
            </a:r>
            <a:r>
              <a:rPr lang="ja-JP" altLang="en-US" sz="800" dirty="0">
                <a:solidFill>
                  <a:srgbClr val="404040"/>
                </a:solidFill>
                <a:latin typeface="Meiryo UI"/>
              </a:rPr>
              <a:t>年</a:t>
            </a:r>
            <a:r>
              <a:rPr lang="en-US" altLang="ja-JP" sz="800" dirty="0">
                <a:solidFill>
                  <a:srgbClr val="404040"/>
                </a:solidFill>
                <a:latin typeface="Meiryo UI"/>
              </a:rPr>
              <a:t>4</a:t>
            </a:r>
            <a:r>
              <a:rPr lang="ja-JP" altLang="en-US" sz="800" dirty="0">
                <a:solidFill>
                  <a:srgbClr val="404040"/>
                </a:solidFill>
                <a:latin typeface="Meiryo UI"/>
              </a:rPr>
              <a:t>月）</a:t>
            </a:r>
          </a:p>
        </p:txBody>
      </p:sp>
      <p:sp>
        <p:nvSpPr>
          <p:cNvPr id="65" name="テキスト ボックス 64"/>
          <p:cNvSpPr txBox="1"/>
          <p:nvPr/>
        </p:nvSpPr>
        <p:spPr>
          <a:xfrm>
            <a:off x="3951259" y="2275362"/>
            <a:ext cx="900888" cy="24622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a:t>
            </a:r>
            <a:r>
              <a:rPr lang="en-US" altLang="ja-JP" sz="800" dirty="0" smtClean="0">
                <a:solidFill>
                  <a:srgbClr val="404040"/>
                </a:solidFill>
                <a:latin typeface="Meiryo UI"/>
              </a:rPr>
              <a:t>SQLServer2014</a:t>
            </a:r>
            <a:br>
              <a:rPr lang="en-US" altLang="ja-JP" sz="800" dirty="0" smtClean="0">
                <a:solidFill>
                  <a:srgbClr val="404040"/>
                </a:solidFill>
                <a:latin typeface="Meiryo UI"/>
              </a:rPr>
            </a:br>
            <a:r>
              <a:rPr lang="en-US" altLang="ja-JP" sz="800" dirty="0" smtClean="0">
                <a:solidFill>
                  <a:srgbClr val="404040"/>
                </a:solidFill>
                <a:latin typeface="Meiryo UI"/>
              </a:rPr>
              <a:t>EOS</a:t>
            </a:r>
            <a:r>
              <a:rPr lang="ja-JP" altLang="en-US" sz="800" dirty="0">
                <a:solidFill>
                  <a:srgbClr val="404040"/>
                </a:solidFill>
                <a:latin typeface="Meiryo UI"/>
              </a:rPr>
              <a:t>（</a:t>
            </a:r>
            <a:r>
              <a:rPr lang="en-US" altLang="ja-JP" sz="800" dirty="0">
                <a:solidFill>
                  <a:srgbClr val="404040"/>
                </a:solidFill>
                <a:latin typeface="Meiryo UI"/>
              </a:rPr>
              <a:t>24</a:t>
            </a:r>
            <a:r>
              <a:rPr lang="ja-JP" altLang="en-US" sz="800" dirty="0">
                <a:solidFill>
                  <a:srgbClr val="404040"/>
                </a:solidFill>
                <a:latin typeface="Meiryo UI"/>
              </a:rPr>
              <a:t>年</a:t>
            </a:r>
            <a:r>
              <a:rPr lang="en-US" altLang="ja-JP" sz="800" dirty="0">
                <a:solidFill>
                  <a:srgbClr val="404040"/>
                </a:solidFill>
                <a:latin typeface="Meiryo UI"/>
              </a:rPr>
              <a:t>7</a:t>
            </a:r>
            <a:r>
              <a:rPr lang="ja-JP" altLang="en-US" sz="800" dirty="0">
                <a:solidFill>
                  <a:srgbClr val="404040"/>
                </a:solidFill>
                <a:latin typeface="Meiryo UI"/>
              </a:rPr>
              <a:t>月）</a:t>
            </a:r>
          </a:p>
        </p:txBody>
      </p:sp>
      <p:sp>
        <p:nvSpPr>
          <p:cNvPr id="68" name="テキスト ボックス 67"/>
          <p:cNvSpPr txBox="1"/>
          <p:nvPr/>
        </p:nvSpPr>
        <p:spPr>
          <a:xfrm>
            <a:off x="2406869" y="2275362"/>
            <a:ext cx="1136530" cy="246221"/>
          </a:xfrm>
          <a:prstGeom prst="rect">
            <a:avLst/>
          </a:prstGeom>
          <a:noFill/>
        </p:spPr>
        <p:txBody>
          <a:bodyPr wrap="none" lIns="0" tIns="0" rIns="0" bIns="0" rtlCol="0">
            <a:spAutoFit/>
          </a:bodyPr>
          <a:lstStyle/>
          <a:p>
            <a:pPr marL="88900" indent="-88900" defTabSz="925880"/>
            <a:r>
              <a:rPr lang="ja-JP" altLang="en-US" sz="800" dirty="0" smtClean="0">
                <a:solidFill>
                  <a:srgbClr val="404040"/>
                </a:solidFill>
                <a:latin typeface="Meiryo UI"/>
              </a:rPr>
              <a:t>★</a:t>
            </a:r>
            <a:r>
              <a:rPr lang="en-US" altLang="ja-JP" sz="800" dirty="0" smtClean="0">
                <a:solidFill>
                  <a:srgbClr val="404040"/>
                </a:solidFill>
                <a:latin typeface="Meiryo UI"/>
              </a:rPr>
              <a:t>WindowsServer2012</a:t>
            </a:r>
            <a:br>
              <a:rPr lang="en-US" altLang="ja-JP" sz="800" dirty="0" smtClean="0">
                <a:solidFill>
                  <a:srgbClr val="404040"/>
                </a:solidFill>
                <a:latin typeface="Meiryo UI"/>
              </a:rPr>
            </a:br>
            <a:r>
              <a:rPr lang="en-US" altLang="ja-JP" sz="800" dirty="0" smtClean="0">
                <a:solidFill>
                  <a:srgbClr val="404040"/>
                </a:solidFill>
                <a:latin typeface="Meiryo UI"/>
              </a:rPr>
              <a:t>EOS</a:t>
            </a:r>
            <a:r>
              <a:rPr lang="ja-JP" altLang="en-US" sz="800" dirty="0" smtClean="0">
                <a:solidFill>
                  <a:srgbClr val="404040"/>
                </a:solidFill>
                <a:latin typeface="Meiryo UI"/>
              </a:rPr>
              <a:t>（</a:t>
            </a:r>
            <a:r>
              <a:rPr lang="en-US" altLang="ja-JP" sz="800" dirty="0">
                <a:solidFill>
                  <a:srgbClr val="404040"/>
                </a:solidFill>
                <a:latin typeface="Meiryo UI"/>
              </a:rPr>
              <a:t>23</a:t>
            </a:r>
            <a:r>
              <a:rPr lang="ja-JP" altLang="en-US" sz="800" dirty="0" smtClean="0">
                <a:solidFill>
                  <a:srgbClr val="404040"/>
                </a:solidFill>
                <a:latin typeface="Meiryo UI"/>
              </a:rPr>
              <a:t>年</a:t>
            </a:r>
            <a:r>
              <a:rPr lang="en-US" altLang="ja-JP" sz="800" dirty="0" smtClean="0">
                <a:solidFill>
                  <a:srgbClr val="404040"/>
                </a:solidFill>
                <a:latin typeface="Meiryo UI"/>
              </a:rPr>
              <a:t>10</a:t>
            </a:r>
            <a:r>
              <a:rPr lang="ja-JP" altLang="en-US" sz="800" dirty="0" smtClean="0">
                <a:solidFill>
                  <a:srgbClr val="404040"/>
                </a:solidFill>
                <a:latin typeface="Meiryo UI"/>
              </a:rPr>
              <a:t>月）</a:t>
            </a:r>
            <a:endParaRPr lang="ja-JP" altLang="en-US" sz="800" dirty="0">
              <a:solidFill>
                <a:srgbClr val="404040"/>
              </a:solidFill>
              <a:latin typeface="Meiryo UI"/>
            </a:endParaRPr>
          </a:p>
        </p:txBody>
      </p:sp>
      <p:sp>
        <p:nvSpPr>
          <p:cNvPr id="69" name="テキスト ボックス 68"/>
          <p:cNvSpPr txBox="1"/>
          <p:nvPr/>
        </p:nvSpPr>
        <p:spPr>
          <a:xfrm>
            <a:off x="8110559" y="1937730"/>
            <a:ext cx="1732847" cy="12311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a:t>
            </a:r>
            <a:r>
              <a:rPr lang="en-US" altLang="ja-JP" sz="800" dirty="0" smtClean="0">
                <a:solidFill>
                  <a:srgbClr val="404040"/>
                </a:solidFill>
                <a:latin typeface="Meiryo UI"/>
              </a:rPr>
              <a:t>SQLServer2016 EOS</a:t>
            </a:r>
            <a:r>
              <a:rPr lang="ja-JP" altLang="en-US" sz="800" dirty="0">
                <a:solidFill>
                  <a:srgbClr val="404040"/>
                </a:solidFill>
                <a:latin typeface="Meiryo UI"/>
              </a:rPr>
              <a:t>（</a:t>
            </a:r>
            <a:r>
              <a:rPr lang="en-US" altLang="ja-JP" sz="800" dirty="0" smtClean="0">
                <a:solidFill>
                  <a:srgbClr val="404040"/>
                </a:solidFill>
                <a:latin typeface="Meiryo UI"/>
              </a:rPr>
              <a:t>26</a:t>
            </a:r>
            <a:r>
              <a:rPr lang="ja-JP" altLang="en-US" sz="800" dirty="0" smtClean="0">
                <a:solidFill>
                  <a:srgbClr val="404040"/>
                </a:solidFill>
                <a:latin typeface="Meiryo UI"/>
              </a:rPr>
              <a:t>年</a:t>
            </a:r>
            <a:r>
              <a:rPr lang="en-US" altLang="ja-JP" sz="800" dirty="0">
                <a:solidFill>
                  <a:srgbClr val="404040"/>
                </a:solidFill>
                <a:latin typeface="Meiryo UI"/>
              </a:rPr>
              <a:t>7</a:t>
            </a:r>
            <a:r>
              <a:rPr lang="ja-JP" altLang="en-US" sz="800" dirty="0">
                <a:solidFill>
                  <a:srgbClr val="404040"/>
                </a:solidFill>
                <a:latin typeface="Meiryo UI"/>
              </a:rPr>
              <a:t>月）</a:t>
            </a:r>
          </a:p>
        </p:txBody>
      </p:sp>
      <p:sp>
        <p:nvSpPr>
          <p:cNvPr id="70" name="テキスト ボックス 69"/>
          <p:cNvSpPr txBox="1"/>
          <p:nvPr/>
        </p:nvSpPr>
        <p:spPr>
          <a:xfrm>
            <a:off x="8623300" y="2275362"/>
            <a:ext cx="1154162" cy="246221"/>
          </a:xfrm>
          <a:prstGeom prst="rect">
            <a:avLst/>
          </a:prstGeom>
          <a:noFill/>
        </p:spPr>
        <p:txBody>
          <a:bodyPr wrap="none" lIns="0" tIns="0" rIns="0" bIns="0" rtlCol="0">
            <a:spAutoFit/>
          </a:bodyPr>
          <a:lstStyle/>
          <a:p>
            <a:pPr marL="85725" indent="-85725" defTabSz="925880"/>
            <a:r>
              <a:rPr lang="ja-JP" altLang="en-US" sz="800" dirty="0" smtClean="0">
                <a:solidFill>
                  <a:srgbClr val="404040"/>
                </a:solidFill>
                <a:latin typeface="Meiryo UI"/>
              </a:rPr>
              <a:t>★</a:t>
            </a:r>
            <a:r>
              <a:rPr lang="en-US" altLang="ja-JP" sz="800" dirty="0" err="1" smtClean="0">
                <a:solidFill>
                  <a:srgbClr val="404040"/>
                </a:solidFill>
                <a:latin typeface="Meiryo UI"/>
              </a:rPr>
              <a:t>WindowsServer</a:t>
            </a:r>
            <a:r>
              <a:rPr lang="en-US" altLang="ja-JP" sz="800" dirty="0" smtClean="0">
                <a:solidFill>
                  <a:srgbClr val="404040"/>
                </a:solidFill>
                <a:latin typeface="Meiryo UI"/>
              </a:rPr>
              <a:t/>
            </a:r>
            <a:br>
              <a:rPr lang="en-US" altLang="ja-JP" sz="800" dirty="0" smtClean="0">
                <a:solidFill>
                  <a:srgbClr val="404040"/>
                </a:solidFill>
                <a:latin typeface="Meiryo UI"/>
              </a:rPr>
            </a:br>
            <a:r>
              <a:rPr lang="en-US" altLang="ja-JP" sz="800" dirty="0" smtClean="0">
                <a:solidFill>
                  <a:srgbClr val="404040"/>
                </a:solidFill>
                <a:latin typeface="Meiryo UI"/>
              </a:rPr>
              <a:t>2016EOS</a:t>
            </a:r>
            <a:r>
              <a:rPr lang="ja-JP" altLang="en-US" sz="800" dirty="0">
                <a:solidFill>
                  <a:srgbClr val="404040"/>
                </a:solidFill>
                <a:latin typeface="Meiryo UI"/>
              </a:rPr>
              <a:t>（</a:t>
            </a:r>
            <a:r>
              <a:rPr lang="en-US" altLang="ja-JP" sz="800" dirty="0" smtClean="0">
                <a:solidFill>
                  <a:srgbClr val="404040"/>
                </a:solidFill>
                <a:latin typeface="Meiryo UI"/>
              </a:rPr>
              <a:t>27</a:t>
            </a:r>
            <a:r>
              <a:rPr lang="ja-JP" altLang="en-US" sz="800" dirty="0" smtClean="0">
                <a:solidFill>
                  <a:srgbClr val="404040"/>
                </a:solidFill>
                <a:latin typeface="Meiryo UI"/>
              </a:rPr>
              <a:t>年</a:t>
            </a:r>
            <a:r>
              <a:rPr lang="en-US" altLang="ja-JP" sz="800" dirty="0">
                <a:solidFill>
                  <a:srgbClr val="404040"/>
                </a:solidFill>
                <a:latin typeface="Meiryo UI"/>
              </a:rPr>
              <a:t>1</a:t>
            </a:r>
            <a:r>
              <a:rPr lang="ja-JP" altLang="en-US" sz="800" dirty="0" smtClean="0">
                <a:solidFill>
                  <a:srgbClr val="404040"/>
                </a:solidFill>
                <a:latin typeface="Meiryo UI"/>
              </a:rPr>
              <a:t>月</a:t>
            </a:r>
            <a:r>
              <a:rPr lang="ja-JP" altLang="en-US" sz="800" dirty="0">
                <a:solidFill>
                  <a:srgbClr val="404040"/>
                </a:solidFill>
                <a:latin typeface="Meiryo UI"/>
              </a:rPr>
              <a:t>）</a:t>
            </a:r>
          </a:p>
        </p:txBody>
      </p:sp>
      <p:sp>
        <p:nvSpPr>
          <p:cNvPr id="71" name="テキスト ボックス 70"/>
          <p:cNvSpPr txBox="1"/>
          <p:nvPr/>
        </p:nvSpPr>
        <p:spPr>
          <a:xfrm>
            <a:off x="5274253" y="1937730"/>
            <a:ext cx="1829027" cy="12311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★バーゼル</a:t>
            </a:r>
            <a:r>
              <a:rPr lang="en-US" altLang="ja-JP" sz="800" dirty="0">
                <a:solidFill>
                  <a:srgbClr val="404040"/>
                </a:solidFill>
                <a:latin typeface="Meiryo UI"/>
              </a:rPr>
              <a:t>Ⅲ</a:t>
            </a:r>
            <a:r>
              <a:rPr lang="ja-JP" altLang="en-US" sz="800" dirty="0">
                <a:solidFill>
                  <a:srgbClr val="404040"/>
                </a:solidFill>
                <a:latin typeface="Meiryo UI"/>
              </a:rPr>
              <a:t>最終化 </a:t>
            </a:r>
            <a:r>
              <a:rPr lang="en-US" altLang="ja-JP" sz="800" dirty="0" smtClean="0">
                <a:solidFill>
                  <a:srgbClr val="404040"/>
                </a:solidFill>
                <a:latin typeface="Meiryo UI"/>
              </a:rPr>
              <a:t>SA</a:t>
            </a:r>
            <a:r>
              <a:rPr lang="ja-JP" altLang="en-US" sz="800" dirty="0" smtClean="0">
                <a:solidFill>
                  <a:srgbClr val="404040"/>
                </a:solidFill>
                <a:latin typeface="Meiryo UI"/>
              </a:rPr>
              <a:t>行</a:t>
            </a:r>
            <a:r>
              <a:rPr lang="ja-JP" altLang="en-US" sz="800" dirty="0">
                <a:solidFill>
                  <a:srgbClr val="404040"/>
                </a:solidFill>
                <a:latin typeface="Meiryo UI"/>
              </a:rPr>
              <a:t>（</a:t>
            </a:r>
            <a:r>
              <a:rPr lang="en-US" altLang="ja-JP" sz="800" dirty="0" smtClean="0">
                <a:solidFill>
                  <a:srgbClr val="404040"/>
                </a:solidFill>
                <a:latin typeface="Meiryo UI"/>
              </a:rPr>
              <a:t>25</a:t>
            </a:r>
            <a:r>
              <a:rPr lang="ja-JP" altLang="en-US" sz="800" dirty="0" smtClean="0">
                <a:solidFill>
                  <a:srgbClr val="404040"/>
                </a:solidFill>
                <a:latin typeface="Meiryo UI"/>
              </a:rPr>
              <a:t>年</a:t>
            </a:r>
            <a:r>
              <a:rPr lang="en-US" altLang="ja-JP" sz="800" dirty="0">
                <a:solidFill>
                  <a:srgbClr val="404040"/>
                </a:solidFill>
                <a:latin typeface="Meiryo UI"/>
              </a:rPr>
              <a:t>3</a:t>
            </a:r>
            <a:r>
              <a:rPr lang="ja-JP" altLang="en-US" sz="800" dirty="0">
                <a:solidFill>
                  <a:srgbClr val="404040"/>
                </a:solidFill>
                <a:latin typeface="Meiryo UI"/>
              </a:rPr>
              <a:t>月末）</a:t>
            </a:r>
          </a:p>
        </p:txBody>
      </p:sp>
      <p:sp>
        <p:nvSpPr>
          <p:cNvPr id="72" name="テキスト ボックス 71"/>
          <p:cNvSpPr txBox="1"/>
          <p:nvPr/>
        </p:nvSpPr>
        <p:spPr>
          <a:xfrm>
            <a:off x="6756518" y="2111087"/>
            <a:ext cx="1970091" cy="123111"/>
          </a:xfrm>
          <a:prstGeom prst="rect">
            <a:avLst/>
          </a:prstGeom>
          <a:noFill/>
        </p:spPr>
        <p:txBody>
          <a:bodyPr wrap="none" lIns="0" tIns="0" rIns="0" bIns="0" rtlCol="0">
            <a:spAutoFit/>
          </a:bodyPr>
          <a:lstStyle/>
          <a:p>
            <a:pPr marL="88900" indent="-88900" defTabSz="925880"/>
            <a:r>
              <a:rPr lang="ja-JP" altLang="en-US" sz="800" dirty="0" smtClean="0">
                <a:solidFill>
                  <a:srgbClr val="404040"/>
                </a:solidFill>
                <a:latin typeface="Meiryo UI"/>
              </a:rPr>
              <a:t>★</a:t>
            </a:r>
            <a:r>
              <a:rPr lang="en-US" altLang="ja-JP" sz="800" dirty="0" smtClean="0">
                <a:solidFill>
                  <a:srgbClr val="404040"/>
                </a:solidFill>
                <a:latin typeface="Meiryo UI"/>
              </a:rPr>
              <a:t>Swift</a:t>
            </a:r>
            <a:r>
              <a:rPr lang="ja-JP" altLang="en-US" sz="800" dirty="0" smtClean="0">
                <a:solidFill>
                  <a:srgbClr val="404040"/>
                </a:solidFill>
                <a:latin typeface="Meiryo UI"/>
              </a:rPr>
              <a:t> </a:t>
            </a:r>
            <a:r>
              <a:rPr lang="en-US" altLang="ja-JP" sz="800" dirty="0" smtClean="0">
                <a:solidFill>
                  <a:srgbClr val="404040"/>
                </a:solidFill>
                <a:latin typeface="Meiryo UI"/>
              </a:rPr>
              <a:t>ISO20022</a:t>
            </a:r>
            <a:r>
              <a:rPr lang="ja-JP" altLang="en-US" sz="800" dirty="0" smtClean="0">
                <a:solidFill>
                  <a:srgbClr val="404040"/>
                </a:solidFill>
                <a:latin typeface="Meiryo UI"/>
              </a:rPr>
              <a:t>移行期限（</a:t>
            </a:r>
            <a:r>
              <a:rPr lang="en-US" altLang="ja-JP" sz="800" dirty="0" smtClean="0">
                <a:solidFill>
                  <a:srgbClr val="404040"/>
                </a:solidFill>
                <a:latin typeface="Meiryo UI"/>
              </a:rPr>
              <a:t>25</a:t>
            </a:r>
            <a:r>
              <a:rPr lang="ja-JP" altLang="en-US" sz="800" dirty="0" smtClean="0">
                <a:solidFill>
                  <a:srgbClr val="404040"/>
                </a:solidFill>
                <a:latin typeface="Meiryo UI"/>
              </a:rPr>
              <a:t>年</a:t>
            </a:r>
            <a:r>
              <a:rPr lang="en-US" altLang="ja-JP" sz="800" dirty="0" smtClean="0">
                <a:solidFill>
                  <a:srgbClr val="404040"/>
                </a:solidFill>
                <a:latin typeface="Meiryo UI"/>
              </a:rPr>
              <a:t>11</a:t>
            </a:r>
            <a:r>
              <a:rPr lang="ja-JP" altLang="en-US" sz="800" dirty="0" smtClean="0">
                <a:solidFill>
                  <a:srgbClr val="404040"/>
                </a:solidFill>
                <a:latin typeface="Meiryo UI"/>
              </a:rPr>
              <a:t>月）</a:t>
            </a:r>
            <a:endParaRPr lang="ja-JP" altLang="en-US" sz="800" dirty="0">
              <a:solidFill>
                <a:srgbClr val="404040"/>
              </a:solidFill>
              <a:latin typeface="Meiryo UI"/>
            </a:endParaRPr>
          </a:p>
        </p:txBody>
      </p:sp>
      <p:sp>
        <p:nvSpPr>
          <p:cNvPr id="73" name="テキスト ボックス 72"/>
          <p:cNvSpPr txBox="1"/>
          <p:nvPr/>
        </p:nvSpPr>
        <p:spPr>
          <a:xfrm>
            <a:off x="4870100" y="2275362"/>
            <a:ext cx="1181414" cy="246221"/>
          </a:xfrm>
          <a:prstGeom prst="rect">
            <a:avLst/>
          </a:prstGeom>
          <a:noFill/>
        </p:spPr>
        <p:txBody>
          <a:bodyPr wrap="none" lIns="0" tIns="0" rIns="0" bIns="0" rtlCol="0">
            <a:spAutoFit/>
          </a:bodyPr>
          <a:lstStyle/>
          <a:p>
            <a:pPr marL="88900" indent="-88900" defTabSz="925880"/>
            <a:r>
              <a:rPr lang="ja-JP" altLang="en-US" sz="800" dirty="0" smtClean="0">
                <a:solidFill>
                  <a:srgbClr val="404040"/>
                </a:solidFill>
                <a:latin typeface="Meiryo UI"/>
              </a:rPr>
              <a:t>★ユーロ円</a:t>
            </a:r>
            <a:r>
              <a:rPr lang="en-US" altLang="ja-JP" sz="800" dirty="0" smtClean="0">
                <a:solidFill>
                  <a:srgbClr val="404040"/>
                </a:solidFill>
                <a:latin typeface="Meiryo UI"/>
              </a:rPr>
              <a:t>TIBOR</a:t>
            </a:r>
            <a:r>
              <a:rPr lang="ja-JP" altLang="en-US" sz="800" dirty="0" smtClean="0">
                <a:solidFill>
                  <a:srgbClr val="404040"/>
                </a:solidFill>
                <a:latin typeface="Meiryo UI"/>
              </a:rPr>
              <a:t>公表停止</a:t>
            </a:r>
            <a:r>
              <a:rPr lang="en-US" altLang="ja-JP" sz="800" dirty="0" smtClean="0">
                <a:solidFill>
                  <a:srgbClr val="404040"/>
                </a:solidFill>
                <a:latin typeface="Meiryo UI"/>
              </a:rPr>
              <a:t/>
            </a:r>
            <a:br>
              <a:rPr lang="en-US" altLang="ja-JP" sz="800" dirty="0" smtClean="0">
                <a:solidFill>
                  <a:srgbClr val="404040"/>
                </a:solidFill>
                <a:latin typeface="Meiryo UI"/>
              </a:rPr>
            </a:br>
            <a:r>
              <a:rPr lang="ja-JP" altLang="en-US" sz="800" dirty="0" smtClean="0">
                <a:solidFill>
                  <a:srgbClr val="404040"/>
                </a:solidFill>
                <a:latin typeface="Meiryo UI"/>
              </a:rPr>
              <a:t>（</a:t>
            </a:r>
            <a:r>
              <a:rPr lang="en-US" altLang="ja-JP" sz="800" dirty="0" smtClean="0">
                <a:solidFill>
                  <a:srgbClr val="404040"/>
                </a:solidFill>
                <a:latin typeface="Meiryo UI"/>
              </a:rPr>
              <a:t>24</a:t>
            </a:r>
            <a:r>
              <a:rPr lang="ja-JP" altLang="en-US" sz="800" dirty="0" smtClean="0">
                <a:solidFill>
                  <a:srgbClr val="404040"/>
                </a:solidFill>
                <a:latin typeface="Meiryo UI"/>
              </a:rPr>
              <a:t>年</a:t>
            </a:r>
            <a:r>
              <a:rPr lang="en-US" altLang="ja-JP" sz="800" dirty="0" smtClean="0">
                <a:solidFill>
                  <a:srgbClr val="404040"/>
                </a:solidFill>
                <a:latin typeface="Meiryo UI"/>
              </a:rPr>
              <a:t>12</a:t>
            </a:r>
            <a:r>
              <a:rPr lang="ja-JP" altLang="en-US" sz="800" dirty="0" smtClean="0">
                <a:solidFill>
                  <a:srgbClr val="404040"/>
                </a:solidFill>
                <a:latin typeface="Meiryo UI"/>
              </a:rPr>
              <a:t>月末？）</a:t>
            </a:r>
            <a:endParaRPr lang="ja-JP" altLang="en-US" sz="800" dirty="0">
              <a:solidFill>
                <a:srgbClr val="404040"/>
              </a:solidFill>
              <a:latin typeface="Meiryo UI"/>
            </a:endParaRPr>
          </a:p>
        </p:txBody>
      </p:sp>
      <p:sp>
        <p:nvSpPr>
          <p:cNvPr id="74" name="テキスト ボックス 73"/>
          <p:cNvSpPr txBox="1"/>
          <p:nvPr/>
        </p:nvSpPr>
        <p:spPr>
          <a:xfrm>
            <a:off x="5497576" y="2111087"/>
            <a:ext cx="1284006" cy="123111"/>
          </a:xfrm>
          <a:prstGeom prst="rect">
            <a:avLst/>
          </a:prstGeom>
          <a:noFill/>
        </p:spPr>
        <p:txBody>
          <a:bodyPr wrap="none" lIns="0" tIns="0" rIns="0" bIns="0" rtlCol="0">
            <a:spAutoFit/>
          </a:bodyPr>
          <a:lstStyle/>
          <a:p>
            <a:pPr marL="88900" indent="-88900" defTabSz="925880"/>
            <a:r>
              <a:rPr lang="ja-JP" altLang="en-US" sz="800" dirty="0">
                <a:solidFill>
                  <a:srgbClr val="404040"/>
                </a:solidFill>
                <a:latin typeface="Meiryo UI"/>
              </a:rPr>
              <a:t>★</a:t>
            </a:r>
            <a:r>
              <a:rPr lang="en-US" altLang="ja-JP" sz="800" dirty="0" smtClean="0">
                <a:solidFill>
                  <a:srgbClr val="404040"/>
                </a:solidFill>
                <a:latin typeface="Meiryo UI"/>
              </a:rPr>
              <a:t>TR PH2</a:t>
            </a:r>
            <a:r>
              <a:rPr lang="ja-JP" altLang="en-US" sz="800" dirty="0" smtClean="0">
                <a:solidFill>
                  <a:srgbClr val="404040"/>
                </a:solidFill>
                <a:latin typeface="Meiryo UI"/>
              </a:rPr>
              <a:t>開始（</a:t>
            </a:r>
            <a:r>
              <a:rPr lang="en-US" altLang="ja-JP" sz="800" dirty="0" smtClean="0">
                <a:solidFill>
                  <a:srgbClr val="404040"/>
                </a:solidFill>
                <a:latin typeface="Meiryo UI"/>
              </a:rPr>
              <a:t>25</a:t>
            </a:r>
            <a:r>
              <a:rPr lang="ja-JP" altLang="en-US" sz="800" dirty="0" smtClean="0">
                <a:solidFill>
                  <a:srgbClr val="404040"/>
                </a:solidFill>
                <a:latin typeface="Meiryo UI"/>
              </a:rPr>
              <a:t>年</a:t>
            </a:r>
            <a:r>
              <a:rPr lang="en-US" altLang="ja-JP" sz="800" dirty="0">
                <a:solidFill>
                  <a:srgbClr val="404040"/>
                </a:solidFill>
                <a:latin typeface="Meiryo UI"/>
              </a:rPr>
              <a:t>4</a:t>
            </a:r>
            <a:r>
              <a:rPr lang="ja-JP" altLang="en-US" sz="800" dirty="0">
                <a:solidFill>
                  <a:srgbClr val="404040"/>
                </a:solidFill>
                <a:latin typeface="Meiryo UI"/>
              </a:rPr>
              <a:t>月）</a:t>
            </a:r>
          </a:p>
        </p:txBody>
      </p:sp>
      <p:sp>
        <p:nvSpPr>
          <p:cNvPr id="75" name="テキスト ボックス 74"/>
          <p:cNvSpPr txBox="1"/>
          <p:nvPr/>
        </p:nvSpPr>
        <p:spPr>
          <a:xfrm>
            <a:off x="6535692" y="2275362"/>
            <a:ext cx="926536" cy="246221"/>
          </a:xfrm>
          <a:prstGeom prst="rect">
            <a:avLst/>
          </a:prstGeom>
          <a:noFill/>
        </p:spPr>
        <p:txBody>
          <a:bodyPr wrap="none" lIns="0" tIns="0" rIns="0" bIns="0" rtlCol="0">
            <a:spAutoFit/>
          </a:bodyPr>
          <a:lstStyle/>
          <a:p>
            <a:pPr marL="88900" indent="-88900" defTabSz="925880"/>
            <a:r>
              <a:rPr lang="ja-JP" altLang="en-US" sz="800" dirty="0" smtClean="0">
                <a:solidFill>
                  <a:srgbClr val="404040"/>
                </a:solidFill>
                <a:latin typeface="Meiryo UI"/>
              </a:rPr>
              <a:t>★</a:t>
            </a:r>
            <a:r>
              <a:rPr lang="en-US" altLang="ja-JP" sz="800" dirty="0" smtClean="0">
                <a:solidFill>
                  <a:srgbClr val="404040"/>
                </a:solidFill>
                <a:latin typeface="Meiryo UI"/>
              </a:rPr>
              <a:t>Windows10 EOS</a:t>
            </a:r>
            <a:br>
              <a:rPr lang="en-US" altLang="ja-JP" sz="800" dirty="0" smtClean="0">
                <a:solidFill>
                  <a:srgbClr val="404040"/>
                </a:solidFill>
                <a:latin typeface="Meiryo UI"/>
              </a:rPr>
            </a:br>
            <a:r>
              <a:rPr lang="ja-JP" altLang="en-US" sz="800" dirty="0" smtClean="0">
                <a:solidFill>
                  <a:srgbClr val="404040"/>
                </a:solidFill>
                <a:latin typeface="Meiryo UI"/>
              </a:rPr>
              <a:t>（</a:t>
            </a:r>
            <a:r>
              <a:rPr lang="en-US" altLang="ja-JP" sz="800" dirty="0" smtClean="0">
                <a:solidFill>
                  <a:srgbClr val="404040"/>
                </a:solidFill>
                <a:latin typeface="Meiryo UI"/>
              </a:rPr>
              <a:t>25</a:t>
            </a:r>
            <a:r>
              <a:rPr lang="ja-JP" altLang="en-US" sz="800" dirty="0" smtClean="0">
                <a:solidFill>
                  <a:srgbClr val="404040"/>
                </a:solidFill>
                <a:latin typeface="Meiryo UI"/>
              </a:rPr>
              <a:t>年</a:t>
            </a:r>
            <a:r>
              <a:rPr lang="en-US" altLang="ja-JP" sz="800" dirty="0" smtClean="0">
                <a:solidFill>
                  <a:srgbClr val="404040"/>
                </a:solidFill>
                <a:latin typeface="Meiryo UI"/>
              </a:rPr>
              <a:t>10</a:t>
            </a:r>
            <a:r>
              <a:rPr lang="ja-JP" altLang="en-US" sz="800" dirty="0" smtClean="0">
                <a:solidFill>
                  <a:srgbClr val="404040"/>
                </a:solidFill>
                <a:latin typeface="Meiryo UI"/>
              </a:rPr>
              <a:t>月）</a:t>
            </a:r>
            <a:endParaRPr lang="ja-JP" altLang="en-US" sz="800" dirty="0">
              <a:solidFill>
                <a:srgbClr val="404040"/>
              </a:solidFill>
              <a:latin typeface="Meiryo UI"/>
            </a:endParaRPr>
          </a:p>
        </p:txBody>
      </p:sp>
      <p:sp>
        <p:nvSpPr>
          <p:cNvPr id="76" name="ホームベース 75"/>
          <p:cNvSpPr/>
          <p:nvPr/>
        </p:nvSpPr>
        <p:spPr>
          <a:xfrm>
            <a:off x="3495289" y="3055077"/>
            <a:ext cx="19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TR</a:t>
            </a:r>
            <a:r>
              <a:rPr kumimoji="0" lang="ja-JP" altLang="en-US" sz="1100" b="0" i="0" u="none" strike="noStrike" kern="0" cap="none" spc="0" normalizeH="0" baseline="0" noProof="0" dirty="0" smtClean="0">
                <a:ln>
                  <a:noFill/>
                </a:ln>
                <a:solidFill>
                  <a:srgbClr val="404040"/>
                </a:solidFill>
                <a:effectLst/>
                <a:uLnTx/>
                <a:uFillTx/>
                <a:latin typeface="Meiryo UI"/>
              </a:rPr>
              <a:t>対応</a:t>
            </a:r>
            <a:r>
              <a:rPr kumimoji="0" lang="ja-JP" altLang="en-US" sz="1100" kern="0" dirty="0" smtClean="0">
                <a:solidFill>
                  <a:srgbClr val="404040"/>
                </a:solidFill>
                <a:latin typeface="Meiryo UI"/>
              </a:rPr>
              <a:t>（</a:t>
            </a:r>
            <a:r>
              <a:rPr kumimoji="0" lang="en-US" altLang="ja-JP" sz="1100" kern="0" dirty="0" smtClean="0">
                <a:solidFill>
                  <a:srgbClr val="404040"/>
                </a:solidFill>
                <a:latin typeface="Meiryo UI"/>
              </a:rPr>
              <a:t>PH2</a:t>
            </a:r>
            <a:r>
              <a:rPr kumimoji="0" lang="ja-JP" altLang="en-US" sz="1100" kern="0" dirty="0" smtClean="0">
                <a:solidFill>
                  <a:srgbClr val="404040"/>
                </a:solidFill>
                <a:latin typeface="Meiryo UI"/>
              </a:rPr>
              <a:t>）</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77" name="ホームベース 76"/>
          <p:cNvSpPr/>
          <p:nvPr/>
        </p:nvSpPr>
        <p:spPr>
          <a:xfrm>
            <a:off x="1479289" y="3293162"/>
            <a:ext cx="504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Swift </a:t>
            </a:r>
            <a:r>
              <a:rPr kumimoji="0" lang="en-US" altLang="ja-JP" sz="1100" kern="0" dirty="0" smtClean="0">
                <a:solidFill>
                  <a:srgbClr val="404040"/>
                </a:solidFill>
                <a:latin typeface="Meiryo UI"/>
              </a:rPr>
              <a:t>ISO20022</a:t>
            </a:r>
            <a:r>
              <a:rPr kumimoji="0" lang="ja-JP" altLang="en-US" sz="1100" kern="0" dirty="0" smtClean="0">
                <a:solidFill>
                  <a:srgbClr val="404040"/>
                </a:solidFill>
                <a:latin typeface="Meiryo UI"/>
              </a:rPr>
              <a:t>対応（</a:t>
            </a:r>
            <a:r>
              <a:rPr kumimoji="0" lang="en-US" altLang="ja-JP" sz="1100" kern="0" dirty="0" smtClean="0">
                <a:solidFill>
                  <a:srgbClr val="404040"/>
                </a:solidFill>
                <a:latin typeface="Meiryo UI"/>
              </a:rPr>
              <a:t>MX</a:t>
            </a:r>
            <a:r>
              <a:rPr kumimoji="0" lang="ja-JP" altLang="en-US" sz="1100" kern="0" dirty="0" smtClean="0">
                <a:solidFill>
                  <a:srgbClr val="404040"/>
                </a:solidFill>
                <a:latin typeface="Meiryo UI"/>
              </a:rPr>
              <a:t>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78" name="ホームベース 77"/>
          <p:cNvSpPr/>
          <p:nvPr/>
        </p:nvSpPr>
        <p:spPr>
          <a:xfrm>
            <a:off x="3495289" y="3720982"/>
            <a:ext cx="19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特約付クーポンスワップ対応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79" name="ホームベース 78"/>
          <p:cNvSpPr/>
          <p:nvPr/>
        </p:nvSpPr>
        <p:spPr>
          <a:xfrm>
            <a:off x="5566492" y="3720982"/>
            <a:ext cx="19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CDS</a:t>
            </a:r>
            <a:r>
              <a:rPr kumimoji="0" lang="ja-JP" altLang="en-US" sz="1100" b="0" i="0" u="none" strike="noStrike" kern="0" cap="none" spc="0" normalizeH="0" baseline="0" noProof="0" dirty="0" smtClean="0">
                <a:ln>
                  <a:noFill/>
                </a:ln>
                <a:solidFill>
                  <a:srgbClr val="404040"/>
                </a:solidFill>
                <a:effectLst/>
                <a:uLnTx/>
                <a:uFillTx/>
                <a:latin typeface="Meiryo UI"/>
              </a:rPr>
              <a:t>・</a:t>
            </a:r>
            <a:r>
              <a:rPr kumimoji="0" lang="en-US" altLang="ja-JP" sz="1100" b="0" i="0" u="none" strike="noStrike" kern="0" cap="none" spc="0" normalizeH="0" baseline="0" noProof="0" dirty="0" smtClean="0">
                <a:ln>
                  <a:noFill/>
                </a:ln>
                <a:solidFill>
                  <a:srgbClr val="404040"/>
                </a:solidFill>
                <a:effectLst/>
                <a:uLnTx/>
                <a:uFillTx/>
                <a:latin typeface="Meiryo UI"/>
              </a:rPr>
              <a:t>TRS </a:t>
            </a:r>
            <a:r>
              <a:rPr kumimoji="0" lang="ja-JP" altLang="en-US" sz="1100" b="0" i="0" u="none" strike="noStrike" kern="0" cap="none" spc="0" normalizeH="0" baseline="0" noProof="0" dirty="0" smtClean="0">
                <a:ln>
                  <a:noFill/>
                </a:ln>
                <a:solidFill>
                  <a:srgbClr val="404040"/>
                </a:solidFill>
                <a:effectLst/>
                <a:uLnTx/>
                <a:uFillTx/>
                <a:latin typeface="Meiryo UI"/>
              </a:rPr>
              <a:t>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0" name="ホームベース 79"/>
          <p:cNvSpPr/>
          <p:nvPr/>
        </p:nvSpPr>
        <p:spPr>
          <a:xfrm>
            <a:off x="4495640" y="3957663"/>
            <a:ext cx="19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レポ商品追加対応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3" name="ホームベース 82"/>
          <p:cNvSpPr/>
          <p:nvPr/>
        </p:nvSpPr>
        <p:spPr>
          <a:xfrm>
            <a:off x="1479289" y="3720982"/>
            <a:ext cx="10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TARF</a:t>
            </a:r>
            <a:r>
              <a:rPr kumimoji="0" lang="ja-JP" altLang="en-US" sz="1100" b="0" i="0" u="none" strike="noStrike" kern="0" cap="none" spc="0" normalizeH="0" baseline="0" noProof="0" dirty="0" smtClean="0">
                <a:ln>
                  <a:noFill/>
                </a:ln>
                <a:solidFill>
                  <a:srgbClr val="404040"/>
                </a:solidFill>
                <a:effectLst/>
                <a:uLnTx/>
                <a:uFillTx/>
                <a:latin typeface="Meiryo UI"/>
              </a:rPr>
              <a:t>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4" name="ホームベース 83"/>
          <p:cNvSpPr/>
          <p:nvPr/>
        </p:nvSpPr>
        <p:spPr>
          <a:xfrm>
            <a:off x="1479289" y="5265144"/>
            <a:ext cx="3996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為替フロント機能強化</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5" name="ホームベース 84"/>
          <p:cNvSpPr/>
          <p:nvPr/>
        </p:nvSpPr>
        <p:spPr>
          <a:xfrm>
            <a:off x="1479289" y="4821538"/>
            <a:ext cx="180000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OP</a:t>
            </a:r>
            <a:r>
              <a:rPr kumimoji="0" lang="ja-JP" altLang="en-US" sz="1100" kern="0" dirty="0" smtClean="0">
                <a:solidFill>
                  <a:srgbClr val="404040"/>
                </a:solidFill>
                <a:latin typeface="Meiryo UI"/>
              </a:rPr>
              <a:t>系商品 評価高度化</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6" name="ホームベース 85"/>
          <p:cNvSpPr/>
          <p:nvPr/>
        </p:nvSpPr>
        <p:spPr>
          <a:xfrm>
            <a:off x="1479289" y="2822276"/>
            <a:ext cx="10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SA-CCR</a:t>
            </a:r>
            <a:r>
              <a:rPr kumimoji="0" lang="ja-JP" altLang="en-US" sz="1100" b="0" i="0" u="none" strike="noStrike" kern="0" cap="none" spc="0" normalizeH="0" baseline="0" noProof="0" dirty="0" smtClean="0">
                <a:ln>
                  <a:noFill/>
                </a:ln>
                <a:solidFill>
                  <a:srgbClr val="404040"/>
                </a:solidFill>
                <a:effectLst/>
                <a:uLnTx/>
                <a:uFillTx/>
                <a:latin typeface="Meiryo UI"/>
              </a:rPr>
              <a:t>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87" name="ホームベース 86"/>
          <p:cNvSpPr/>
          <p:nvPr/>
        </p:nvSpPr>
        <p:spPr>
          <a:xfrm>
            <a:off x="1479289" y="5043341"/>
            <a:ext cx="180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EUC</a:t>
            </a:r>
            <a:r>
              <a:rPr kumimoji="0" lang="ja-JP" altLang="en-US" sz="1100" b="0" i="0" u="none" strike="noStrike" kern="0" cap="none" spc="0" normalizeH="0" baseline="0" noProof="0" dirty="0" smtClean="0">
                <a:ln>
                  <a:noFill/>
                </a:ln>
                <a:solidFill>
                  <a:srgbClr val="404040"/>
                </a:solidFill>
                <a:effectLst/>
                <a:uLnTx/>
                <a:uFillTx/>
                <a:latin typeface="Meiryo UI"/>
              </a:rPr>
              <a:t>機能強化</a:t>
            </a:r>
            <a:endParaRPr kumimoji="0" lang="en-US" altLang="ja-JP" sz="1100" b="0" i="0" u="none" strike="noStrike" kern="0" cap="none" spc="0" normalizeH="0" baseline="0" noProof="0" dirty="0" smtClean="0">
              <a:ln>
                <a:noFill/>
              </a:ln>
              <a:solidFill>
                <a:srgbClr val="404040"/>
              </a:solidFill>
              <a:effectLst/>
              <a:uLnTx/>
              <a:uFillTx/>
              <a:latin typeface="Meiryo UI"/>
            </a:endParaRPr>
          </a:p>
        </p:txBody>
      </p:sp>
      <p:sp>
        <p:nvSpPr>
          <p:cNvPr id="88" name="ホームベース 87"/>
          <p:cNvSpPr/>
          <p:nvPr/>
        </p:nvSpPr>
        <p:spPr>
          <a:xfrm>
            <a:off x="1479289" y="5572787"/>
            <a:ext cx="180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XML</a:t>
            </a:r>
            <a:r>
              <a:rPr kumimoji="0" lang="ja-JP" altLang="en-US" sz="1100" kern="0" dirty="0" smtClean="0">
                <a:solidFill>
                  <a:srgbClr val="404040"/>
                </a:solidFill>
                <a:latin typeface="Meiryo UI"/>
              </a:rPr>
              <a:t>データ出力対応</a:t>
            </a:r>
            <a:endParaRPr kumimoji="0" lang="en-US" altLang="ja-JP" sz="1100" b="0" i="0" u="none" strike="noStrike" kern="0" cap="none" spc="0" normalizeH="0" baseline="0" noProof="0" dirty="0" smtClean="0">
              <a:ln>
                <a:noFill/>
              </a:ln>
              <a:solidFill>
                <a:srgbClr val="404040"/>
              </a:solidFill>
              <a:effectLst/>
              <a:uLnTx/>
              <a:uFillTx/>
              <a:latin typeface="Meiryo UI"/>
            </a:endParaRPr>
          </a:p>
        </p:txBody>
      </p:sp>
      <p:sp>
        <p:nvSpPr>
          <p:cNvPr id="90" name="ホームベース 89"/>
          <p:cNvSpPr/>
          <p:nvPr/>
        </p:nvSpPr>
        <p:spPr>
          <a:xfrm>
            <a:off x="2415289" y="6069731"/>
            <a:ext cx="306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.NET</a:t>
            </a:r>
            <a:r>
              <a:rPr kumimoji="0" lang="en-US" altLang="ja-JP" sz="1100" b="0" i="0" u="none" strike="noStrike" kern="0" cap="none" spc="0" normalizeH="0" noProof="0" dirty="0" smtClean="0">
                <a:ln>
                  <a:noFill/>
                </a:ln>
                <a:solidFill>
                  <a:srgbClr val="404040"/>
                </a:solidFill>
                <a:effectLst/>
                <a:uLnTx/>
                <a:uFillTx/>
                <a:latin typeface="Meiryo UI"/>
              </a:rPr>
              <a:t> </a:t>
            </a:r>
            <a:r>
              <a:rPr kumimoji="0" lang="ja-JP" altLang="en-US" sz="1100" kern="0" dirty="0" smtClean="0">
                <a:solidFill>
                  <a:srgbClr val="404040"/>
                </a:solidFill>
                <a:latin typeface="Meiryo UI"/>
              </a:rPr>
              <a:t>技術検証</a:t>
            </a:r>
            <a:endParaRPr kumimoji="0" lang="en-US" altLang="ja-JP" sz="1100" b="0" i="0" u="none" strike="noStrike" kern="0" cap="none" spc="0" normalizeH="0" baseline="0" noProof="0" dirty="0" smtClean="0">
              <a:ln>
                <a:noFill/>
              </a:ln>
              <a:solidFill>
                <a:srgbClr val="404040"/>
              </a:solidFill>
              <a:effectLst/>
              <a:uLnTx/>
              <a:uFillTx/>
              <a:latin typeface="Meiryo UI"/>
            </a:endParaRPr>
          </a:p>
        </p:txBody>
      </p:sp>
      <p:sp>
        <p:nvSpPr>
          <p:cNvPr id="91" name="ホームベース 90"/>
          <p:cNvSpPr/>
          <p:nvPr/>
        </p:nvSpPr>
        <p:spPr>
          <a:xfrm>
            <a:off x="5540832" y="6069731"/>
            <a:ext cx="3708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.NET</a:t>
            </a:r>
            <a:r>
              <a:rPr kumimoji="0" lang="ja-JP" altLang="en-US" sz="1100" kern="0" dirty="0" smtClean="0">
                <a:solidFill>
                  <a:srgbClr val="404040"/>
                </a:solidFill>
                <a:latin typeface="Meiryo UI"/>
              </a:rPr>
              <a:t>版 </a:t>
            </a:r>
            <a:r>
              <a:rPr kumimoji="0" lang="en-US" altLang="ja-JP" sz="1100" kern="0" dirty="0" smtClean="0">
                <a:solidFill>
                  <a:srgbClr val="404040"/>
                </a:solidFill>
                <a:latin typeface="Meiryo UI"/>
              </a:rPr>
              <a:t>Prélude </a:t>
            </a:r>
            <a:r>
              <a:rPr kumimoji="0" lang="ja-JP" altLang="en-US" sz="1100" kern="0" dirty="0" smtClean="0">
                <a:solidFill>
                  <a:srgbClr val="404040"/>
                </a:solidFill>
                <a:latin typeface="Meiryo UI"/>
              </a:rPr>
              <a:t>開発</a:t>
            </a:r>
            <a:endParaRPr kumimoji="0" lang="en-US" altLang="ja-JP" sz="1100" b="0" i="0" u="none" strike="noStrike" kern="0" cap="none" spc="0" normalizeH="0" baseline="0" noProof="0" dirty="0" smtClean="0">
              <a:ln>
                <a:noFill/>
              </a:ln>
              <a:solidFill>
                <a:srgbClr val="404040"/>
              </a:solidFill>
              <a:effectLst/>
              <a:uLnTx/>
              <a:uFillTx/>
              <a:latin typeface="Meiryo UI"/>
            </a:endParaRPr>
          </a:p>
        </p:txBody>
      </p:sp>
      <p:sp>
        <p:nvSpPr>
          <p:cNvPr id="92" name="ホームベース 91"/>
          <p:cNvSpPr/>
          <p:nvPr/>
        </p:nvSpPr>
        <p:spPr>
          <a:xfrm>
            <a:off x="1479289" y="4000990"/>
            <a:ext cx="10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srgbClr val="404040"/>
                </a:solidFill>
                <a:effectLst/>
                <a:uLnTx/>
                <a:uFillTx/>
                <a:latin typeface="Meiryo UI"/>
              </a:rPr>
              <a:t>SOFR</a:t>
            </a:r>
            <a:r>
              <a:rPr kumimoji="0" lang="ja-JP" altLang="en-US" sz="1000" b="0" i="0" u="none" strike="noStrike" kern="0" cap="none" spc="0" normalizeH="0" baseline="0" noProof="0" dirty="0" smtClean="0">
                <a:ln>
                  <a:noFill/>
                </a:ln>
                <a:solidFill>
                  <a:srgbClr val="404040"/>
                </a:solidFill>
                <a:effectLst/>
                <a:uLnTx/>
                <a:uFillTx/>
                <a:latin typeface="Meiryo UI"/>
              </a:rPr>
              <a:t>先物対応</a:t>
            </a:r>
            <a:endParaRPr kumimoji="0" lang="ja-JP" altLang="en-US" sz="1000" b="0" i="0" u="none" strike="noStrike" kern="0" cap="none" spc="0" normalizeH="0" baseline="0" noProof="0" dirty="0">
              <a:ln>
                <a:noFill/>
              </a:ln>
              <a:solidFill>
                <a:srgbClr val="404040"/>
              </a:solidFill>
              <a:effectLst/>
              <a:uLnTx/>
              <a:uFillTx/>
              <a:latin typeface="Meiryo UI"/>
            </a:endParaRPr>
          </a:p>
        </p:txBody>
      </p:sp>
      <p:sp>
        <p:nvSpPr>
          <p:cNvPr id="93" name="ホームベース 92"/>
          <p:cNvSpPr/>
          <p:nvPr/>
        </p:nvSpPr>
        <p:spPr>
          <a:xfrm>
            <a:off x="1479289" y="4599735"/>
            <a:ext cx="108000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srgbClr val="404040"/>
                </a:solidFill>
                <a:effectLst/>
                <a:uLnTx/>
                <a:uFillTx/>
                <a:latin typeface="Meiryo UI"/>
              </a:rPr>
              <a:t>リコンサイル機能</a:t>
            </a:r>
            <a:endParaRPr kumimoji="0" lang="ja-JP" altLang="en-US" sz="1000" b="0" i="0" u="none" strike="noStrike" kern="0" cap="none" spc="0" normalizeH="0" baseline="0" noProof="0" dirty="0">
              <a:ln>
                <a:noFill/>
              </a:ln>
              <a:solidFill>
                <a:srgbClr val="404040"/>
              </a:solidFill>
              <a:effectLst/>
              <a:uLnTx/>
              <a:uFillTx/>
              <a:latin typeface="Meiryo UI"/>
            </a:endParaRPr>
          </a:p>
        </p:txBody>
      </p:sp>
      <p:sp>
        <p:nvSpPr>
          <p:cNvPr id="94" name="ホームベース 93"/>
          <p:cNvSpPr/>
          <p:nvPr/>
        </p:nvSpPr>
        <p:spPr>
          <a:xfrm>
            <a:off x="3495289" y="5821259"/>
            <a:ext cx="1980000" cy="180000"/>
          </a:xfrm>
          <a:prstGeom prst="homePlate">
            <a:avLst/>
          </a:prstGeom>
          <a:solidFill>
            <a:srgbClr val="E6B600">
              <a:lumMod val="20000"/>
              <a:lumOff val="80000"/>
            </a:srgbClr>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マルチアカウント対応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95" name="ホームベース 94"/>
          <p:cNvSpPr/>
          <p:nvPr/>
        </p:nvSpPr>
        <p:spPr>
          <a:xfrm>
            <a:off x="3495289" y="4821538"/>
            <a:ext cx="198000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日銀ネット連携対応</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96" name="ホームベース 95"/>
          <p:cNvSpPr/>
          <p:nvPr/>
        </p:nvSpPr>
        <p:spPr>
          <a:xfrm>
            <a:off x="3495290" y="5045035"/>
            <a:ext cx="298035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感応度計測の高度化</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97" name="ホームベース 96"/>
          <p:cNvSpPr/>
          <p:nvPr/>
        </p:nvSpPr>
        <p:spPr>
          <a:xfrm>
            <a:off x="6547640" y="4836315"/>
            <a:ext cx="198000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損益</a:t>
            </a:r>
            <a:r>
              <a:rPr kumimoji="0" lang="en-US" altLang="ja-JP" sz="1100" b="0" i="0" u="none" strike="noStrike" kern="0" cap="none" spc="0" normalizeH="0" baseline="0" noProof="0" dirty="0" smtClean="0">
                <a:ln>
                  <a:noFill/>
                </a:ln>
                <a:solidFill>
                  <a:srgbClr val="404040"/>
                </a:solidFill>
                <a:effectLst/>
                <a:uLnTx/>
                <a:uFillTx/>
                <a:latin typeface="Meiryo UI"/>
              </a:rPr>
              <a:t>/</a:t>
            </a:r>
            <a:r>
              <a:rPr kumimoji="0" lang="ja-JP" altLang="en-US" sz="1100" b="0" i="0" u="none" strike="noStrike" kern="0" cap="none" spc="0" normalizeH="0" baseline="0" noProof="0" dirty="0" smtClean="0">
                <a:ln>
                  <a:noFill/>
                </a:ln>
                <a:solidFill>
                  <a:srgbClr val="404040"/>
                </a:solidFill>
                <a:effectLst/>
                <a:uLnTx/>
                <a:uFillTx/>
                <a:latin typeface="Meiryo UI"/>
              </a:rPr>
              <a:t>持高管理強化</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98" name="ホームベース 97"/>
          <p:cNvSpPr/>
          <p:nvPr/>
        </p:nvSpPr>
        <p:spPr>
          <a:xfrm>
            <a:off x="2671213" y="4599735"/>
            <a:ext cx="3804426"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404040"/>
                </a:solidFill>
                <a:effectLst/>
                <a:uLnTx/>
                <a:uFillTx/>
                <a:latin typeface="Meiryo UI"/>
              </a:rPr>
              <a:t>パッケージ機能の部品提供化</a:t>
            </a:r>
            <a:endParaRPr kumimoji="0" lang="ja-JP" altLang="en-US" sz="1100" b="0" i="0" u="none" strike="noStrike" kern="0" cap="none" spc="0" normalizeH="0" baseline="0" noProof="0" dirty="0">
              <a:ln>
                <a:noFill/>
              </a:ln>
              <a:solidFill>
                <a:srgbClr val="404040"/>
              </a:solidFill>
              <a:effectLst/>
              <a:uLnTx/>
              <a:uFillTx/>
              <a:latin typeface="Meiryo UI"/>
            </a:endParaRPr>
          </a:p>
        </p:txBody>
      </p:sp>
      <p:sp>
        <p:nvSpPr>
          <p:cNvPr id="64" name="ホームベース 63"/>
          <p:cNvSpPr/>
          <p:nvPr/>
        </p:nvSpPr>
        <p:spPr>
          <a:xfrm>
            <a:off x="3488832" y="5572787"/>
            <a:ext cx="1080000" cy="180000"/>
          </a:xfrm>
          <a:prstGeom prst="homePlate">
            <a:avLst/>
          </a:prstGeom>
          <a:solidFill>
            <a:srgbClr val="FFFFCC"/>
          </a:solidFill>
          <a:ln w="9525" cap="flat" cmpd="sng" algn="ctr">
            <a:solidFill>
              <a:srgbClr val="FFFFFF">
                <a:lumMod val="50000"/>
              </a:srgbClr>
            </a:solidFill>
            <a:prstDash val="solid"/>
            <a:miter lim="800000"/>
          </a:ln>
          <a:effectLst/>
        </p:spPr>
        <p:txBody>
          <a:bodyPr wrap="none" lIns="36000" tIns="18000" rIns="36000" bIns="18000" rtlCol="0" anchor="ct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404040"/>
                </a:solidFill>
                <a:effectLst/>
                <a:uLnTx/>
                <a:uFillTx/>
                <a:latin typeface="Meiryo UI"/>
              </a:rPr>
              <a:t>ISO</a:t>
            </a:r>
            <a:r>
              <a:rPr kumimoji="0" lang="ja-JP" altLang="en-US" sz="1100" b="0" i="0" u="none" strike="noStrike" kern="0" cap="none" spc="0" normalizeH="0" baseline="0" noProof="0" dirty="0" smtClean="0">
                <a:ln>
                  <a:noFill/>
                </a:ln>
                <a:solidFill>
                  <a:srgbClr val="404040"/>
                </a:solidFill>
                <a:effectLst/>
                <a:uLnTx/>
                <a:uFillTx/>
                <a:latin typeface="Meiryo UI"/>
              </a:rPr>
              <a:t>汎用化</a:t>
            </a:r>
            <a:endParaRPr kumimoji="0" lang="en-US" altLang="ja-JP" sz="1100" b="0" i="0" u="none" strike="noStrike" kern="0" cap="none" spc="0" normalizeH="0" baseline="0" noProof="0" dirty="0" smtClean="0">
              <a:ln>
                <a:noFill/>
              </a:ln>
              <a:solidFill>
                <a:srgbClr val="404040"/>
              </a:solidFill>
              <a:effectLst/>
              <a:uLnTx/>
              <a:uFillTx/>
              <a:latin typeface="Meiryo UI"/>
            </a:endParaRPr>
          </a:p>
        </p:txBody>
      </p:sp>
    </p:spTree>
    <p:extLst>
      <p:ext uri="{BB962C8B-B14F-4D97-AF65-F5344CB8AC3E}">
        <p14:creationId xmlns:p14="http://schemas.microsoft.com/office/powerpoint/2010/main" val="53194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目次</a:t>
            </a:r>
            <a:endParaRPr kumimoji="1" lang="ja-JP" altLang="en-US" dirty="0"/>
          </a:p>
        </p:txBody>
      </p:sp>
      <p:sp>
        <p:nvSpPr>
          <p:cNvPr id="2" name="正方形/長方形 1"/>
          <p:cNvSpPr/>
          <p:nvPr/>
        </p:nvSpPr>
        <p:spPr>
          <a:xfrm>
            <a:off x="659100" y="1097294"/>
            <a:ext cx="4572000" cy="2677656"/>
          </a:xfrm>
          <a:prstGeom prst="rect">
            <a:avLst/>
          </a:prstGeom>
        </p:spPr>
        <p:txBody>
          <a:bodyPr>
            <a:spAutoFit/>
          </a:bodyPr>
          <a:lstStyle/>
          <a:p>
            <a:pPr marL="342900" indent="-342900">
              <a:buFont typeface="+mj-lt"/>
              <a:buAutoNum type="arabicPeriod"/>
            </a:pPr>
            <a:r>
              <a:rPr lang="ja-JP" altLang="en-US" sz="2400" dirty="0"/>
              <a:t>会社概要</a:t>
            </a:r>
            <a:endParaRPr lang="en-US" altLang="ja-JP" sz="2400" dirty="0"/>
          </a:p>
          <a:p>
            <a:pPr marL="342900" indent="-342900">
              <a:buFont typeface="+mj-lt"/>
              <a:buAutoNum type="arabicPeriod"/>
            </a:pPr>
            <a:endParaRPr lang="en-US" altLang="ja-JP" sz="2400" dirty="0"/>
          </a:p>
          <a:p>
            <a:pPr marL="342900" indent="-342900">
              <a:buFont typeface="+mj-lt"/>
              <a:buAutoNum type="arabicPeriod"/>
            </a:pPr>
            <a:r>
              <a:rPr lang="en-US" altLang="ja-JP" sz="2400" dirty="0"/>
              <a:t>Prélude Enterprise </a:t>
            </a:r>
            <a:r>
              <a:rPr lang="ja-JP" altLang="en-US" sz="2400" dirty="0"/>
              <a:t>とは</a:t>
            </a:r>
            <a:endParaRPr lang="en-US" altLang="ja-JP" sz="2400" dirty="0"/>
          </a:p>
          <a:p>
            <a:pPr marL="342900" indent="-342900">
              <a:buFont typeface="+mj-lt"/>
              <a:buAutoNum type="arabicPeriod"/>
            </a:pPr>
            <a:endParaRPr lang="en-US" altLang="ja-JP" sz="2400" dirty="0"/>
          </a:p>
          <a:p>
            <a:pPr marL="342900" indent="-342900">
              <a:buFont typeface="+mj-lt"/>
              <a:buAutoNum type="arabicPeriod"/>
            </a:pPr>
            <a:r>
              <a:rPr lang="ja-JP" altLang="en-US" sz="2400" dirty="0"/>
              <a:t>採用実績・システム構築事例</a:t>
            </a:r>
            <a:endParaRPr lang="en-US" altLang="ja-JP" sz="2400" dirty="0"/>
          </a:p>
          <a:p>
            <a:endParaRPr lang="ja-JP" altLang="en-US" sz="2400" dirty="0"/>
          </a:p>
          <a:p>
            <a:endParaRPr lang="ja-JP" altLang="en-US" sz="2400" dirty="0"/>
          </a:p>
        </p:txBody>
      </p:sp>
    </p:spTree>
    <p:extLst>
      <p:ext uri="{BB962C8B-B14F-4D97-AF65-F5344CB8AC3E}">
        <p14:creationId xmlns:p14="http://schemas.microsoft.com/office/powerpoint/2010/main" val="229256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smtClean="0"/>
              <a:t>パッケージ機能の追加適用のスキーム</a:t>
            </a:r>
            <a:endParaRPr kumimoji="1" lang="ja-JP" altLang="en-US" dirty="0"/>
          </a:p>
        </p:txBody>
      </p:sp>
      <p:sp>
        <p:nvSpPr>
          <p:cNvPr id="3" name="ホームベース 2"/>
          <p:cNvSpPr/>
          <p:nvPr/>
        </p:nvSpPr>
        <p:spPr>
          <a:xfrm>
            <a:off x="1021600" y="2700167"/>
            <a:ext cx="1329231" cy="1993846"/>
          </a:xfrm>
          <a:prstGeom prst="homePlate">
            <a:avLst>
              <a:gd name="adj" fmla="val 26364"/>
            </a:avLst>
          </a:prstGeom>
          <a:solidFill>
            <a:srgbClr val="FFFFFF"/>
          </a:solidFill>
          <a:ln w="12700" cap="flat" cmpd="sng" algn="ctr">
            <a:solidFill>
              <a:srgbClr val="404040"/>
            </a:solidFill>
            <a:prstDash val="solid"/>
            <a:miter lim="800000"/>
          </a:ln>
          <a:effectLst/>
        </p:spPr>
        <p:txBody>
          <a:bodyPr wrap="square" lIns="66462" tIns="33231" rIns="33231" bIns="33231" rtlCol="0" anchor="ctr"/>
          <a:lstStyle/>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制度変更、市場慣行の変化</a:t>
            </a: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新商品対応</a:t>
            </a: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その他顧客共通課題</a:t>
            </a:r>
          </a:p>
        </p:txBody>
      </p:sp>
      <p:sp>
        <p:nvSpPr>
          <p:cNvPr id="5" name="ホームベース 4"/>
          <p:cNvSpPr/>
          <p:nvPr/>
        </p:nvSpPr>
        <p:spPr>
          <a:xfrm>
            <a:off x="4059409" y="2713007"/>
            <a:ext cx="3323077" cy="830133"/>
          </a:xfrm>
          <a:prstGeom prst="homePlate">
            <a:avLst/>
          </a:prstGeom>
          <a:solidFill>
            <a:srgbClr val="FFFFFF"/>
          </a:solidFill>
          <a:ln w="12700" cap="flat" cmpd="sng" algn="ctr">
            <a:solidFill>
              <a:srgbClr val="404040"/>
            </a:solidFill>
            <a:prstDash val="solid"/>
            <a:miter lim="800000"/>
          </a:ln>
          <a:effectLst/>
        </p:spPr>
        <p:txBody>
          <a:bodyPr lIns="66462" tIns="33231" rIns="33231" bIns="33231" rtlCol="0" anchor="ctr"/>
          <a:lstStyle/>
          <a:p>
            <a:pPr marL="171455" indent="-171455" defTabSz="854680">
              <a:buFont typeface="Arial" panose="020B0604020202020204" pitchFamily="34" charset="0"/>
              <a:buChar char="•"/>
              <a:defRPr/>
            </a:pPr>
            <a:r>
              <a:rPr kumimoji="0" lang="en-US" altLang="ja-JP" sz="1477" kern="0" dirty="0">
                <a:solidFill>
                  <a:srgbClr val="404040"/>
                </a:solidFill>
                <a:latin typeface="Arial"/>
                <a:ea typeface="Meiryo UI"/>
              </a:rPr>
              <a:t>Prelude </a:t>
            </a:r>
            <a:r>
              <a:rPr kumimoji="0" lang="ja-JP" altLang="en-US" sz="1477" kern="0" dirty="0">
                <a:solidFill>
                  <a:srgbClr val="404040"/>
                </a:solidFill>
                <a:latin typeface="Arial"/>
                <a:ea typeface="Meiryo UI"/>
              </a:rPr>
              <a:t>パッケージ開発</a:t>
            </a:r>
          </a:p>
        </p:txBody>
      </p:sp>
      <p:sp>
        <p:nvSpPr>
          <p:cNvPr id="6" name="Text Box 4"/>
          <p:cNvSpPr txBox="1">
            <a:spLocks noChangeArrowheads="1"/>
          </p:cNvSpPr>
          <p:nvPr/>
        </p:nvSpPr>
        <p:spPr bwMode="auto">
          <a:xfrm>
            <a:off x="404447" y="588784"/>
            <a:ext cx="90485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420576" eaLnBrk="1" fontAlgn="base" hangingPunct="1">
              <a:spcBef>
                <a:spcPct val="0"/>
              </a:spcBef>
              <a:spcAft>
                <a:spcPct val="0"/>
              </a:spcAft>
              <a:defRPr/>
            </a:pPr>
            <a:r>
              <a:rPr lang="ja-JP" altLang="en-US" sz="2200" b="1">
                <a:solidFill>
                  <a:schemeClr val="accent2"/>
                </a:solidFill>
                <a:latin typeface="Meiryo UI"/>
                <a:ea typeface="Meiryo UI"/>
                <a:cs typeface="メイリオ" panose="020B0604030504040204" pitchFamily="50" charset="-128"/>
              </a:rPr>
              <a:t>パッケージとして拡張した機能については、お客様へご案内し、適用有無を確認</a:t>
            </a:r>
            <a:endParaRPr lang="ja-JP" altLang="en-US" sz="2200" b="1" dirty="0">
              <a:solidFill>
                <a:schemeClr val="accent2"/>
              </a:solidFill>
              <a:latin typeface="Meiryo UI"/>
              <a:ea typeface="Meiryo UI"/>
              <a:cs typeface="メイリオ" panose="020B0604030504040204" pitchFamily="50" charset="-128"/>
            </a:endParaRPr>
          </a:p>
        </p:txBody>
      </p:sp>
      <p:sp>
        <p:nvSpPr>
          <p:cNvPr id="7" name="正方形/長方形 6"/>
          <p:cNvSpPr/>
          <p:nvPr/>
        </p:nvSpPr>
        <p:spPr>
          <a:xfrm>
            <a:off x="597731" y="1067371"/>
            <a:ext cx="8795410" cy="1001556"/>
          </a:xfrm>
          <a:prstGeom prst="rect">
            <a:avLst/>
          </a:prstGeom>
        </p:spPr>
        <p:txBody>
          <a:bodyPr wrap="square">
            <a:spAutoFit/>
          </a:bodyPr>
          <a:lstStyle/>
          <a:p>
            <a:pPr defTabSz="844083" fontAlgn="base">
              <a:spcBef>
                <a:spcPct val="0"/>
              </a:spcBef>
              <a:spcAft>
                <a:spcPct val="0"/>
              </a:spcAft>
              <a:defRPr/>
            </a:pPr>
            <a:r>
              <a:rPr kumimoji="0" lang="ja-JP" altLang="en-US" sz="1477" kern="0" dirty="0">
                <a:solidFill>
                  <a:srgbClr val="292929"/>
                </a:solidFill>
                <a:latin typeface="Meiryo UI" panose="020B0604030504040204" pitchFamily="50" charset="-128"/>
                <a:cs typeface="Meiryo UI" panose="020B0604030504040204" pitchFamily="50" charset="-128"/>
              </a:rPr>
              <a:t>市場の変化に合わせて、複数のお客様で共通でニーズのあるものについてはパッケージとしての開発を行っております。</a:t>
            </a:r>
            <a:endParaRPr kumimoji="0" lang="en-US" altLang="ja-JP" sz="1477" kern="0" dirty="0">
              <a:solidFill>
                <a:srgbClr val="292929"/>
              </a:solidFill>
              <a:latin typeface="Meiryo UI" panose="020B0604030504040204" pitchFamily="50" charset="-128"/>
              <a:cs typeface="Meiryo UI" panose="020B0604030504040204" pitchFamily="50" charset="-128"/>
            </a:endParaRPr>
          </a:p>
          <a:p>
            <a:pPr defTabSz="844083" fontAlgn="base">
              <a:spcBef>
                <a:spcPct val="0"/>
              </a:spcBef>
              <a:spcAft>
                <a:spcPct val="0"/>
              </a:spcAft>
              <a:defRPr/>
            </a:pPr>
            <a:r>
              <a:rPr kumimoji="0" lang="ja-JP" altLang="en-US" sz="1477" kern="0" dirty="0">
                <a:solidFill>
                  <a:srgbClr val="292929"/>
                </a:solidFill>
                <a:latin typeface="Meiryo UI" panose="020B0604030504040204" pitchFamily="50" charset="-128"/>
                <a:cs typeface="Meiryo UI" panose="020B0604030504040204" pitchFamily="50" charset="-128"/>
              </a:rPr>
              <a:t>開発にあたっては、事前のニーズの吸い上げ・情報収集についてお客様へご協力いただいております。その後、お客様へパッケージ改修（案）、費用感をご提示させていただきながら、適用有無について各行様で確認をさせていただいております。（強制的なバージョンアップを必要とはしておりません）</a:t>
            </a:r>
            <a:endParaRPr kumimoji="0" lang="ja-JP" altLang="en-US" sz="1477" kern="0" dirty="0">
              <a:solidFill>
                <a:srgbClr val="404040"/>
              </a:solidFill>
            </a:endParaRPr>
          </a:p>
        </p:txBody>
      </p:sp>
      <p:sp>
        <p:nvSpPr>
          <p:cNvPr id="8" name="正方形/長方形 7"/>
          <p:cNvSpPr/>
          <p:nvPr/>
        </p:nvSpPr>
        <p:spPr>
          <a:xfrm>
            <a:off x="1021600" y="5306679"/>
            <a:ext cx="7975385" cy="664615"/>
          </a:xfrm>
          <a:prstGeom prst="rect">
            <a:avLst/>
          </a:prstGeom>
          <a:solidFill>
            <a:srgbClr val="FFFFFF"/>
          </a:solidFill>
          <a:ln w="12700" cap="flat" cmpd="sng" algn="ctr">
            <a:solidFill>
              <a:srgbClr val="404040"/>
            </a:solidFill>
            <a:prstDash val="solid"/>
            <a:miter lim="800000"/>
          </a:ln>
          <a:effectLst/>
        </p:spPr>
        <p:txBody>
          <a:bodyPr rtlCol="0" anchor="ctr"/>
          <a:lstStyle/>
          <a:p>
            <a:pPr algn="ctr" defTabSz="854680">
              <a:defRPr/>
            </a:pPr>
            <a:r>
              <a:rPr kumimoji="0" lang="en-US" altLang="ja-JP" sz="2215" kern="0" dirty="0">
                <a:solidFill>
                  <a:srgbClr val="404040"/>
                </a:solidFill>
                <a:latin typeface="Arial"/>
                <a:ea typeface="Meiryo UI"/>
              </a:rPr>
              <a:t>Prélude Enterprise </a:t>
            </a:r>
            <a:r>
              <a:rPr kumimoji="0" lang="ja-JP" altLang="en-US" sz="2215" kern="0" dirty="0">
                <a:solidFill>
                  <a:srgbClr val="404040"/>
                </a:solidFill>
                <a:latin typeface="Arial"/>
                <a:ea typeface="Meiryo UI"/>
              </a:rPr>
              <a:t>ユーザ（金融機関等）</a:t>
            </a:r>
          </a:p>
        </p:txBody>
      </p:sp>
      <p:sp>
        <p:nvSpPr>
          <p:cNvPr id="9" name="テキスト ボックス 8"/>
          <p:cNvSpPr txBox="1"/>
          <p:nvPr/>
        </p:nvSpPr>
        <p:spPr>
          <a:xfrm>
            <a:off x="2150444" y="2263601"/>
            <a:ext cx="5636181" cy="319639"/>
          </a:xfrm>
          <a:prstGeom prst="rect">
            <a:avLst/>
          </a:prstGeom>
          <a:noFill/>
        </p:spPr>
        <p:txBody>
          <a:bodyPr wrap="square" rtlCol="0">
            <a:spAutoFit/>
          </a:bodyPr>
          <a:lstStyle/>
          <a:p>
            <a:pPr algn="ctr" defTabSz="420576" fontAlgn="base">
              <a:spcBef>
                <a:spcPct val="0"/>
              </a:spcBef>
              <a:spcAft>
                <a:spcPct val="0"/>
              </a:spcAft>
              <a:defRPr/>
            </a:pPr>
            <a:r>
              <a:rPr lang="en-US" altLang="ja-JP" sz="1477" u="sng" dirty="0">
                <a:solidFill>
                  <a:srgbClr val="000000"/>
                </a:solidFill>
                <a:latin typeface="Meiryo UI"/>
              </a:rPr>
              <a:t>Prélude Enterprise </a:t>
            </a:r>
            <a:r>
              <a:rPr lang="ja-JP" altLang="en-US" sz="1477" u="sng" dirty="0">
                <a:solidFill>
                  <a:srgbClr val="000000"/>
                </a:solidFill>
                <a:latin typeface="Meiryo UI"/>
              </a:rPr>
              <a:t>パッケージ機能の追加適用プロセス（例）</a:t>
            </a:r>
          </a:p>
        </p:txBody>
      </p:sp>
      <p:sp>
        <p:nvSpPr>
          <p:cNvPr id="10" name="ホームベース 9"/>
          <p:cNvSpPr/>
          <p:nvPr/>
        </p:nvSpPr>
        <p:spPr>
          <a:xfrm>
            <a:off x="2540504" y="2713005"/>
            <a:ext cx="1329231" cy="1993846"/>
          </a:xfrm>
          <a:prstGeom prst="homePlate">
            <a:avLst>
              <a:gd name="adj" fmla="val 26364"/>
            </a:avLst>
          </a:prstGeom>
          <a:solidFill>
            <a:srgbClr val="FFFFFF"/>
          </a:solidFill>
          <a:ln w="12700" cap="flat" cmpd="sng" algn="ctr">
            <a:solidFill>
              <a:srgbClr val="404040"/>
            </a:solidFill>
            <a:prstDash val="solid"/>
            <a:miter lim="800000"/>
          </a:ln>
          <a:effectLst/>
        </p:spPr>
        <p:txBody>
          <a:bodyPr wrap="square" lIns="66462" tIns="33231" rIns="33231" bIns="33231" rtlCol="0" anchor="ctr"/>
          <a:lstStyle/>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ニーズヒアリング</a:t>
            </a: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情報収集</a:t>
            </a:r>
          </a:p>
        </p:txBody>
      </p:sp>
      <p:cxnSp>
        <p:nvCxnSpPr>
          <p:cNvPr id="11" name="直線矢印コネクタ 10"/>
          <p:cNvCxnSpPr/>
          <p:nvPr/>
        </p:nvCxnSpPr>
        <p:spPr>
          <a:xfrm>
            <a:off x="3086989" y="4722840"/>
            <a:ext cx="0" cy="567221"/>
          </a:xfrm>
          <a:prstGeom prst="straightConnector1">
            <a:avLst/>
          </a:prstGeom>
          <a:noFill/>
          <a:ln w="57150" cap="flat" cmpd="sng" algn="ctr">
            <a:solidFill>
              <a:srgbClr val="404040"/>
            </a:solidFill>
            <a:prstDash val="solid"/>
            <a:miter lim="800000"/>
            <a:headEnd type="triangle" w="med" len="med"/>
            <a:tailEnd type="triangle" w="med" len="med"/>
          </a:ln>
          <a:effectLst/>
        </p:spPr>
      </p:cxnSp>
      <p:sp>
        <p:nvSpPr>
          <p:cNvPr id="12" name="ホームベース 11"/>
          <p:cNvSpPr/>
          <p:nvPr/>
        </p:nvSpPr>
        <p:spPr>
          <a:xfrm>
            <a:off x="4059409" y="3876720"/>
            <a:ext cx="3323077" cy="830133"/>
          </a:xfrm>
          <a:prstGeom prst="homePlate">
            <a:avLst/>
          </a:prstGeom>
          <a:solidFill>
            <a:srgbClr val="FFFFFF"/>
          </a:solidFill>
          <a:ln w="12700" cap="flat" cmpd="sng" algn="ctr">
            <a:solidFill>
              <a:srgbClr val="404040"/>
            </a:solidFill>
            <a:prstDash val="solid"/>
            <a:miter lim="800000"/>
          </a:ln>
          <a:effectLst/>
        </p:spPr>
        <p:txBody>
          <a:bodyPr lIns="66462" tIns="33231" rIns="33231" bIns="33231" rtlCol="0" anchor="ctr"/>
          <a:lstStyle/>
          <a:p>
            <a:pPr marL="171455" indent="-171455" defTabSz="854680">
              <a:buFont typeface="Arial" panose="020B0604020202020204" pitchFamily="34" charset="0"/>
              <a:buChar char="•"/>
              <a:defRPr/>
            </a:pPr>
            <a:r>
              <a:rPr kumimoji="0" lang="ja-JP" altLang="en-US" sz="1477" kern="0" dirty="0">
                <a:solidFill>
                  <a:srgbClr val="404040"/>
                </a:solidFill>
                <a:latin typeface="Arial"/>
                <a:ea typeface="Meiryo UI"/>
              </a:rPr>
              <a:t>パッケージ開発（案）ご案内</a:t>
            </a:r>
            <a:endParaRPr kumimoji="0" lang="en-US" altLang="ja-JP" sz="1477" kern="0" dirty="0">
              <a:solidFill>
                <a:srgbClr val="404040"/>
              </a:solidFill>
              <a:latin typeface="Arial"/>
              <a:ea typeface="Meiryo UI"/>
            </a:endParaRPr>
          </a:p>
          <a:p>
            <a:pPr marL="171455" indent="-171455" defTabSz="854680">
              <a:buFont typeface="Arial" panose="020B0604020202020204" pitchFamily="34" charset="0"/>
              <a:buChar char="•"/>
              <a:defRPr/>
            </a:pPr>
            <a:r>
              <a:rPr kumimoji="0" lang="ja-JP" altLang="en-US" sz="1477" kern="0" dirty="0">
                <a:solidFill>
                  <a:srgbClr val="404040"/>
                </a:solidFill>
                <a:latin typeface="Arial"/>
                <a:ea typeface="Meiryo UI"/>
              </a:rPr>
              <a:t>御見積提示</a:t>
            </a:r>
            <a:endParaRPr kumimoji="0" lang="en-US" altLang="ja-JP" sz="1477" kern="0" dirty="0">
              <a:solidFill>
                <a:srgbClr val="404040"/>
              </a:solidFill>
              <a:latin typeface="Arial"/>
              <a:ea typeface="Meiryo UI"/>
            </a:endParaRPr>
          </a:p>
          <a:p>
            <a:pPr marL="171455" indent="-171455" defTabSz="854680">
              <a:buFont typeface="Arial" panose="020B0604020202020204" pitchFamily="34" charset="0"/>
              <a:buChar char="•"/>
              <a:defRPr/>
            </a:pPr>
            <a:r>
              <a:rPr kumimoji="0" lang="ja-JP" altLang="en-US" sz="1477" kern="0" dirty="0">
                <a:solidFill>
                  <a:srgbClr val="404040"/>
                </a:solidFill>
                <a:latin typeface="Arial"/>
                <a:ea typeface="Meiryo UI"/>
              </a:rPr>
              <a:t>ユーザ様への適用有無の確認</a:t>
            </a:r>
          </a:p>
        </p:txBody>
      </p:sp>
      <p:sp>
        <p:nvSpPr>
          <p:cNvPr id="13" name="ホームベース 12"/>
          <p:cNvSpPr/>
          <p:nvPr/>
        </p:nvSpPr>
        <p:spPr>
          <a:xfrm>
            <a:off x="7572161" y="2713005"/>
            <a:ext cx="1406769" cy="1993846"/>
          </a:xfrm>
          <a:prstGeom prst="homePlate">
            <a:avLst>
              <a:gd name="adj" fmla="val 26364"/>
            </a:avLst>
          </a:prstGeom>
          <a:solidFill>
            <a:srgbClr val="FFFFFF"/>
          </a:solidFill>
          <a:ln w="12700" cap="flat" cmpd="sng" algn="ctr">
            <a:solidFill>
              <a:srgbClr val="404040"/>
            </a:solidFill>
            <a:prstDash val="solid"/>
            <a:miter lim="800000"/>
          </a:ln>
          <a:effectLst/>
        </p:spPr>
        <p:txBody>
          <a:bodyPr wrap="square" lIns="66462" tIns="33231" rIns="33231" bIns="33231" rtlCol="0" anchor="ctr"/>
          <a:lstStyle/>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お客様毎の適用プロジェクト</a:t>
            </a: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endParaRPr kumimoji="0" lang="en-US" altLang="ja-JP" sz="1477" kern="0" dirty="0">
              <a:solidFill>
                <a:srgbClr val="404040"/>
              </a:solidFill>
              <a:latin typeface="Arial"/>
              <a:ea typeface="Meiryo UI"/>
            </a:endParaRPr>
          </a:p>
          <a:p>
            <a:pPr marL="165593" indent="-165593" defTabSz="854680">
              <a:buFont typeface="Arial" panose="020B0604020202020204" pitchFamily="34" charset="0"/>
              <a:buChar char="•"/>
              <a:defRPr/>
            </a:pPr>
            <a:r>
              <a:rPr kumimoji="0" lang="ja-JP" altLang="en-US" sz="1477" kern="0" dirty="0">
                <a:solidFill>
                  <a:srgbClr val="404040"/>
                </a:solidFill>
                <a:latin typeface="Arial"/>
                <a:ea typeface="Meiryo UI"/>
              </a:rPr>
              <a:t>カスタマイズ部分の反映</a:t>
            </a:r>
            <a:endParaRPr kumimoji="0" lang="en-US" altLang="ja-JP" sz="1477" kern="0" dirty="0">
              <a:solidFill>
                <a:srgbClr val="404040"/>
              </a:solidFill>
              <a:latin typeface="Arial"/>
              <a:ea typeface="Meiryo UI"/>
            </a:endParaRPr>
          </a:p>
        </p:txBody>
      </p:sp>
      <p:cxnSp>
        <p:nvCxnSpPr>
          <p:cNvPr id="14" name="直線矢印コネクタ 13"/>
          <p:cNvCxnSpPr/>
          <p:nvPr/>
        </p:nvCxnSpPr>
        <p:spPr>
          <a:xfrm>
            <a:off x="5654343" y="4738516"/>
            <a:ext cx="0" cy="567221"/>
          </a:xfrm>
          <a:prstGeom prst="straightConnector1">
            <a:avLst/>
          </a:prstGeom>
          <a:noFill/>
          <a:ln w="57150" cap="flat" cmpd="sng" algn="ctr">
            <a:solidFill>
              <a:srgbClr val="404040"/>
            </a:solidFill>
            <a:prstDash val="solid"/>
            <a:miter lim="800000"/>
            <a:headEnd type="triangle" w="med" len="med"/>
            <a:tailEnd type="triangle" w="med" len="med"/>
          </a:ln>
          <a:effectLst/>
        </p:spPr>
      </p:cxnSp>
      <p:cxnSp>
        <p:nvCxnSpPr>
          <p:cNvPr id="15" name="直線矢印コネクタ 14"/>
          <p:cNvCxnSpPr/>
          <p:nvPr/>
        </p:nvCxnSpPr>
        <p:spPr>
          <a:xfrm>
            <a:off x="8168945" y="4718404"/>
            <a:ext cx="0" cy="567221"/>
          </a:xfrm>
          <a:prstGeom prst="straightConnector1">
            <a:avLst/>
          </a:prstGeom>
          <a:noFill/>
          <a:ln w="57150" cap="flat" cmpd="sng" algn="ctr">
            <a:solidFill>
              <a:srgbClr val="404040"/>
            </a:solidFill>
            <a:prstDash val="solid"/>
            <a:miter lim="800000"/>
            <a:headEnd type="triangle" w="med" len="med"/>
            <a:tailEnd type="triangle" w="med" len="med"/>
          </a:ln>
          <a:effectLst/>
        </p:spPr>
      </p:cxnSp>
      <p:sp>
        <p:nvSpPr>
          <p:cNvPr id="16" name="楕円 15"/>
          <p:cNvSpPr/>
          <p:nvPr/>
        </p:nvSpPr>
        <p:spPr>
          <a:xfrm>
            <a:off x="6301682" y="2933622"/>
            <a:ext cx="808892" cy="383769"/>
          </a:xfrm>
          <a:prstGeom prst="ellipse">
            <a:avLst/>
          </a:prstGeom>
          <a:solidFill>
            <a:srgbClr val="83B254"/>
          </a:solidFill>
          <a:ln w="12700" cap="flat" cmpd="sng" algn="ctr">
            <a:solidFill>
              <a:srgbClr val="83B254">
                <a:shade val="50000"/>
              </a:srgbClr>
            </a:solidFill>
            <a:prstDash val="solid"/>
            <a:miter lim="800000"/>
          </a:ln>
          <a:effectLst/>
        </p:spPr>
        <p:txBody>
          <a:bodyPr wrap="none" lIns="0" tIns="0" rIns="0" bIns="0" rtlCol="0" anchor="ctr"/>
          <a:lstStyle/>
          <a:p>
            <a:pPr algn="ctr" defTabSz="854680">
              <a:defRPr/>
            </a:pPr>
            <a:r>
              <a:rPr kumimoji="0" lang="ja-JP" altLang="en-US" sz="1292" b="1" kern="0" dirty="0">
                <a:solidFill>
                  <a:srgbClr val="FFFFFF"/>
                </a:solidFill>
                <a:latin typeface="Arial"/>
                <a:ea typeface="Meiryo UI"/>
              </a:rPr>
              <a:t>共通機能</a:t>
            </a:r>
          </a:p>
        </p:txBody>
      </p:sp>
    </p:spTree>
    <p:extLst>
      <p:ext uri="{BB962C8B-B14F-4D97-AF65-F5344CB8AC3E}">
        <p14:creationId xmlns:p14="http://schemas.microsoft.com/office/powerpoint/2010/main" val="359178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a:latin typeface="Trebuchet MS" panose="020B0603020202020204" pitchFamily="34" charset="0"/>
              </a:rPr>
              <a:t>評価ロジックの内製化</a:t>
            </a:r>
            <a:endParaRPr kumimoji="1" lang="ja-JP" altLang="en-US" dirty="0"/>
          </a:p>
        </p:txBody>
      </p:sp>
      <p:sp>
        <p:nvSpPr>
          <p:cNvPr id="8" name="Text Box 4"/>
          <p:cNvSpPr txBox="1">
            <a:spLocks noChangeArrowheads="1"/>
          </p:cNvSpPr>
          <p:nvPr/>
        </p:nvSpPr>
        <p:spPr bwMode="auto">
          <a:xfrm>
            <a:off x="516663" y="1109935"/>
            <a:ext cx="8948042" cy="100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420576" eaLnBrk="1" fontAlgn="base" hangingPunct="1">
              <a:spcBef>
                <a:spcPct val="0"/>
              </a:spcBef>
              <a:spcAft>
                <a:spcPct val="0"/>
              </a:spcAft>
            </a:pPr>
            <a:r>
              <a:rPr lang="ja-JP" altLang="en-US"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弊社独自開発の</a:t>
            </a:r>
            <a:r>
              <a:rPr lang="en-US" altLang="ja-JP" sz="1477" dirty="0" err="1">
                <a:solidFill>
                  <a:srgbClr val="404040"/>
                </a:solidFill>
                <a:latin typeface="Meiryo UI" panose="020B0604030504040204" pitchFamily="50" charset="-128"/>
                <a:ea typeface="Meiryo UI" panose="020B0604030504040204" pitchFamily="50" charset="-128"/>
                <a:cs typeface="Meiryo UI" panose="020B0604030504040204" pitchFamily="50" charset="-128"/>
              </a:rPr>
              <a:t>Prélude</a:t>
            </a:r>
            <a:r>
              <a:rPr lang="en-US" altLang="ja-JP"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Enterprise</a:t>
            </a:r>
            <a:r>
              <a:rPr lang="ja-JP" altLang="en-US"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は、その計測モデルについても全て自社で開発しておりますので、全てロジックを開示可能です。また、計算ロジック検証のためのロジック仕様書・検証用</a:t>
            </a:r>
            <a:r>
              <a:rPr lang="en-US" altLang="ja-JP"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シートを提示可能です。</a:t>
            </a:r>
            <a:endParaRPr lang="en-US" altLang="ja-JP"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defTabSz="420576" eaLnBrk="1" fontAlgn="base" hangingPunct="1">
              <a:spcBef>
                <a:spcPct val="0"/>
              </a:spcBef>
              <a:spcAft>
                <a:spcPct val="0"/>
              </a:spcAft>
            </a:pPr>
            <a:r>
              <a:rPr lang="ja-JP" altLang="en-US" sz="1477"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当局や監査法人様との評価ロジックに関するやり取りが発生した際にも、弊社クオンツエンジニアが迅速にテクニカルサポートを行います。</a:t>
            </a:r>
          </a:p>
        </p:txBody>
      </p:sp>
      <p:sp>
        <p:nvSpPr>
          <p:cNvPr id="9" name="正方形/長方形 8"/>
          <p:cNvSpPr/>
          <p:nvPr/>
        </p:nvSpPr>
        <p:spPr>
          <a:xfrm>
            <a:off x="110837" y="577231"/>
            <a:ext cx="9656618" cy="523220"/>
          </a:xfrm>
          <a:prstGeom prst="rect">
            <a:avLst/>
          </a:prstGeom>
        </p:spPr>
        <p:txBody>
          <a:bodyPr wrap="square">
            <a:spAutoFit/>
          </a:bodyPr>
          <a:lstStyle/>
          <a:p>
            <a:pPr algn="dist" fontAlgn="base">
              <a:spcBef>
                <a:spcPct val="0"/>
              </a:spcBef>
              <a:spcAft>
                <a:spcPct val="0"/>
              </a:spcAft>
            </a:pPr>
            <a:r>
              <a:rPr lang="en-US" altLang="ja-JP" sz="2000" b="1" dirty="0" err="1">
                <a:solidFill>
                  <a:schemeClr val="accent2"/>
                </a:solidFill>
                <a:latin typeface="Meiryo UI"/>
                <a:cs typeface="Meiryo UI" panose="020B0604030504040204" pitchFamily="50" charset="-128"/>
              </a:rPr>
              <a:t>Prélude</a:t>
            </a:r>
            <a:r>
              <a:rPr lang="en-US" altLang="ja-JP" sz="2000" b="1" dirty="0">
                <a:solidFill>
                  <a:schemeClr val="accent2"/>
                </a:solidFill>
                <a:latin typeface="Meiryo UI"/>
                <a:cs typeface="Meiryo UI" panose="020B0604030504040204" pitchFamily="50" charset="-128"/>
              </a:rPr>
              <a:t> Enterprise</a:t>
            </a:r>
            <a:r>
              <a:rPr lang="ja-JP" altLang="en-US" sz="2000" b="1" dirty="0">
                <a:solidFill>
                  <a:schemeClr val="accent2"/>
                </a:solidFill>
                <a:latin typeface="Meiryo UI"/>
                <a:cs typeface="Meiryo UI" panose="020B0604030504040204" pitchFamily="50" charset="-128"/>
              </a:rPr>
              <a:t>の計算ロジックは、評価モデル含め</a:t>
            </a:r>
            <a:r>
              <a:rPr lang="en-US" altLang="ja-JP" sz="2800" b="1" i="1" dirty="0">
                <a:solidFill>
                  <a:schemeClr val="accent2"/>
                </a:solidFill>
                <a:latin typeface="Meiryo UI"/>
                <a:cs typeface="Verdana" panose="020B0604030504040204" pitchFamily="34" charset="0"/>
              </a:rPr>
              <a:t>100</a:t>
            </a:r>
            <a:r>
              <a:rPr lang="en-US" altLang="ja-JP" sz="2000" b="1" dirty="0">
                <a:solidFill>
                  <a:schemeClr val="accent2"/>
                </a:solidFill>
                <a:latin typeface="Meiryo UI"/>
                <a:cs typeface="Verdana" panose="020B0604030504040204" pitchFamily="34" charset="0"/>
              </a:rPr>
              <a:t>%</a:t>
            </a:r>
            <a:r>
              <a:rPr lang="ja-JP" altLang="en-US" sz="2000" b="1" dirty="0">
                <a:solidFill>
                  <a:schemeClr val="accent2"/>
                </a:solidFill>
                <a:latin typeface="Meiryo UI"/>
                <a:cs typeface="Meiryo UI" panose="020B0604030504040204" pitchFamily="50" charset="-128"/>
              </a:rPr>
              <a:t>自社開発しております</a:t>
            </a:r>
            <a:endParaRPr lang="en-US" altLang="ja-JP" sz="2000" b="1" dirty="0">
              <a:solidFill>
                <a:schemeClr val="accent2"/>
              </a:solidFill>
              <a:latin typeface="Meiryo UI"/>
              <a:cs typeface="Meiryo UI" panose="020B0604030504040204" pitchFamily="50" charset="-128"/>
            </a:endParaRPr>
          </a:p>
        </p:txBody>
      </p:sp>
      <p:pic>
        <p:nvPicPr>
          <p:cNvPr id="10" name="Picture 2" descr="C:\Users\1510408\Pictures\img_prelud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343" y="2631373"/>
            <a:ext cx="7596027" cy="30320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1510408\Pictures\129099016\S_129099016.jpg"/>
          <p:cNvPicPr preferRelativeResize="0">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16787" y="3006741"/>
            <a:ext cx="1495385" cy="99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95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評価ロジックの内製化 ～ロジック仕様書サンプル～</a:t>
            </a:r>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31335" y="1736715"/>
            <a:ext cx="3947817" cy="2990769"/>
          </a:xfrm>
          <a:prstGeom prst="rect">
            <a:avLst/>
          </a:prstGeom>
          <a:ln>
            <a:solidFill>
              <a:schemeClr val="tx1"/>
            </a:solidFill>
          </a:ln>
        </p:spPr>
      </p:pic>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9537" y="2450086"/>
            <a:ext cx="3868062" cy="2990769"/>
          </a:xfrm>
          <a:prstGeom prst="rect">
            <a:avLst/>
          </a:prstGeom>
          <a:ln>
            <a:solidFill>
              <a:schemeClr val="tx1"/>
            </a:solidFill>
          </a:ln>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87983" y="3163458"/>
            <a:ext cx="4001166" cy="2990769"/>
          </a:xfrm>
          <a:prstGeom prst="rect">
            <a:avLst/>
          </a:prstGeom>
          <a:ln>
            <a:solidFill>
              <a:schemeClr val="tx1"/>
            </a:solidFill>
          </a:ln>
        </p:spPr>
      </p:pic>
      <p:sp>
        <p:nvSpPr>
          <p:cNvPr id="7" name="Text Box 4"/>
          <p:cNvSpPr txBox="1">
            <a:spLocks noChangeArrowheads="1"/>
          </p:cNvSpPr>
          <p:nvPr/>
        </p:nvSpPr>
        <p:spPr bwMode="auto">
          <a:xfrm>
            <a:off x="3285164" y="1388298"/>
            <a:ext cx="3794843"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420576" eaLnBrk="1" fontAlgn="base" hangingPunct="1">
              <a:spcBef>
                <a:spcPct val="0"/>
              </a:spcBef>
              <a:spcAft>
                <a:spcPct val="0"/>
              </a:spcAft>
            </a:pPr>
            <a:r>
              <a:rPr lang="ja-JP" altLang="en-US" sz="1477"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ロジック仕様書サンプル（金利スワップの例）</a:t>
            </a:r>
          </a:p>
        </p:txBody>
      </p:sp>
      <p:sp>
        <p:nvSpPr>
          <p:cNvPr id="8" name="Text Box 4"/>
          <p:cNvSpPr txBox="1">
            <a:spLocks noChangeArrowheads="1"/>
          </p:cNvSpPr>
          <p:nvPr/>
        </p:nvSpPr>
        <p:spPr bwMode="auto">
          <a:xfrm>
            <a:off x="591314" y="772436"/>
            <a:ext cx="8948042" cy="54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420576" eaLnBrk="1" fontAlgn="base" hangingPunct="1">
              <a:spcBef>
                <a:spcPct val="0"/>
              </a:spcBef>
              <a:spcAft>
                <a:spcPct val="0"/>
              </a:spcAf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評価仕様については、システム導入時にロジック仕様書として開示されます。プロジェクト実施時に弊社クオンツエンジニアが当該仕様書等を用いて仕様についてご説明させていただきます。（保守フェーズでもお問い合わせに対応いたします）</a:t>
            </a:r>
          </a:p>
        </p:txBody>
      </p:sp>
    </p:spTree>
    <p:extLst>
      <p:ext uri="{BB962C8B-B14F-4D97-AF65-F5344CB8AC3E}">
        <p14:creationId xmlns:p14="http://schemas.microsoft.com/office/powerpoint/2010/main" val="1869847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システム稼働環境</a:t>
            </a:r>
            <a:endParaRPr kumimoji="1" lang="ja-JP" altLang="en-US" dirty="0"/>
          </a:p>
        </p:txBody>
      </p:sp>
      <p:graphicFrame>
        <p:nvGraphicFramePr>
          <p:cNvPr id="3" name="表 2"/>
          <p:cNvGraphicFramePr>
            <a:graphicFrameLocks noGrp="1"/>
          </p:cNvGraphicFramePr>
          <p:nvPr>
            <p:extLst/>
          </p:nvPr>
        </p:nvGraphicFramePr>
        <p:xfrm>
          <a:off x="632520" y="1576170"/>
          <a:ext cx="8574494" cy="2419331"/>
        </p:xfrm>
        <a:graphic>
          <a:graphicData uri="http://schemas.openxmlformats.org/drawingml/2006/table">
            <a:tbl>
              <a:tblPr firstRow="1" bandRow="1"/>
              <a:tblGrid>
                <a:gridCol w="562778">
                  <a:extLst>
                    <a:ext uri="{9D8B030D-6E8A-4147-A177-3AD203B41FA5}">
                      <a16:colId xmlns:a16="http://schemas.microsoft.com/office/drawing/2014/main" val="20004"/>
                    </a:ext>
                  </a:extLst>
                </a:gridCol>
                <a:gridCol w="562778">
                  <a:extLst>
                    <a:ext uri="{9D8B030D-6E8A-4147-A177-3AD203B41FA5}">
                      <a16:colId xmlns:a16="http://schemas.microsoft.com/office/drawing/2014/main" val="20001"/>
                    </a:ext>
                  </a:extLst>
                </a:gridCol>
                <a:gridCol w="3724469">
                  <a:extLst>
                    <a:ext uri="{9D8B030D-6E8A-4147-A177-3AD203B41FA5}">
                      <a16:colId xmlns:a16="http://schemas.microsoft.com/office/drawing/2014/main" val="20002"/>
                    </a:ext>
                  </a:extLst>
                </a:gridCol>
                <a:gridCol w="3724469">
                  <a:extLst>
                    <a:ext uri="{9D8B030D-6E8A-4147-A177-3AD203B41FA5}">
                      <a16:colId xmlns:a16="http://schemas.microsoft.com/office/drawing/2014/main" val="20003"/>
                    </a:ext>
                  </a:extLst>
                </a:gridCol>
              </a:tblGrid>
              <a:tr h="198819">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大区分</a:t>
                      </a: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6785C1"/>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小区分</a:t>
                      </a: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6785C1"/>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サーバ</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6785C1"/>
                    </a:solid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クライアント</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6785C1"/>
                    </a:solidFill>
                  </a:tcPr>
                </a:tc>
                <a:extLst>
                  <a:ext uri="{0D108BD9-81ED-4DB2-BD59-A6C34878D82A}">
                    <a16:rowId xmlns:a16="http://schemas.microsoft.com/office/drawing/2014/main" val="10000"/>
                  </a:ext>
                </a:extLst>
              </a:tr>
              <a:tr h="277564">
                <a:tc rowSpan="3">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ハードウェア</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vert="eaVert"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lang="en-US" altLang="ja-JP" sz="1000" dirty="0">
                          <a:latin typeface="Meiryo UI" panose="020B0604030504040204" pitchFamily="50" charset="-128"/>
                          <a:ea typeface="Meiryo UI" panose="020B0604030504040204" pitchFamily="50" charset="-128"/>
                          <a:cs typeface="Meiryo UI" panose="020B0604030504040204" pitchFamily="50" charset="-128"/>
                        </a:rPr>
                        <a:t>CPU</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Intel Xeon® Platinum 8175 2.5 GHz  ×8Core</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Intel Core i3 </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564">
                <a:tc vMerge="1">
                  <a:txBody>
                    <a:bodyPr/>
                    <a:lstStyle/>
                    <a:p>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メモリ</a:t>
                      </a: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32GB</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4GB</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7564">
                <a:tc vMerge="1">
                  <a:txBody>
                    <a:bodyPr/>
                    <a:lstStyle/>
                    <a:p>
                      <a:pPr marL="0" marR="0" indent="0" algn="l" defTabSz="484862" rtl="0" eaLnBrk="1" fontAlgn="auto" latinLnBrk="0" hangingPunct="1">
                        <a:lnSpc>
                          <a:spcPct val="100000"/>
                        </a:lnSpc>
                        <a:spcBef>
                          <a:spcPts val="0"/>
                        </a:spcBef>
                        <a:spcAft>
                          <a:spcPts val="0"/>
                        </a:spcAft>
                        <a:buClrTx/>
                        <a:buSzTx/>
                        <a:buFontTx/>
                        <a:buNone/>
                        <a:tabLst/>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marL="0" marR="0" indent="0" algn="ctr" defTabSz="484862"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ディスク</a:t>
                      </a: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500GB</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1GB</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以上（アプリケーション分のみ）</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7564">
                <a:tc rowSpan="5">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marL="0" marR="0" indent="0" algn="ctr" defTabSz="484862"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ソフトウェア</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vert="eaVert"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lang="en-US" altLang="ja-JP" sz="1000" dirty="0">
                          <a:latin typeface="Meiryo UI" panose="020B0604030504040204" pitchFamily="50" charset="-128"/>
                          <a:ea typeface="Meiryo UI" panose="020B0604030504040204" pitchFamily="50" charset="-128"/>
                          <a:cs typeface="Meiryo UI" panose="020B0604030504040204" pitchFamily="50" charset="-128"/>
                        </a:rPr>
                        <a:t>OS</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Windows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Server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2016, 2019</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Windows10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564">
                <a:tc vMerge="1">
                  <a:txBody>
                    <a:bodyPr/>
                    <a:lstStyle/>
                    <a:p>
                      <a:pPr marL="0" marR="0" indent="0" algn="l" defTabSz="484862" rtl="0" eaLnBrk="1" fontAlgn="auto" latinLnBrk="0" hangingPunct="1">
                        <a:lnSpc>
                          <a:spcPct val="100000"/>
                        </a:lnSpc>
                        <a:spcBef>
                          <a:spcPts val="0"/>
                        </a:spcBef>
                        <a:spcAft>
                          <a:spcPts val="0"/>
                        </a:spcAft>
                        <a:buClrTx/>
                        <a:buSzTx/>
                        <a:buFontTx/>
                        <a:buNone/>
                        <a:tabLst/>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lang="en-US" altLang="ja-JP" sz="1000" dirty="0">
                          <a:latin typeface="Meiryo UI" panose="020B0604030504040204" pitchFamily="50" charset="-128"/>
                          <a:ea typeface="Meiryo UI" panose="020B0604030504040204" pitchFamily="50" charset="-128"/>
                          <a:cs typeface="Meiryo UI" panose="020B0604030504040204" pitchFamily="50" charset="-128"/>
                        </a:rPr>
                        <a:t>DBMS</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r>
                        <a:rPr lang="en-US" altLang="ja-JP" sz="1000" dirty="0" err="1" smtClean="0">
                          <a:latin typeface="Meiryo UI" panose="020B0604030504040204" pitchFamily="50" charset="-128"/>
                          <a:ea typeface="Meiryo UI" panose="020B0604030504040204" pitchFamily="50" charset="-128"/>
                          <a:cs typeface="Meiryo UI" panose="020B0604030504040204" pitchFamily="50" charset="-128"/>
                        </a:rPr>
                        <a:t>SQLServer</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2016,2017,2019 Standard</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7564">
                <a:tc vMerge="1">
                  <a:txBody>
                    <a:bodyPr/>
                    <a:lstStyle/>
                    <a:p>
                      <a:pPr marL="0" marR="0" indent="0" algn="l" defTabSz="484862" rtl="0" eaLnBrk="1" fontAlgn="auto" latinLnBrk="0" hangingPunct="1">
                        <a:lnSpc>
                          <a:spcPct val="100000"/>
                        </a:lnSpc>
                        <a:spcBef>
                          <a:spcPts val="0"/>
                        </a:spcBef>
                        <a:spcAft>
                          <a:spcPts val="0"/>
                        </a:spcAft>
                        <a:buClrTx/>
                        <a:buSzTx/>
                        <a:buFontTx/>
                        <a:buNone/>
                        <a:tabLst/>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rowSpan="3">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marL="0" marR="0" indent="0" algn="ctr" defTabSz="484862"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Excel 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以上</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Excel 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7564">
                <a:tc vMerge="1">
                  <a:txBody>
                    <a:bodyPr/>
                    <a:lstStyle/>
                    <a:p>
                      <a:endParaRPr kumimoji="1" lang="ja-JP" altLang="en-US"/>
                    </a:p>
                  </a:txBody>
                  <a:tcPr/>
                </a:tc>
                <a:tc vMerge="1">
                  <a:txBody>
                    <a:bodyPr/>
                    <a:lstStyle/>
                    <a:p>
                      <a:endParaRPr kumimoji="1" lang="ja-JP" altLang="en-US"/>
                    </a:p>
                  </a:txBody>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HULFT 8 for Windows Server</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.NET Framework</a:t>
                      </a:r>
                      <a:r>
                        <a:rPr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 4.7</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3844916717"/>
                  </a:ext>
                </a:extLst>
              </a:tr>
              <a:tr h="277564">
                <a:tc vMerge="1">
                  <a:txBody>
                    <a:bodyPr/>
                    <a:lstStyle/>
                    <a:p>
                      <a:endParaRPr kumimoji="1" lang="ja-JP" altLang="en-US"/>
                    </a:p>
                  </a:txBody>
                  <a:tcPr/>
                </a:tc>
                <a:tc vMerge="1">
                  <a:txBody>
                    <a:bodyPr/>
                    <a:lstStyle/>
                    <a:p>
                      <a:endParaRPr kumimoji="1" lang="ja-JP" altLang="en-US"/>
                    </a:p>
                  </a:txBody>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ctr"/>
                      <a:r>
                        <a:rPr kumimoji="1" lang="ja-JP" altLang="en-US" sz="1000" b="0" i="0" u="none" strike="noStrike" kern="1200" cap="none" spc="0" normalizeH="0" baseline="0" noProof="0" smtClean="0">
                          <a:ln>
                            <a:noFill/>
                          </a:ln>
                          <a:solidFill>
                            <a:srgbClr val="404040"/>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tc>
                  <a:txBody>
                    <a:bodyPr/>
                    <a:lstStyle>
                      <a:lvl1pPr marL="0" algn="l" defTabSz="609559" rtl="0" eaLnBrk="1" latinLnBrk="0" hangingPunct="1">
                        <a:defRPr kumimoji="1" sz="2400" kern="1200">
                          <a:solidFill>
                            <a:schemeClr val="tx1"/>
                          </a:solidFill>
                          <a:latin typeface="Arial"/>
                          <a:ea typeface="Meiryo UI"/>
                        </a:defRPr>
                      </a:lvl1pPr>
                      <a:lvl2pPr marL="609559" algn="l" defTabSz="609559" rtl="0" eaLnBrk="1" latinLnBrk="0" hangingPunct="1">
                        <a:defRPr kumimoji="1" sz="2400" kern="1200">
                          <a:solidFill>
                            <a:schemeClr val="tx1"/>
                          </a:solidFill>
                          <a:latin typeface="Arial"/>
                          <a:ea typeface="Meiryo UI"/>
                        </a:defRPr>
                      </a:lvl2pPr>
                      <a:lvl3pPr marL="1219118" algn="l" defTabSz="609559" rtl="0" eaLnBrk="1" latinLnBrk="0" hangingPunct="1">
                        <a:defRPr kumimoji="1" sz="2400" kern="1200">
                          <a:solidFill>
                            <a:schemeClr val="tx1"/>
                          </a:solidFill>
                          <a:latin typeface="Arial"/>
                          <a:ea typeface="Meiryo UI"/>
                        </a:defRPr>
                      </a:lvl3pPr>
                      <a:lvl4pPr marL="1828676" algn="l" defTabSz="609559" rtl="0" eaLnBrk="1" latinLnBrk="0" hangingPunct="1">
                        <a:defRPr kumimoji="1" sz="2400" kern="1200">
                          <a:solidFill>
                            <a:schemeClr val="tx1"/>
                          </a:solidFill>
                          <a:latin typeface="Arial"/>
                          <a:ea typeface="Meiryo UI"/>
                        </a:defRPr>
                      </a:lvl4pPr>
                      <a:lvl5pPr marL="2438234" algn="l" defTabSz="609559" rtl="0" eaLnBrk="1" latinLnBrk="0" hangingPunct="1">
                        <a:defRPr kumimoji="1" sz="2400" kern="1200">
                          <a:solidFill>
                            <a:schemeClr val="tx1"/>
                          </a:solidFill>
                          <a:latin typeface="Arial"/>
                          <a:ea typeface="Meiryo UI"/>
                        </a:defRPr>
                      </a:lvl5pPr>
                      <a:lvl6pPr marL="3047792" algn="l" defTabSz="609559" rtl="0" eaLnBrk="1" latinLnBrk="0" hangingPunct="1">
                        <a:defRPr kumimoji="1" sz="2400" kern="1200">
                          <a:solidFill>
                            <a:schemeClr val="tx1"/>
                          </a:solidFill>
                          <a:latin typeface="Arial"/>
                          <a:ea typeface="Meiryo UI"/>
                        </a:defRPr>
                      </a:lvl6pPr>
                      <a:lvl7pPr marL="3657351" algn="l" defTabSz="609559" rtl="0" eaLnBrk="1" latinLnBrk="0" hangingPunct="1">
                        <a:defRPr kumimoji="1" sz="2400" kern="1200">
                          <a:solidFill>
                            <a:schemeClr val="tx1"/>
                          </a:solidFill>
                          <a:latin typeface="Arial"/>
                          <a:ea typeface="Meiryo UI"/>
                        </a:defRPr>
                      </a:lvl7pPr>
                      <a:lvl8pPr marL="4266908" algn="l" defTabSz="609559" rtl="0" eaLnBrk="1" latinLnBrk="0" hangingPunct="1">
                        <a:defRPr kumimoji="1" sz="2400" kern="1200">
                          <a:solidFill>
                            <a:schemeClr val="tx1"/>
                          </a:solidFill>
                          <a:latin typeface="Arial"/>
                          <a:ea typeface="Meiryo UI"/>
                        </a:defRPr>
                      </a:lvl8pPr>
                      <a:lvl9pPr marL="4876467" algn="l" defTabSz="609559" rtl="0" eaLnBrk="1" latinLnBrk="0" hangingPunct="1">
                        <a:defRPr kumimoji="1" sz="2400" kern="1200">
                          <a:solidFill>
                            <a:schemeClr val="tx1"/>
                          </a:solidFill>
                          <a:latin typeface="Arial"/>
                          <a:ea typeface="Meiryo UI"/>
                        </a:defRPr>
                      </a:lvl9pPr>
                    </a:lstStyle>
                    <a:p>
                      <a:pPr algn="l"/>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Acrobat Reader DC 15</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16615" marB="16615" anchor="ctr">
                    <a:lnL w="12700" cmpd="sng">
                      <a:solidFill>
                        <a:srgbClr val="404040"/>
                      </a:solidFill>
                    </a:lnL>
                    <a:lnR w="12700" cmpd="sng">
                      <a:solidFill>
                        <a:srgbClr val="404040"/>
                      </a:solidFill>
                    </a:lnR>
                    <a:lnT w="12700" cmpd="sng">
                      <a:solidFill>
                        <a:srgbClr val="404040"/>
                      </a:solidFill>
                    </a:lnT>
                    <a:lnB w="12700" cmpd="sng">
                      <a:solidFill>
                        <a:srgbClr val="404040"/>
                      </a:solidFill>
                    </a:lnB>
                    <a:lnTlToBr w="12700" cmpd="sng">
                      <a:noFill/>
                      <a:prstDash val="solid"/>
                    </a:lnTlToBr>
                    <a:lnBlToTr w="12700" cmpd="sng">
                      <a:noFill/>
                      <a:prstDash val="solid"/>
                    </a:lnBlToTr>
                    <a:noFill/>
                  </a:tcPr>
                </a:tc>
                <a:extLst>
                  <a:ext uri="{0D108BD9-81ED-4DB2-BD59-A6C34878D82A}">
                    <a16:rowId xmlns:a16="http://schemas.microsoft.com/office/drawing/2014/main" val="1989951699"/>
                  </a:ext>
                </a:extLst>
              </a:tr>
            </a:tbl>
          </a:graphicData>
        </a:graphic>
      </p:graphicFrame>
      <p:sp>
        <p:nvSpPr>
          <p:cNvPr id="4" name="コンテンツ プレースホルダー 6"/>
          <p:cNvSpPr txBox="1">
            <a:spLocks/>
          </p:cNvSpPr>
          <p:nvPr/>
        </p:nvSpPr>
        <p:spPr>
          <a:xfrm>
            <a:off x="4071760" y="1262334"/>
            <a:ext cx="1718927" cy="240516"/>
          </a:xfrm>
          <a:prstGeom prst="rect">
            <a:avLst/>
          </a:prstGeom>
        </p:spPr>
        <p:txBody>
          <a:bodyPr/>
          <a:lstStyle>
            <a:lvl1pPr marL="342900" indent="-342900" algn="l" rtl="0" eaLnBrk="0" fontAlgn="base" hangingPunct="0">
              <a:spcBef>
                <a:spcPct val="20000"/>
              </a:spcBef>
              <a:spcAft>
                <a:spcPct val="0"/>
              </a:spcAft>
              <a:buFont typeface="Wingdings" pitchFamily="2" charset="2"/>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kumimoji="1" sz="1600">
                <a:solidFill>
                  <a:schemeClr val="tx1"/>
                </a:solidFill>
                <a:latin typeface="+mn-lt"/>
                <a:ea typeface="+mn-ea"/>
              </a:defRPr>
            </a:lvl3pPr>
            <a:lvl4pPr marL="1600200" indent="-228600" algn="l" rtl="0" eaLnBrk="0" fontAlgn="base" hangingPunct="0">
              <a:lnSpc>
                <a:spcPct val="140000"/>
              </a:lnSpc>
              <a:spcBef>
                <a:spcPct val="20000"/>
              </a:spcBef>
              <a:spcAft>
                <a:spcPct val="0"/>
              </a:spcAft>
              <a:buChar char="–"/>
              <a:defRPr kumimoji="1" sz="1400">
                <a:solidFill>
                  <a:schemeClr val="tx1"/>
                </a:solidFill>
                <a:latin typeface="+mn-lt"/>
                <a:ea typeface="+mn-ea"/>
              </a:defRPr>
            </a:lvl4pPr>
            <a:lvl5pPr marL="2057400" indent="-228600" algn="l" rtl="0" eaLnBrk="0" fontAlgn="base" hangingPunct="0">
              <a:lnSpc>
                <a:spcPct val="140000"/>
              </a:lnSpc>
              <a:spcBef>
                <a:spcPct val="20000"/>
              </a:spcBef>
              <a:spcAft>
                <a:spcPct val="0"/>
              </a:spcAft>
              <a:buChar char="»"/>
              <a:defRPr kumimoji="1" sz="1200">
                <a:solidFill>
                  <a:schemeClr val="tx1"/>
                </a:solidFill>
                <a:latin typeface="+mn-lt"/>
                <a:ea typeface="+mn-ea"/>
              </a:defRPr>
            </a:lvl5pPr>
            <a:lvl6pPr marL="2514600" indent="-228600" algn="l" rtl="0" fontAlgn="base">
              <a:lnSpc>
                <a:spcPct val="140000"/>
              </a:lnSpc>
              <a:spcBef>
                <a:spcPct val="20000"/>
              </a:spcBef>
              <a:spcAft>
                <a:spcPct val="0"/>
              </a:spcAft>
              <a:buChar char="»"/>
              <a:defRPr kumimoji="1" sz="1200">
                <a:solidFill>
                  <a:schemeClr val="tx1"/>
                </a:solidFill>
                <a:latin typeface="+mn-lt"/>
                <a:ea typeface="+mn-ea"/>
              </a:defRPr>
            </a:lvl6pPr>
            <a:lvl7pPr marL="2971800" indent="-228600" algn="l" rtl="0" fontAlgn="base">
              <a:lnSpc>
                <a:spcPct val="140000"/>
              </a:lnSpc>
              <a:spcBef>
                <a:spcPct val="20000"/>
              </a:spcBef>
              <a:spcAft>
                <a:spcPct val="0"/>
              </a:spcAft>
              <a:buChar char="»"/>
              <a:defRPr kumimoji="1" sz="1200">
                <a:solidFill>
                  <a:schemeClr val="tx1"/>
                </a:solidFill>
                <a:latin typeface="+mn-lt"/>
                <a:ea typeface="+mn-ea"/>
              </a:defRPr>
            </a:lvl7pPr>
            <a:lvl8pPr marL="3429000" indent="-228600" algn="l" rtl="0" fontAlgn="base">
              <a:lnSpc>
                <a:spcPct val="140000"/>
              </a:lnSpc>
              <a:spcBef>
                <a:spcPct val="20000"/>
              </a:spcBef>
              <a:spcAft>
                <a:spcPct val="0"/>
              </a:spcAft>
              <a:buChar char="»"/>
              <a:defRPr kumimoji="1" sz="1200">
                <a:solidFill>
                  <a:schemeClr val="tx1"/>
                </a:solidFill>
                <a:latin typeface="+mn-lt"/>
                <a:ea typeface="+mn-ea"/>
              </a:defRPr>
            </a:lvl8pPr>
            <a:lvl9pPr marL="3886200" indent="-228600" algn="l" rtl="0" fontAlgn="base">
              <a:lnSpc>
                <a:spcPct val="140000"/>
              </a:lnSpc>
              <a:spcBef>
                <a:spcPct val="20000"/>
              </a:spcBef>
              <a:spcAft>
                <a:spcPct val="0"/>
              </a:spcAft>
              <a:buChar char="»"/>
              <a:defRPr kumimoji="1" sz="1200">
                <a:solidFill>
                  <a:schemeClr val="tx1"/>
                </a:solidFill>
                <a:latin typeface="+mn-lt"/>
                <a:ea typeface="+mn-ea"/>
              </a:defRPr>
            </a:lvl9pPr>
          </a:lstStyle>
          <a:p>
            <a:pPr algn="ctr" eaLnBrk="1" hangingPunct="1">
              <a:defRPr/>
            </a:pPr>
            <a:r>
              <a:rPr lang="ja-JP" altLang="en-US" sz="1292" u="sng" dirty="0">
                <a:solidFill>
                  <a:srgbClr val="404040"/>
                </a:solidFill>
                <a:latin typeface="Meiryo UI" panose="020B0604030504040204" pitchFamily="50" charset="-128"/>
                <a:cs typeface="Meiryo UI" panose="020B0604030504040204" pitchFamily="50" charset="-128"/>
              </a:rPr>
              <a:t>稼動環境構成例</a:t>
            </a:r>
            <a:endParaRPr lang="ja-JP" altLang="en-US" sz="1292" u="sng" kern="0" dirty="0">
              <a:solidFill>
                <a:srgbClr val="404040"/>
              </a:solidFill>
              <a:latin typeface="Meiryo UI" panose="020B0604030504040204" pitchFamily="50" charset="-128"/>
              <a:cs typeface="Meiryo UI" panose="020B0604030504040204" pitchFamily="50" charset="-128"/>
            </a:endParaRPr>
          </a:p>
        </p:txBody>
      </p:sp>
      <p:sp>
        <p:nvSpPr>
          <p:cNvPr id="5" name="コンテンツ プレースホルダー 5"/>
          <p:cNvSpPr txBox="1">
            <a:spLocks/>
          </p:cNvSpPr>
          <p:nvPr/>
        </p:nvSpPr>
        <p:spPr>
          <a:xfrm>
            <a:off x="658899" y="4183482"/>
            <a:ext cx="8548115" cy="1873215"/>
          </a:xfrm>
          <a:prstGeom prst="rect">
            <a:avLst/>
          </a:prstGeom>
        </p:spPr>
        <p:txBody>
          <a:bodyPr/>
          <a:lstStyle>
            <a:lvl1pPr marL="0" indent="0" algn="l" defTabSz="457133" rtl="0" eaLnBrk="1" latinLnBrk="0" hangingPunct="1">
              <a:spcBef>
                <a:spcPct val="20000"/>
              </a:spcBef>
              <a:buFontTx/>
              <a:buNone/>
              <a:defRPr kumimoji="1" lang="ja-JP" altLang="en-US" sz="2000" kern="1200">
                <a:solidFill>
                  <a:schemeClr val="tx1"/>
                </a:solidFill>
                <a:latin typeface="+mn-ea"/>
                <a:ea typeface="+mn-ea"/>
                <a:cs typeface="+mn-cs"/>
              </a:defRPr>
            </a:lvl1pPr>
            <a:lvl2pPr marL="682526" indent="-225392" algn="l" defTabSz="457133" rtl="0" eaLnBrk="1" latinLnBrk="0" hangingPunct="1">
              <a:spcBef>
                <a:spcPct val="20000"/>
              </a:spcBef>
              <a:buFont typeface="Wingdings" pitchFamily="2" charset="2"/>
              <a:buChar char="Ø"/>
              <a:defRPr kumimoji="1" lang="ja-JP" altLang="en-US" sz="1800" kern="1200">
                <a:solidFill>
                  <a:schemeClr val="tx1"/>
                </a:solidFill>
                <a:latin typeface="+mn-ea"/>
                <a:ea typeface="+mn-ea"/>
                <a:cs typeface="Arial"/>
              </a:defRPr>
            </a:lvl2pPr>
            <a:lvl3pPr marL="1090455" indent="-176187" algn="l" defTabSz="457133" rtl="0" eaLnBrk="1" latinLnBrk="0" hangingPunct="1">
              <a:spcBef>
                <a:spcPct val="20000"/>
              </a:spcBef>
              <a:buFont typeface="Arial"/>
              <a:buChar char="•"/>
              <a:defRPr kumimoji="1" lang="ja-JP" altLang="en-US" sz="1600" kern="1200" smtClean="0">
                <a:solidFill>
                  <a:schemeClr val="tx1"/>
                </a:solidFill>
                <a:latin typeface="+mn-ea"/>
                <a:ea typeface="+mn-ea"/>
                <a:cs typeface="Arial"/>
              </a:defRPr>
            </a:lvl3pPr>
            <a:lvl4pPr marL="1544415" indent="-173013" algn="l" defTabSz="457133" rtl="0" eaLnBrk="1" latinLnBrk="0" hangingPunct="1">
              <a:spcBef>
                <a:spcPct val="20000"/>
              </a:spcBef>
              <a:buFont typeface="Arial"/>
              <a:buChar char="–"/>
              <a:defRPr kumimoji="1" lang="ja-JP" altLang="en-US" sz="1400" kern="1200" smtClean="0">
                <a:solidFill>
                  <a:schemeClr val="tx1"/>
                </a:solidFill>
                <a:latin typeface="+mn-ea"/>
                <a:ea typeface="+mn-ea"/>
                <a:cs typeface="Arial"/>
              </a:defRPr>
            </a:lvl4pPr>
            <a:lvl5pPr marL="1999960" indent="-171425" algn="l" defTabSz="457133" rtl="0" eaLnBrk="1" latinLnBrk="0" hangingPunct="1">
              <a:spcBef>
                <a:spcPct val="20000"/>
              </a:spcBef>
              <a:buFont typeface="Arial"/>
              <a:buChar char="»"/>
              <a:defRPr kumimoji="1" lang="ja-JP" altLang="en-US" sz="1200" kern="1200" smtClean="0">
                <a:solidFill>
                  <a:schemeClr val="tx1"/>
                </a:solidFill>
                <a:latin typeface="+mn-ea"/>
                <a:ea typeface="+mn-ea"/>
                <a:cs typeface="Arial"/>
              </a:defRPr>
            </a:lvl5pPr>
            <a:lvl6pPr marL="2514235"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6pPr>
            <a:lvl7pPr marL="2971370"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7pPr>
            <a:lvl8pPr marL="3428503"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8pPr>
            <a:lvl9pPr marL="3885637" indent="-228567" algn="l" defTabSz="457133"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1108" dirty="0">
                <a:solidFill>
                  <a:srgbClr val="404040"/>
                </a:solidFill>
                <a:cs typeface="Meiryo UI" panose="020B0604030504040204" pitchFamily="50" charset="-128"/>
              </a:rPr>
              <a:t>【</a:t>
            </a:r>
            <a:r>
              <a:rPr sz="1108" dirty="0">
                <a:solidFill>
                  <a:srgbClr val="404040"/>
                </a:solidFill>
                <a:cs typeface="Meiryo UI" panose="020B0604030504040204" pitchFamily="50" charset="-128"/>
              </a:rPr>
              <a:t>補足</a:t>
            </a:r>
            <a:r>
              <a:rPr lang="en-US" altLang="ja-JP" sz="1108" dirty="0">
                <a:solidFill>
                  <a:srgbClr val="404040"/>
                </a:solidFill>
                <a:cs typeface="Meiryo UI" panose="020B0604030504040204" pitchFamily="50" charset="-128"/>
              </a:rPr>
              <a:t>】</a:t>
            </a:r>
          </a:p>
          <a:p>
            <a:pPr marL="158265" indent="-158265">
              <a:buFont typeface="Arial" panose="020B0604020202020204" pitchFamily="34" charset="0"/>
              <a:buChar char="•"/>
            </a:pPr>
            <a:r>
              <a:rPr sz="1108" dirty="0">
                <a:solidFill>
                  <a:srgbClr val="404040"/>
                </a:solidFill>
                <a:cs typeface="Meiryo UI" panose="020B0604030504040204" pitchFamily="50" charset="-128"/>
              </a:rPr>
              <a:t>サーバ構成は、本番機・開発機の</a:t>
            </a:r>
            <a:r>
              <a:rPr lang="en-US" altLang="ja-JP" sz="1108" dirty="0">
                <a:solidFill>
                  <a:srgbClr val="404040"/>
                </a:solidFill>
                <a:cs typeface="Meiryo UI" panose="020B0604030504040204" pitchFamily="50" charset="-128"/>
              </a:rPr>
              <a:t>2</a:t>
            </a:r>
            <a:r>
              <a:rPr sz="1108" dirty="0">
                <a:solidFill>
                  <a:srgbClr val="404040"/>
                </a:solidFill>
                <a:cs typeface="Meiryo UI" panose="020B0604030504040204" pitchFamily="50" charset="-128"/>
              </a:rPr>
              <a:t>系統を原則とします。</a:t>
            </a:r>
            <a:endParaRPr lang="en-US" altLang="ja-JP" sz="1108" dirty="0">
              <a:solidFill>
                <a:srgbClr val="404040"/>
              </a:solidFill>
              <a:cs typeface="Meiryo UI" panose="020B0604030504040204" pitchFamily="50" charset="-128"/>
            </a:endParaRPr>
          </a:p>
          <a:p>
            <a:pPr marL="158265" indent="-158265">
              <a:buFont typeface="Arial" panose="020B0604020202020204" pitchFamily="34" charset="0"/>
              <a:buChar char="•"/>
            </a:pPr>
            <a:r>
              <a:rPr sz="1108" dirty="0">
                <a:solidFill>
                  <a:srgbClr val="404040"/>
                </a:solidFill>
                <a:cs typeface="Meiryo UI" panose="020B0604030504040204" pitchFamily="50" charset="-128"/>
              </a:rPr>
              <a:t>システム運用要件によっては、パフォーマンスの観点からサーバスペックの増強が必要になる場合がございます。</a:t>
            </a:r>
            <a:endParaRPr lang="en-US" altLang="ja-JP" sz="1108" dirty="0">
              <a:solidFill>
                <a:srgbClr val="404040"/>
              </a:solidFill>
              <a:cs typeface="Meiryo UI" panose="020B0604030504040204" pitchFamily="50" charset="-128"/>
            </a:endParaRPr>
          </a:p>
          <a:p>
            <a:pPr marL="158265" indent="-158265">
              <a:buFont typeface="Arial" panose="020B0604020202020204" pitchFamily="34" charset="0"/>
              <a:buChar char="•"/>
            </a:pPr>
            <a:r>
              <a:rPr sz="1108" dirty="0">
                <a:solidFill>
                  <a:srgbClr val="404040"/>
                </a:solidFill>
                <a:cs typeface="Meiryo UI" panose="020B0604030504040204" pitchFamily="50" charset="-128"/>
              </a:rPr>
              <a:t>クライアント環境についてはお客様にご準備いただくものとします。</a:t>
            </a:r>
            <a:endParaRPr lang="en-US" altLang="ja-JP" sz="1108" dirty="0">
              <a:solidFill>
                <a:srgbClr val="404040"/>
              </a:solidFill>
              <a:cs typeface="Meiryo UI" panose="020B0604030504040204" pitchFamily="50" charset="-128"/>
            </a:endParaRPr>
          </a:p>
          <a:p>
            <a:pPr marL="158265" indent="-158265">
              <a:buFont typeface="Arial" panose="020B0604020202020204" pitchFamily="34" charset="0"/>
              <a:buChar char="•"/>
            </a:pPr>
            <a:r>
              <a:rPr lang="en-US" altLang="ja-JP" sz="1108" dirty="0" err="1">
                <a:solidFill>
                  <a:srgbClr val="404040"/>
                </a:solidFill>
                <a:cs typeface="Meiryo UI" panose="020B0604030504040204" pitchFamily="50" charset="-128"/>
              </a:rPr>
              <a:t>Prélude</a:t>
            </a:r>
            <a:r>
              <a:rPr sz="1108" dirty="0">
                <a:solidFill>
                  <a:srgbClr val="404040"/>
                </a:solidFill>
                <a:cs typeface="Meiryo UI" panose="020B0604030504040204" pitchFamily="50" charset="-128"/>
              </a:rPr>
              <a:t>はクライアントサーバシステム型のアプリケーションとなるため、クライアント端末にはクライアントモジュールが配布されます。</a:t>
            </a:r>
            <a:r>
              <a:rPr lang="en-US" altLang="ja-JP" sz="1108" dirty="0">
                <a:solidFill>
                  <a:srgbClr val="404040"/>
                </a:solidFill>
                <a:cs typeface="Meiryo UI" panose="020B0604030504040204" pitchFamily="50" charset="-128"/>
              </a:rPr>
              <a:t/>
            </a:r>
            <a:br>
              <a:rPr lang="en-US" altLang="ja-JP" sz="1108" dirty="0">
                <a:solidFill>
                  <a:srgbClr val="404040"/>
                </a:solidFill>
                <a:cs typeface="Meiryo UI" panose="020B0604030504040204" pitchFamily="50" charset="-128"/>
              </a:rPr>
            </a:br>
            <a:r>
              <a:rPr sz="1108" dirty="0">
                <a:solidFill>
                  <a:srgbClr val="404040"/>
                </a:solidFill>
                <a:cs typeface="Meiryo UI" panose="020B0604030504040204" pitchFamily="50" charset="-128"/>
              </a:rPr>
              <a:t>その際</a:t>
            </a:r>
            <a:r>
              <a:rPr lang="en-US" altLang="ja-JP" sz="1108" dirty="0">
                <a:solidFill>
                  <a:srgbClr val="404040"/>
                </a:solidFill>
                <a:cs typeface="Meiryo UI" panose="020B0604030504040204" pitchFamily="50" charset="-128"/>
              </a:rPr>
              <a:t>Microsoft</a:t>
            </a:r>
            <a:r>
              <a:rPr sz="1108" dirty="0">
                <a:solidFill>
                  <a:srgbClr val="404040"/>
                </a:solidFill>
                <a:cs typeface="Meiryo UI" panose="020B0604030504040204" pitchFamily="50" charset="-128"/>
              </a:rPr>
              <a:t>社の</a:t>
            </a:r>
            <a:r>
              <a:rPr lang="en-US" altLang="ja-JP" sz="1108" dirty="0" err="1">
                <a:solidFill>
                  <a:srgbClr val="404040"/>
                </a:solidFill>
                <a:cs typeface="Meiryo UI" panose="020B0604030504040204" pitchFamily="50" charset="-128"/>
              </a:rPr>
              <a:t>ClickOnce</a:t>
            </a:r>
            <a:r>
              <a:rPr sz="1108" dirty="0">
                <a:solidFill>
                  <a:srgbClr val="404040"/>
                </a:solidFill>
                <a:cs typeface="Meiryo UI" panose="020B0604030504040204" pitchFamily="50" charset="-128"/>
              </a:rPr>
              <a:t>アーキテクチャを利用しているため</a:t>
            </a:r>
            <a:r>
              <a:rPr lang="en-US" altLang="ja-JP" sz="1108" dirty="0">
                <a:solidFill>
                  <a:srgbClr val="404040"/>
                </a:solidFill>
                <a:cs typeface="Meiryo UI" panose="020B0604030504040204" pitchFamily="50" charset="-128"/>
              </a:rPr>
              <a:t>.NET Frame work</a:t>
            </a:r>
            <a:r>
              <a:rPr sz="1108" dirty="0">
                <a:solidFill>
                  <a:srgbClr val="404040"/>
                </a:solidFill>
                <a:cs typeface="Meiryo UI" panose="020B0604030504040204" pitchFamily="50" charset="-128"/>
              </a:rPr>
              <a:t>が必要となります。</a:t>
            </a:r>
            <a:r>
              <a:rPr lang="en-US" altLang="ja-JP" sz="1108" dirty="0">
                <a:solidFill>
                  <a:srgbClr val="404040"/>
                </a:solidFill>
                <a:cs typeface="Meiryo UI" panose="020B0604030504040204" pitchFamily="50" charset="-128"/>
              </a:rPr>
              <a:t/>
            </a:r>
            <a:br>
              <a:rPr lang="en-US" altLang="ja-JP" sz="1108" dirty="0">
                <a:solidFill>
                  <a:srgbClr val="404040"/>
                </a:solidFill>
                <a:cs typeface="Meiryo UI" panose="020B0604030504040204" pitchFamily="50" charset="-128"/>
              </a:rPr>
            </a:br>
            <a:r>
              <a:rPr sz="1108" dirty="0">
                <a:solidFill>
                  <a:srgbClr val="404040"/>
                </a:solidFill>
                <a:cs typeface="Meiryo UI" panose="020B0604030504040204" pitchFamily="50" charset="-128"/>
              </a:rPr>
              <a:t>これらのバージョン変更となった場合、稼働が保証出来かねますので、予めご留意ください。</a:t>
            </a:r>
            <a:endParaRPr lang="en-US" altLang="ja-JP" sz="1108" dirty="0">
              <a:solidFill>
                <a:srgbClr val="404040"/>
              </a:solidFill>
              <a:cs typeface="Meiryo UI" panose="020B0604030504040204" pitchFamily="50" charset="-128"/>
            </a:endParaRPr>
          </a:p>
          <a:p>
            <a:pPr marL="158265" indent="-158265">
              <a:buFont typeface="Arial" panose="020B0604020202020204" pitchFamily="34" charset="0"/>
              <a:buChar char="•"/>
            </a:pPr>
            <a:r>
              <a:rPr sz="1108" dirty="0">
                <a:solidFill>
                  <a:srgbClr val="404040"/>
                </a:solidFill>
                <a:cs typeface="Meiryo UI" panose="020B0604030504040204" pitchFamily="50" charset="-128"/>
              </a:rPr>
              <a:t>シンクライアント環境への対応については、他行様で</a:t>
            </a:r>
            <a:r>
              <a:rPr lang="en-US" altLang="ja-JP" sz="1108" dirty="0" err="1">
                <a:solidFill>
                  <a:srgbClr val="404040"/>
                </a:solidFill>
                <a:cs typeface="Meiryo UI" panose="020B0604030504040204" pitchFamily="50" charset="-128"/>
              </a:rPr>
              <a:t>XenDesktop</a:t>
            </a:r>
            <a:r>
              <a:rPr sz="1108" dirty="0" err="1">
                <a:solidFill>
                  <a:srgbClr val="404040"/>
                </a:solidFill>
                <a:cs typeface="Meiryo UI" panose="020B0604030504040204" pitchFamily="50" charset="-128"/>
              </a:rPr>
              <a:t>での</a:t>
            </a:r>
            <a:r>
              <a:rPr sz="1108" dirty="0">
                <a:solidFill>
                  <a:srgbClr val="404040"/>
                </a:solidFill>
                <a:cs typeface="Meiryo UI" panose="020B0604030504040204" pitchFamily="50" charset="-128"/>
              </a:rPr>
              <a:t>事例はございます。</a:t>
            </a:r>
            <a:r>
              <a:rPr lang="en-US" altLang="ja-JP" sz="1108" dirty="0">
                <a:solidFill>
                  <a:srgbClr val="404040"/>
                </a:solidFill>
                <a:cs typeface="Meiryo UI" panose="020B0604030504040204" pitchFamily="50" charset="-128"/>
              </a:rPr>
              <a:t/>
            </a:r>
            <a:br>
              <a:rPr lang="en-US" altLang="ja-JP" sz="1108" dirty="0">
                <a:solidFill>
                  <a:srgbClr val="404040"/>
                </a:solidFill>
                <a:cs typeface="Meiryo UI" panose="020B0604030504040204" pitchFamily="50" charset="-128"/>
              </a:rPr>
            </a:br>
            <a:r>
              <a:rPr sz="1108" dirty="0">
                <a:solidFill>
                  <a:srgbClr val="404040"/>
                </a:solidFill>
                <a:cs typeface="Meiryo UI" panose="020B0604030504040204" pitchFamily="50" charset="-128"/>
              </a:rPr>
              <a:t>ただし稼働には条件がございますので、環境構築前に再度ご相談ください。</a:t>
            </a:r>
            <a:endParaRPr lang="en-US" altLang="ja-JP" sz="1108" dirty="0">
              <a:solidFill>
                <a:srgbClr val="404040"/>
              </a:solidFill>
              <a:cs typeface="Meiryo UI" panose="020B0604030504040204" pitchFamily="50" charset="-128"/>
            </a:endParaRPr>
          </a:p>
          <a:p>
            <a:pPr marL="158265" indent="-158265">
              <a:buFont typeface="Arial" panose="020B0604020202020204" pitchFamily="34" charset="0"/>
              <a:buChar char="•"/>
            </a:pPr>
            <a:r>
              <a:rPr lang="en-US" altLang="ja-JP" sz="1108" dirty="0">
                <a:solidFill>
                  <a:srgbClr val="404040"/>
                </a:solidFill>
                <a:cs typeface="Meiryo UI" panose="020B0604030504040204" pitchFamily="50" charset="-128"/>
              </a:rPr>
              <a:t>XenApp</a:t>
            </a:r>
            <a:r>
              <a:rPr sz="1108" dirty="0">
                <a:solidFill>
                  <a:srgbClr val="404040"/>
                </a:solidFill>
                <a:cs typeface="Meiryo UI" panose="020B0604030504040204" pitchFamily="50" charset="-128"/>
              </a:rPr>
              <a:t>は</a:t>
            </a:r>
            <a:r>
              <a:rPr lang="en-US" altLang="ja-JP" sz="1108" dirty="0" err="1">
                <a:solidFill>
                  <a:srgbClr val="404040"/>
                </a:solidFill>
                <a:cs typeface="Meiryo UI" panose="020B0604030504040204" pitchFamily="50" charset="-128"/>
              </a:rPr>
              <a:t>ClickOnce</a:t>
            </a:r>
            <a:r>
              <a:rPr sz="1108" dirty="0">
                <a:solidFill>
                  <a:srgbClr val="404040"/>
                </a:solidFill>
                <a:cs typeface="Meiryo UI" panose="020B0604030504040204" pitchFamily="50" charset="-128"/>
              </a:rPr>
              <a:t>自体をサポートしていないため</a:t>
            </a:r>
            <a:r>
              <a:rPr lang="ja-JP" altLang="en-US" sz="1108" dirty="0">
                <a:solidFill>
                  <a:srgbClr val="404040"/>
                </a:solidFill>
                <a:cs typeface="Meiryo UI" panose="020B0604030504040204" pitchFamily="50" charset="-128"/>
              </a:rPr>
              <a:t>、モジュール配布の方法については個別にご相談させていただきます。</a:t>
            </a:r>
            <a:endParaRPr sz="1108" dirty="0">
              <a:solidFill>
                <a:srgbClr val="404040"/>
              </a:solidFill>
              <a:cs typeface="Meiryo UI" panose="020B0604030504040204" pitchFamily="50" charset="-128"/>
            </a:endParaRPr>
          </a:p>
        </p:txBody>
      </p:sp>
      <p:sp>
        <p:nvSpPr>
          <p:cNvPr id="6" name="正方形/長方形 5"/>
          <p:cNvSpPr/>
          <p:nvPr/>
        </p:nvSpPr>
        <p:spPr>
          <a:xfrm>
            <a:off x="483101" y="740657"/>
            <a:ext cx="8959839" cy="376385"/>
          </a:xfrm>
          <a:prstGeom prst="rect">
            <a:avLst/>
          </a:prstGeom>
        </p:spPr>
        <p:txBody>
          <a:bodyPr wrap="square">
            <a:spAutoFit/>
          </a:bodyPr>
          <a:lstStyle/>
          <a:p>
            <a:pPr algn="dist" fontAlgn="base">
              <a:spcBef>
                <a:spcPct val="0"/>
              </a:spcBef>
              <a:spcAft>
                <a:spcPct val="0"/>
              </a:spcAft>
            </a:pPr>
            <a:r>
              <a:rPr lang="en-US" altLang="ja-JP" sz="1846" b="1" dirty="0">
                <a:solidFill>
                  <a:schemeClr val="accent2"/>
                </a:solidFill>
                <a:latin typeface="Meiryo UI"/>
                <a:cs typeface="Meiryo UI" panose="020B0604030504040204" pitchFamily="50" charset="-128"/>
              </a:rPr>
              <a:t>Microsoft</a:t>
            </a:r>
            <a:r>
              <a:rPr lang="ja-JP" altLang="en-US" sz="1846" b="1" dirty="0">
                <a:solidFill>
                  <a:schemeClr val="accent2"/>
                </a:solidFill>
                <a:latin typeface="Meiryo UI"/>
                <a:cs typeface="Meiryo UI" panose="020B0604030504040204" pitchFamily="50" charset="-128"/>
              </a:rPr>
              <a:t>アーキテクチャーを採用、稼働に必要なのは</a:t>
            </a:r>
            <a:r>
              <a:rPr lang="en-US" altLang="ja-JP" sz="1846" b="1" dirty="0">
                <a:solidFill>
                  <a:schemeClr val="accent2"/>
                </a:solidFill>
                <a:latin typeface="Meiryo UI"/>
                <a:cs typeface="Meiryo UI" panose="020B0604030504040204" pitchFamily="50" charset="-128"/>
              </a:rPr>
              <a:t>OS</a:t>
            </a:r>
            <a:r>
              <a:rPr lang="ja-JP" altLang="en-US" sz="1846" b="1" dirty="0">
                <a:solidFill>
                  <a:schemeClr val="accent2"/>
                </a:solidFill>
                <a:latin typeface="Meiryo UI"/>
                <a:cs typeface="Meiryo UI" panose="020B0604030504040204" pitchFamily="50" charset="-128"/>
              </a:rPr>
              <a:t>・</a:t>
            </a:r>
            <a:r>
              <a:rPr lang="en-US" altLang="ja-JP" sz="1846" b="1" dirty="0">
                <a:solidFill>
                  <a:schemeClr val="accent2"/>
                </a:solidFill>
                <a:latin typeface="Meiryo UI"/>
                <a:cs typeface="Meiryo UI" panose="020B0604030504040204" pitchFamily="50" charset="-128"/>
              </a:rPr>
              <a:t>DBMS</a:t>
            </a:r>
            <a:r>
              <a:rPr lang="ja-JP" altLang="en-US" sz="1846" b="1" dirty="0">
                <a:solidFill>
                  <a:schemeClr val="accent2"/>
                </a:solidFill>
                <a:latin typeface="Meiryo UI"/>
                <a:cs typeface="Meiryo UI" panose="020B0604030504040204" pitchFamily="50" charset="-128"/>
              </a:rPr>
              <a:t>のみのシンプルな構成</a:t>
            </a:r>
            <a:endParaRPr lang="en-US" altLang="ja-JP" sz="1846" b="1" dirty="0">
              <a:solidFill>
                <a:schemeClr val="accent2"/>
              </a:solidFill>
              <a:latin typeface="Meiryo UI"/>
              <a:cs typeface="Meiryo UI" panose="020B0604030504040204" pitchFamily="50" charset="-128"/>
            </a:endParaRPr>
          </a:p>
        </p:txBody>
      </p:sp>
    </p:spTree>
    <p:extLst>
      <p:ext uri="{BB962C8B-B14F-4D97-AF65-F5344CB8AC3E}">
        <p14:creationId xmlns:p14="http://schemas.microsoft.com/office/powerpoint/2010/main" val="2145723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Amazon Web Services </a:t>
            </a:r>
            <a:r>
              <a:rPr lang="ja-JP" altLang="en-US" dirty="0"/>
              <a:t>を利用したシステム構成例</a:t>
            </a:r>
            <a:endParaRPr kumimoji="1" lang="ja-JP" altLang="en-US"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165" y="2378925"/>
            <a:ext cx="5587530" cy="342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5"/>
          <p:cNvSpPr txBox="1">
            <a:spLocks noChangeArrowheads="1"/>
          </p:cNvSpPr>
          <p:nvPr/>
        </p:nvSpPr>
        <p:spPr bwMode="auto">
          <a:xfrm>
            <a:off x="576910" y="1056100"/>
            <a:ext cx="8640000" cy="490006"/>
          </a:xfrm>
          <a:prstGeom prst="rect">
            <a:avLst/>
          </a:prstGeom>
          <a:noFill/>
          <a:ln>
            <a:noFill/>
          </a:ln>
          <a:effectLst/>
          <a:extLst/>
        </p:spPr>
        <p:txBody>
          <a:bodyPr wrap="square">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defTabSz="420576" fontAlgn="base">
              <a:spcBef>
                <a:spcPct val="0"/>
              </a:spcBef>
              <a:spcAft>
                <a:spcPct val="0"/>
              </a:spcAft>
            </a:pPr>
            <a:r>
              <a:rPr lang="en-US" altLang="ja-JP" sz="1292" dirty="0" err="1">
                <a:solidFill>
                  <a:srgbClr val="404040"/>
                </a:solidFill>
                <a:latin typeface="Meiryo UI" panose="020B0604030504040204" pitchFamily="50" charset="-128"/>
                <a:ea typeface="Meiryo UI" panose="020B0604030504040204" pitchFamily="50" charset="-128"/>
                <a:cs typeface="Meiryo UI" panose="020B0604030504040204" pitchFamily="50" charset="-128"/>
              </a:rPr>
              <a:t>Prélude</a:t>
            </a:r>
            <a:r>
              <a:rPr lang="ja-JP" altLang="en-US"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は市場系システムの分野においては、他社に先駆けてクラウド化への取り組みを進めて参りました。</a:t>
            </a:r>
            <a:endParaRPr lang="en-US" altLang="ja-JP"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defTabSz="420576" fontAlgn="base">
              <a:spcBef>
                <a:spcPct val="0"/>
              </a:spcBef>
              <a:spcAft>
                <a:spcPct val="0"/>
              </a:spcAft>
            </a:pPr>
            <a:r>
              <a:rPr kumimoji="0" lang="ja-JP" altLang="en-US"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現在では、</a:t>
            </a:r>
            <a:r>
              <a:rPr kumimoji="0" lang="en-US" altLang="ja-JP"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社様以上で</a:t>
            </a:r>
            <a:r>
              <a:rPr kumimoji="0" lang="en-US" altLang="ja-JP" sz="1292" dirty="0" err="1">
                <a:solidFill>
                  <a:srgbClr val="404040"/>
                </a:solidFill>
                <a:latin typeface="Meiryo UI" panose="020B0604030504040204" pitchFamily="50" charset="-128"/>
                <a:ea typeface="Meiryo UI" panose="020B0604030504040204" pitchFamily="50" charset="-128"/>
                <a:cs typeface="Meiryo UI" panose="020B0604030504040204" pitchFamily="50" charset="-128"/>
              </a:rPr>
              <a:t>Prélude</a:t>
            </a:r>
            <a:r>
              <a:rPr kumimoji="0" lang="ja-JP" altLang="en-US"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システムをクラウド</a:t>
            </a:r>
            <a:r>
              <a:rPr kumimoji="0" lang="ja-JP" altLang="en-US" sz="1108"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8"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Amazon</a:t>
            </a:r>
            <a:r>
              <a:rPr kumimoji="0" lang="ja-JP" altLang="en-US" sz="1108"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8"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Web Services</a:t>
            </a:r>
            <a:r>
              <a:rPr kumimoji="0" lang="ja-JP" altLang="en-US" sz="1108"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上で運用しております。</a:t>
            </a:r>
            <a:endParaRPr kumimoji="0" lang="en-US" altLang="ja-JP" sz="1292"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83101" y="630998"/>
            <a:ext cx="8959839" cy="376385"/>
          </a:xfrm>
          <a:prstGeom prst="rect">
            <a:avLst/>
          </a:prstGeom>
        </p:spPr>
        <p:txBody>
          <a:bodyPr wrap="square">
            <a:spAutoFit/>
          </a:bodyPr>
          <a:lstStyle/>
          <a:p>
            <a:pPr algn="dist" fontAlgn="base">
              <a:spcBef>
                <a:spcPct val="0"/>
              </a:spcBef>
              <a:spcAft>
                <a:spcPct val="0"/>
              </a:spcAft>
            </a:pPr>
            <a:r>
              <a:rPr lang="ja-JP" altLang="en-US" sz="1846" b="1" dirty="0">
                <a:solidFill>
                  <a:schemeClr val="accent2"/>
                </a:solidFill>
                <a:latin typeface="Meiryo UI"/>
                <a:cs typeface="Meiryo UI" panose="020B0604030504040204" pitchFamily="50" charset="-128"/>
              </a:rPr>
              <a:t>クラウド化によりシステム運用負荷の低減や可用性・</a:t>
            </a:r>
            <a:r>
              <a:rPr lang="en-US" altLang="ja-JP" sz="1846" b="1" dirty="0">
                <a:solidFill>
                  <a:schemeClr val="accent2"/>
                </a:solidFill>
                <a:latin typeface="Meiryo UI"/>
                <a:cs typeface="Meiryo UI" panose="020B0604030504040204" pitchFamily="50" charset="-128"/>
              </a:rPr>
              <a:t>BCP</a:t>
            </a:r>
            <a:r>
              <a:rPr lang="ja-JP" altLang="en-US" sz="1846" b="1" dirty="0">
                <a:solidFill>
                  <a:schemeClr val="accent2"/>
                </a:solidFill>
                <a:latin typeface="Meiryo UI"/>
                <a:cs typeface="Meiryo UI" panose="020B0604030504040204" pitchFamily="50" charset="-128"/>
              </a:rPr>
              <a:t>環境の確保等のメリットを享受</a:t>
            </a:r>
            <a:endParaRPr lang="en-US" altLang="ja-JP" sz="1846" b="1" dirty="0">
              <a:solidFill>
                <a:schemeClr val="accent2"/>
              </a:solidFill>
              <a:latin typeface="Meiryo UI"/>
              <a:cs typeface="Meiryo UI" panose="020B0604030504040204" pitchFamily="50" charset="-128"/>
            </a:endParaRPr>
          </a:p>
        </p:txBody>
      </p:sp>
      <p:sp>
        <p:nvSpPr>
          <p:cNvPr id="30" name="テキスト ボックス 29"/>
          <p:cNvSpPr txBox="1"/>
          <p:nvPr/>
        </p:nvSpPr>
        <p:spPr>
          <a:xfrm>
            <a:off x="3572784" y="1803055"/>
            <a:ext cx="2725226" cy="319639"/>
          </a:xfrm>
          <a:prstGeom prst="rect">
            <a:avLst/>
          </a:prstGeom>
          <a:noFill/>
        </p:spPr>
        <p:txBody>
          <a:bodyPr wrap="square" rtlCol="0">
            <a:spAutoFit/>
          </a:bodyPr>
          <a:lstStyle/>
          <a:p>
            <a:pPr algn="ctr" defTabSz="854680"/>
            <a:r>
              <a:rPr lang="ja-JP" altLang="en-US" sz="1477" b="1" u="sng" dirty="0">
                <a:solidFill>
                  <a:srgbClr val="404040"/>
                </a:solidFill>
                <a:latin typeface="Meiryo UI" panose="020B0604030504040204" pitchFamily="50" charset="-128"/>
                <a:cs typeface="Meiryo UI" panose="020B0604030504040204" pitchFamily="50" charset="-128"/>
              </a:rPr>
              <a:t>クラウドシステム構成の例</a:t>
            </a:r>
          </a:p>
        </p:txBody>
      </p:sp>
      <p:sp>
        <p:nvSpPr>
          <p:cNvPr id="31" name="角丸四角形吹き出し 30"/>
          <p:cNvSpPr/>
          <p:nvPr/>
        </p:nvSpPr>
        <p:spPr>
          <a:xfrm>
            <a:off x="7731581" y="1695181"/>
            <a:ext cx="1608369" cy="749003"/>
          </a:xfrm>
          <a:prstGeom prst="wedgeRoundRectCallout">
            <a:avLst>
              <a:gd name="adj1" fmla="val -67143"/>
              <a:gd name="adj2" fmla="val 30455"/>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運用・監視は</a:t>
            </a:r>
            <a:r>
              <a:rPr kumimoji="0" lang="en-US" altLang="ja-JP" sz="1477" b="1" kern="0" dirty="0">
                <a:solidFill>
                  <a:srgbClr val="3333CC"/>
                </a:solidFill>
                <a:latin typeface="Meiryo UI"/>
                <a:cs typeface="Meiryo UI" panose="020B0604030504040204" pitchFamily="50" charset="-128"/>
              </a:rPr>
              <a:t/>
            </a:r>
            <a:br>
              <a:rPr kumimoji="0" lang="en-US" altLang="ja-JP" sz="1477" b="1" kern="0" dirty="0">
                <a:solidFill>
                  <a:srgbClr val="3333CC"/>
                </a:solidFill>
                <a:latin typeface="Meiryo UI"/>
                <a:cs typeface="Meiryo UI" panose="020B0604030504040204" pitchFamily="50" charset="-128"/>
              </a:rPr>
            </a:br>
            <a:r>
              <a:rPr kumimoji="0" lang="ja-JP" altLang="en-US" sz="1477" b="1" kern="0" dirty="0">
                <a:solidFill>
                  <a:srgbClr val="3333CC"/>
                </a:solidFill>
                <a:latin typeface="Meiryo UI"/>
                <a:cs typeface="Meiryo UI" panose="020B0604030504040204" pitchFamily="50" charset="-128"/>
              </a:rPr>
              <a:t>ベンダ側で対応</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（お客様負担減）</a:t>
            </a:r>
            <a:endParaRPr kumimoji="0" lang="en-US" altLang="ja-JP" sz="1477" b="1" kern="0" dirty="0">
              <a:solidFill>
                <a:srgbClr val="3333CC"/>
              </a:solidFill>
              <a:latin typeface="Meiryo UI"/>
              <a:cs typeface="Meiryo UI" panose="020B0604030504040204" pitchFamily="50" charset="-128"/>
            </a:endParaRPr>
          </a:p>
        </p:txBody>
      </p:sp>
      <p:sp>
        <p:nvSpPr>
          <p:cNvPr id="32" name="Text Box 5"/>
          <p:cNvSpPr txBox="1">
            <a:spLocks noChangeArrowheads="1"/>
          </p:cNvSpPr>
          <p:nvPr/>
        </p:nvSpPr>
        <p:spPr bwMode="auto">
          <a:xfrm>
            <a:off x="7557450" y="1368465"/>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33" name="角丸四角形吹き出し 32"/>
          <p:cNvSpPr/>
          <p:nvPr/>
        </p:nvSpPr>
        <p:spPr>
          <a:xfrm>
            <a:off x="726230" y="2081778"/>
            <a:ext cx="1608369" cy="749003"/>
          </a:xfrm>
          <a:prstGeom prst="wedgeRoundRectCallout">
            <a:avLst>
              <a:gd name="adj1" fmla="val 62468"/>
              <a:gd name="adj2" fmla="val 28666"/>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資産を自社で</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持つ必要がない</a:t>
            </a:r>
            <a:endParaRPr kumimoji="0" lang="en-US" altLang="ja-JP" sz="1477" b="1" kern="0" dirty="0">
              <a:solidFill>
                <a:srgbClr val="3333CC"/>
              </a:solidFill>
              <a:latin typeface="Meiryo UI"/>
              <a:cs typeface="Meiryo UI" panose="020B0604030504040204" pitchFamily="50" charset="-128"/>
            </a:endParaRPr>
          </a:p>
        </p:txBody>
      </p:sp>
      <p:sp>
        <p:nvSpPr>
          <p:cNvPr id="34" name="Text Box 5"/>
          <p:cNvSpPr txBox="1">
            <a:spLocks noChangeArrowheads="1"/>
          </p:cNvSpPr>
          <p:nvPr/>
        </p:nvSpPr>
        <p:spPr bwMode="auto">
          <a:xfrm>
            <a:off x="552099" y="1755061"/>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35" name="角丸四角形吹き出し 34"/>
          <p:cNvSpPr/>
          <p:nvPr/>
        </p:nvSpPr>
        <p:spPr>
          <a:xfrm>
            <a:off x="726230" y="3145280"/>
            <a:ext cx="1608369" cy="749003"/>
          </a:xfrm>
          <a:prstGeom prst="wedgeRoundRectCallout">
            <a:avLst>
              <a:gd name="adj1" fmla="val 62468"/>
              <a:gd name="adj2" fmla="val 28666"/>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インターネット</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経由で場所を問わず</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アクセス可</a:t>
            </a:r>
            <a:endParaRPr kumimoji="0" lang="en-US" altLang="ja-JP" sz="1477" b="1" kern="0" dirty="0">
              <a:solidFill>
                <a:srgbClr val="3333CC"/>
              </a:solidFill>
              <a:latin typeface="Meiryo UI"/>
              <a:cs typeface="Meiryo UI" panose="020B0604030504040204" pitchFamily="50" charset="-128"/>
            </a:endParaRPr>
          </a:p>
        </p:txBody>
      </p:sp>
      <p:sp>
        <p:nvSpPr>
          <p:cNvPr id="36" name="Text Box 5"/>
          <p:cNvSpPr txBox="1">
            <a:spLocks noChangeArrowheads="1"/>
          </p:cNvSpPr>
          <p:nvPr/>
        </p:nvSpPr>
        <p:spPr bwMode="auto">
          <a:xfrm>
            <a:off x="552099" y="2818564"/>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37" name="角丸四角形吹き出し 36"/>
          <p:cNvSpPr/>
          <p:nvPr/>
        </p:nvSpPr>
        <p:spPr>
          <a:xfrm>
            <a:off x="7731581" y="2609129"/>
            <a:ext cx="1608369" cy="749003"/>
          </a:xfrm>
          <a:prstGeom prst="wedgeRoundRectCallout">
            <a:avLst>
              <a:gd name="adj1" fmla="val -67143"/>
              <a:gd name="adj2" fmla="val 30455"/>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システムの</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可用性を確保</a:t>
            </a:r>
            <a:endParaRPr kumimoji="0" lang="en-US" altLang="ja-JP" sz="1477" b="1" kern="0" dirty="0">
              <a:solidFill>
                <a:srgbClr val="3333CC"/>
              </a:solidFill>
              <a:latin typeface="Meiryo UI"/>
              <a:cs typeface="Meiryo UI" panose="020B0604030504040204" pitchFamily="50" charset="-128"/>
            </a:endParaRPr>
          </a:p>
        </p:txBody>
      </p:sp>
      <p:sp>
        <p:nvSpPr>
          <p:cNvPr id="38" name="Text Box 5"/>
          <p:cNvSpPr txBox="1">
            <a:spLocks noChangeArrowheads="1"/>
          </p:cNvSpPr>
          <p:nvPr/>
        </p:nvSpPr>
        <p:spPr bwMode="auto">
          <a:xfrm>
            <a:off x="7557450" y="2282412"/>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39" name="角丸四角形吹き出し 38"/>
          <p:cNvSpPr/>
          <p:nvPr/>
        </p:nvSpPr>
        <p:spPr>
          <a:xfrm>
            <a:off x="726230" y="4208783"/>
            <a:ext cx="1608369" cy="749003"/>
          </a:xfrm>
          <a:prstGeom prst="wedgeRoundRectCallout">
            <a:avLst>
              <a:gd name="adj1" fmla="val 62468"/>
              <a:gd name="adj2" fmla="val 28666"/>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システムの</a:t>
            </a:r>
            <a:r>
              <a:rPr kumimoji="0" lang="en-US" altLang="ja-JP" sz="1477" b="1" kern="0" dirty="0">
                <a:solidFill>
                  <a:srgbClr val="3333CC"/>
                </a:solidFill>
                <a:latin typeface="Meiryo UI"/>
                <a:cs typeface="Meiryo UI" panose="020B0604030504040204" pitchFamily="50" charset="-128"/>
              </a:rPr>
              <a:t/>
            </a:r>
            <a:br>
              <a:rPr kumimoji="0" lang="en-US" altLang="ja-JP" sz="1477" b="1" kern="0" dirty="0">
                <a:solidFill>
                  <a:srgbClr val="3333CC"/>
                </a:solidFill>
                <a:latin typeface="Meiryo UI"/>
                <a:cs typeface="Meiryo UI" panose="020B0604030504040204" pitchFamily="50" charset="-128"/>
              </a:rPr>
            </a:br>
            <a:r>
              <a:rPr kumimoji="0" lang="ja-JP" altLang="en-US" sz="1477" b="1" kern="0" dirty="0">
                <a:solidFill>
                  <a:srgbClr val="3333CC"/>
                </a:solidFill>
                <a:latin typeface="Meiryo UI"/>
                <a:cs typeface="Meiryo UI" panose="020B0604030504040204" pitchFamily="50" charset="-128"/>
              </a:rPr>
              <a:t>拡張に柔軟に対応</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（ディスク量増等）</a:t>
            </a:r>
            <a:endParaRPr kumimoji="0" lang="en-US" altLang="ja-JP" sz="1477" b="1" kern="0" dirty="0">
              <a:solidFill>
                <a:srgbClr val="3333CC"/>
              </a:solidFill>
              <a:latin typeface="Meiryo UI"/>
              <a:cs typeface="Meiryo UI" panose="020B0604030504040204" pitchFamily="50" charset="-128"/>
            </a:endParaRPr>
          </a:p>
        </p:txBody>
      </p:sp>
      <p:sp>
        <p:nvSpPr>
          <p:cNvPr id="40" name="Text Box 5"/>
          <p:cNvSpPr txBox="1">
            <a:spLocks noChangeArrowheads="1"/>
          </p:cNvSpPr>
          <p:nvPr/>
        </p:nvSpPr>
        <p:spPr bwMode="auto">
          <a:xfrm>
            <a:off x="552099" y="3882067"/>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41" name="角丸四角形吹き出し 40"/>
          <p:cNvSpPr/>
          <p:nvPr/>
        </p:nvSpPr>
        <p:spPr>
          <a:xfrm>
            <a:off x="7731581" y="3523076"/>
            <a:ext cx="1608369" cy="749003"/>
          </a:xfrm>
          <a:prstGeom prst="wedgeRoundRectCallout">
            <a:avLst>
              <a:gd name="adj1" fmla="val -67143"/>
              <a:gd name="adj2" fmla="val 30455"/>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バックアップの</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自動化・保管</a:t>
            </a:r>
            <a:endParaRPr kumimoji="0" lang="en-US" altLang="ja-JP" sz="1477" b="1" kern="0" dirty="0">
              <a:solidFill>
                <a:srgbClr val="3333CC"/>
              </a:solidFill>
              <a:latin typeface="Meiryo UI"/>
              <a:cs typeface="Meiryo UI" panose="020B0604030504040204" pitchFamily="50" charset="-128"/>
            </a:endParaRPr>
          </a:p>
        </p:txBody>
      </p:sp>
      <p:sp>
        <p:nvSpPr>
          <p:cNvPr id="42" name="Text Box 5"/>
          <p:cNvSpPr txBox="1">
            <a:spLocks noChangeArrowheads="1"/>
          </p:cNvSpPr>
          <p:nvPr/>
        </p:nvSpPr>
        <p:spPr bwMode="auto">
          <a:xfrm>
            <a:off x="7557450" y="3196360"/>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43" name="角丸四角形吹き出し 42"/>
          <p:cNvSpPr/>
          <p:nvPr/>
        </p:nvSpPr>
        <p:spPr>
          <a:xfrm>
            <a:off x="7731581" y="4437024"/>
            <a:ext cx="1608369" cy="749003"/>
          </a:xfrm>
          <a:prstGeom prst="wedgeRoundRectCallout">
            <a:avLst>
              <a:gd name="adj1" fmla="val -67143"/>
              <a:gd name="adj2" fmla="val 30455"/>
              <a:gd name="adj3" fmla="val 16667"/>
            </a:avLst>
          </a:prstGeom>
          <a:solidFill>
            <a:srgbClr val="83B254">
              <a:lumMod val="40000"/>
              <a:lumOff val="6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3333CC"/>
                </a:solidFill>
                <a:latin typeface="Meiryo UI"/>
                <a:cs typeface="Meiryo UI" panose="020B0604030504040204" pitchFamily="50" charset="-128"/>
              </a:rPr>
              <a:t>災害対策用の</a:t>
            </a:r>
            <a:endParaRPr kumimoji="0" lang="en-US" altLang="ja-JP" sz="1477" b="1" kern="0" dirty="0">
              <a:solidFill>
                <a:srgbClr val="3333CC"/>
              </a:solidFill>
              <a:latin typeface="Meiryo UI"/>
              <a:cs typeface="Meiryo UI" panose="020B0604030504040204" pitchFamily="50" charset="-128"/>
            </a:endParaRPr>
          </a:p>
          <a:p>
            <a:pPr algn="ctr">
              <a:defRPr/>
            </a:pPr>
            <a:r>
              <a:rPr kumimoji="0" lang="ja-JP" altLang="en-US" sz="1477" b="1" kern="0" dirty="0">
                <a:solidFill>
                  <a:srgbClr val="3333CC"/>
                </a:solidFill>
                <a:latin typeface="Meiryo UI"/>
                <a:cs typeface="Meiryo UI" panose="020B0604030504040204" pitchFamily="50" charset="-128"/>
              </a:rPr>
              <a:t>環境が標準提供</a:t>
            </a:r>
            <a:endParaRPr kumimoji="0" lang="en-US" altLang="ja-JP" sz="1477" b="1" kern="0" dirty="0">
              <a:solidFill>
                <a:srgbClr val="3333CC"/>
              </a:solidFill>
              <a:latin typeface="Meiryo UI"/>
              <a:cs typeface="Meiryo UI" panose="020B0604030504040204" pitchFamily="50" charset="-128"/>
            </a:endParaRPr>
          </a:p>
        </p:txBody>
      </p:sp>
      <p:sp>
        <p:nvSpPr>
          <p:cNvPr id="44" name="Text Box 5"/>
          <p:cNvSpPr txBox="1">
            <a:spLocks noChangeArrowheads="1"/>
          </p:cNvSpPr>
          <p:nvPr/>
        </p:nvSpPr>
        <p:spPr bwMode="auto">
          <a:xfrm>
            <a:off x="7557450" y="4110308"/>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3333CC"/>
                </a:solidFill>
                <a:latin typeface="HGPｺﾞｼｯｸE"/>
                <a:ea typeface="HGPｺﾞｼｯｸE"/>
                <a:cs typeface="Meiryo UI" panose="020B0604030504040204" pitchFamily="50" charset="-128"/>
              </a:rPr>
              <a:t>○</a:t>
            </a:r>
            <a:endParaRPr kumimoji="0" lang="en-US" altLang="ja-JP" sz="3692" b="1" kern="0" dirty="0">
              <a:solidFill>
                <a:srgbClr val="3333CC"/>
              </a:solidFill>
              <a:latin typeface="HGPｺﾞｼｯｸE"/>
              <a:ea typeface="HGPｺﾞｼｯｸE"/>
              <a:cs typeface="Meiryo UI" panose="020B0604030504040204" pitchFamily="50" charset="-128"/>
            </a:endParaRPr>
          </a:p>
        </p:txBody>
      </p:sp>
      <p:sp>
        <p:nvSpPr>
          <p:cNvPr id="45" name="角丸四角形吹き出し 44"/>
          <p:cNvSpPr/>
          <p:nvPr/>
        </p:nvSpPr>
        <p:spPr>
          <a:xfrm>
            <a:off x="7745141" y="5350972"/>
            <a:ext cx="1608369" cy="749003"/>
          </a:xfrm>
          <a:prstGeom prst="wedgeRoundRectCallout">
            <a:avLst>
              <a:gd name="adj1" fmla="val -67143"/>
              <a:gd name="adj2" fmla="val 30455"/>
              <a:gd name="adj3" fmla="val 16667"/>
            </a:avLst>
          </a:prstGeom>
          <a:solidFill>
            <a:srgbClr val="AA3C80">
              <a:lumMod val="20000"/>
              <a:lumOff val="8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AA3C80"/>
                </a:solidFill>
                <a:latin typeface="Meiryo UI"/>
                <a:cs typeface="Meiryo UI" panose="020B0604030504040204" pitchFamily="50" charset="-128"/>
              </a:rPr>
              <a:t>クラウド業者</a:t>
            </a:r>
            <a:endParaRPr kumimoji="0" lang="en-US" altLang="ja-JP" sz="1477" b="1" kern="0" dirty="0">
              <a:solidFill>
                <a:srgbClr val="AA3C80"/>
              </a:solidFill>
              <a:latin typeface="Meiryo UI"/>
              <a:cs typeface="Meiryo UI" panose="020B0604030504040204" pitchFamily="50" charset="-128"/>
            </a:endParaRPr>
          </a:p>
          <a:p>
            <a:pPr algn="ctr">
              <a:defRPr/>
            </a:pPr>
            <a:r>
              <a:rPr kumimoji="0" lang="ja-JP" altLang="en-US" sz="1477" b="1" kern="0" dirty="0">
                <a:solidFill>
                  <a:srgbClr val="AA3C80"/>
                </a:solidFill>
                <a:latin typeface="Meiryo UI"/>
                <a:cs typeface="Meiryo UI" panose="020B0604030504040204" pitchFamily="50" charset="-128"/>
              </a:rPr>
              <a:t>のサービス</a:t>
            </a:r>
            <a:endParaRPr kumimoji="0" lang="en-US" altLang="ja-JP" sz="1477" b="1" kern="0" dirty="0">
              <a:solidFill>
                <a:srgbClr val="AA3C80"/>
              </a:solidFill>
              <a:latin typeface="Meiryo UI"/>
              <a:cs typeface="Meiryo UI" panose="020B0604030504040204" pitchFamily="50" charset="-128"/>
            </a:endParaRPr>
          </a:p>
          <a:p>
            <a:pPr algn="ctr">
              <a:defRPr/>
            </a:pPr>
            <a:r>
              <a:rPr kumimoji="0" lang="ja-JP" altLang="en-US" sz="1477" b="1" kern="0" dirty="0">
                <a:solidFill>
                  <a:srgbClr val="AA3C80"/>
                </a:solidFill>
                <a:latin typeface="Meiryo UI"/>
                <a:cs typeface="Meiryo UI" panose="020B0604030504040204" pitchFamily="50" charset="-128"/>
              </a:rPr>
              <a:t>ポリシーに準拠</a:t>
            </a:r>
            <a:endParaRPr kumimoji="0" lang="en-US" altLang="ja-JP" sz="1477" b="1" kern="0" dirty="0">
              <a:solidFill>
                <a:srgbClr val="AA3C80"/>
              </a:solidFill>
              <a:latin typeface="Meiryo UI"/>
              <a:cs typeface="Meiryo UI" panose="020B0604030504040204" pitchFamily="50" charset="-128"/>
            </a:endParaRPr>
          </a:p>
        </p:txBody>
      </p:sp>
      <p:sp>
        <p:nvSpPr>
          <p:cNvPr id="46" name="Text Box 5"/>
          <p:cNvSpPr txBox="1">
            <a:spLocks noChangeArrowheads="1"/>
          </p:cNvSpPr>
          <p:nvPr/>
        </p:nvSpPr>
        <p:spPr bwMode="auto">
          <a:xfrm>
            <a:off x="7571010" y="5024255"/>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AA3C80"/>
                </a:solidFill>
                <a:latin typeface="HGPｺﾞｼｯｸE"/>
                <a:ea typeface="HGPｺﾞｼｯｸE"/>
                <a:cs typeface="Meiryo UI" panose="020B0604030504040204" pitchFamily="50" charset="-128"/>
              </a:rPr>
              <a:t>△</a:t>
            </a:r>
            <a:endParaRPr kumimoji="0" lang="en-US" altLang="ja-JP" sz="3692" b="1" kern="0" dirty="0">
              <a:solidFill>
                <a:srgbClr val="AA3C80"/>
              </a:solidFill>
              <a:latin typeface="HGPｺﾞｼｯｸE"/>
              <a:ea typeface="HGPｺﾞｼｯｸE"/>
              <a:cs typeface="Meiryo UI" panose="020B0604030504040204" pitchFamily="50" charset="-128"/>
            </a:endParaRPr>
          </a:p>
        </p:txBody>
      </p:sp>
      <p:sp>
        <p:nvSpPr>
          <p:cNvPr id="47" name="角丸四角形吹き出し 46"/>
          <p:cNvSpPr/>
          <p:nvPr/>
        </p:nvSpPr>
        <p:spPr>
          <a:xfrm>
            <a:off x="726230" y="5272286"/>
            <a:ext cx="1608369" cy="749003"/>
          </a:xfrm>
          <a:prstGeom prst="wedgeRoundRectCallout">
            <a:avLst>
              <a:gd name="adj1" fmla="val 62468"/>
              <a:gd name="adj2" fmla="val 28666"/>
              <a:gd name="adj3" fmla="val 16667"/>
            </a:avLst>
          </a:prstGeom>
          <a:solidFill>
            <a:srgbClr val="AA3C80">
              <a:lumMod val="20000"/>
              <a:lumOff val="80000"/>
              <a:alpha val="75000"/>
            </a:srgbClr>
          </a:solidFill>
          <a:ln w="2857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kumimoji="0" lang="ja-JP" altLang="en-US" sz="1477" b="1" kern="0" dirty="0">
                <a:solidFill>
                  <a:srgbClr val="AA3C80"/>
                </a:solidFill>
                <a:latin typeface="Meiryo UI"/>
                <a:cs typeface="Meiryo UI" panose="020B0604030504040204" pitchFamily="50" charset="-128"/>
              </a:rPr>
              <a:t>内部システム</a:t>
            </a:r>
            <a:r>
              <a:rPr kumimoji="0" lang="en-US" altLang="ja-JP" sz="1477" b="1" kern="0" dirty="0">
                <a:solidFill>
                  <a:srgbClr val="AA3C80"/>
                </a:solidFill>
                <a:latin typeface="Meiryo UI"/>
                <a:cs typeface="Meiryo UI" panose="020B0604030504040204" pitchFamily="50" charset="-128"/>
              </a:rPr>
              <a:t/>
            </a:r>
            <a:br>
              <a:rPr kumimoji="0" lang="en-US" altLang="ja-JP" sz="1477" b="1" kern="0" dirty="0">
                <a:solidFill>
                  <a:srgbClr val="AA3C80"/>
                </a:solidFill>
                <a:latin typeface="Meiryo UI"/>
                <a:cs typeface="Meiryo UI" panose="020B0604030504040204" pitchFamily="50" charset="-128"/>
              </a:rPr>
            </a:br>
            <a:r>
              <a:rPr kumimoji="0" lang="ja-JP" altLang="en-US" sz="1477" b="1" kern="0" dirty="0">
                <a:solidFill>
                  <a:srgbClr val="AA3C80"/>
                </a:solidFill>
                <a:latin typeface="Meiryo UI"/>
                <a:cs typeface="Meiryo UI" panose="020B0604030504040204" pitchFamily="50" charset="-128"/>
              </a:rPr>
              <a:t>との連携用の回線が</a:t>
            </a:r>
            <a:endParaRPr kumimoji="0" lang="en-US" altLang="ja-JP" sz="1477" b="1" kern="0" dirty="0">
              <a:solidFill>
                <a:srgbClr val="AA3C80"/>
              </a:solidFill>
              <a:latin typeface="Meiryo UI"/>
              <a:cs typeface="Meiryo UI" panose="020B0604030504040204" pitchFamily="50" charset="-128"/>
            </a:endParaRPr>
          </a:p>
          <a:p>
            <a:pPr algn="ctr">
              <a:defRPr/>
            </a:pPr>
            <a:r>
              <a:rPr kumimoji="0" lang="ja-JP" altLang="en-US" sz="1477" b="1" kern="0" dirty="0">
                <a:solidFill>
                  <a:srgbClr val="AA3C80"/>
                </a:solidFill>
                <a:latin typeface="Meiryo UI"/>
                <a:cs typeface="Meiryo UI" panose="020B0604030504040204" pitchFamily="50" charset="-128"/>
              </a:rPr>
              <a:t>必要になることも</a:t>
            </a:r>
            <a:endParaRPr kumimoji="0" lang="en-US" altLang="ja-JP" sz="1477" b="1" kern="0" dirty="0">
              <a:solidFill>
                <a:srgbClr val="AA3C80"/>
              </a:solidFill>
              <a:latin typeface="Meiryo UI"/>
              <a:cs typeface="Meiryo UI" panose="020B0604030504040204" pitchFamily="50" charset="-128"/>
            </a:endParaRPr>
          </a:p>
        </p:txBody>
      </p:sp>
      <p:sp>
        <p:nvSpPr>
          <p:cNvPr id="48" name="Text Box 5"/>
          <p:cNvSpPr txBox="1">
            <a:spLocks noChangeArrowheads="1"/>
          </p:cNvSpPr>
          <p:nvPr/>
        </p:nvSpPr>
        <p:spPr bwMode="auto">
          <a:xfrm>
            <a:off x="552099" y="4945570"/>
            <a:ext cx="476092" cy="568169"/>
          </a:xfrm>
          <a:prstGeom prst="rect">
            <a:avLst/>
          </a:prstGeom>
          <a:noFill/>
          <a:ln>
            <a:noFill/>
          </a:ln>
          <a:effectLst/>
          <a:extLst/>
        </p:spPr>
        <p:txBody>
          <a:bodyPr wrap="none" lIns="0" tIns="0" rIns="0" bIns="0">
            <a:spAutoFit/>
          </a:bodyPr>
          <a:lstStyle>
            <a:lvl1pPr eaLnBrk="0" hangingPunct="0">
              <a:defRPr kumimoji="1" sz="1600">
                <a:solidFill>
                  <a:schemeClr val="tx1"/>
                </a:solidFill>
                <a:latin typeface="Arial" charset="0"/>
                <a:ea typeface="HGP創英角ｺﾞｼｯｸUB" pitchFamily="50" charset="-128"/>
              </a:defRPr>
            </a:lvl1pPr>
            <a:lvl2pPr marL="742950" indent="-285750" eaLnBrk="0" hangingPunct="0">
              <a:defRPr kumimoji="1" sz="1600">
                <a:solidFill>
                  <a:schemeClr val="tx1"/>
                </a:solidFill>
                <a:latin typeface="Arial" charset="0"/>
                <a:ea typeface="HGP創英角ｺﾞｼｯｸUB" pitchFamily="50" charset="-128"/>
              </a:defRPr>
            </a:lvl2pPr>
            <a:lvl3pPr marL="1143000" indent="-228600" eaLnBrk="0" hangingPunct="0">
              <a:defRPr kumimoji="1" sz="1600">
                <a:solidFill>
                  <a:schemeClr val="tx1"/>
                </a:solidFill>
                <a:latin typeface="Arial" charset="0"/>
                <a:ea typeface="HGP創英角ｺﾞｼｯｸUB" pitchFamily="50" charset="-128"/>
              </a:defRPr>
            </a:lvl3pPr>
            <a:lvl4pPr marL="1600200" indent="-228600" eaLnBrk="0" hangingPunct="0">
              <a:defRPr kumimoji="1" sz="1600">
                <a:solidFill>
                  <a:schemeClr val="tx1"/>
                </a:solidFill>
                <a:latin typeface="Arial" charset="0"/>
                <a:ea typeface="HGP創英角ｺﾞｼｯｸUB" pitchFamily="50" charset="-128"/>
              </a:defRPr>
            </a:lvl4pPr>
            <a:lvl5pPr marL="2057400" indent="-228600" eaLnBrk="0" hangingPunct="0">
              <a:defRPr kumimoji="1" sz="1600">
                <a:solidFill>
                  <a:schemeClr val="tx1"/>
                </a:solidFill>
                <a:latin typeface="Arial" charset="0"/>
                <a:ea typeface="HGP創英角ｺﾞｼｯｸUB" pitchFamily="50" charset="-128"/>
              </a:defRPr>
            </a:lvl5pPr>
            <a:lvl6pPr marL="25146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6pPr>
            <a:lvl7pPr marL="29718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7pPr>
            <a:lvl8pPr marL="34290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8pPr>
            <a:lvl9pPr marL="3886200" indent="-228600" defTabSz="455613" eaLnBrk="0" fontAlgn="base" hangingPunct="0">
              <a:spcBef>
                <a:spcPct val="0"/>
              </a:spcBef>
              <a:spcAft>
                <a:spcPct val="0"/>
              </a:spcAft>
              <a:defRPr kumimoji="1" sz="1600">
                <a:solidFill>
                  <a:schemeClr val="tx1"/>
                </a:solidFill>
                <a:latin typeface="Arial" charset="0"/>
                <a:ea typeface="HGP創英角ｺﾞｼｯｸUB" pitchFamily="50" charset="-128"/>
              </a:defRPr>
            </a:lvl9pPr>
          </a:lstStyle>
          <a:p>
            <a:pPr algn="ctr" defTabSz="420576" fontAlgn="base">
              <a:spcBef>
                <a:spcPct val="0"/>
              </a:spcBef>
              <a:spcAft>
                <a:spcPct val="0"/>
              </a:spcAft>
              <a:defRPr/>
            </a:pPr>
            <a:r>
              <a:rPr kumimoji="0" lang="ja-JP" altLang="en-US" sz="3692" b="1" kern="0" dirty="0">
                <a:solidFill>
                  <a:srgbClr val="AA3C80"/>
                </a:solidFill>
                <a:latin typeface="HGPｺﾞｼｯｸE"/>
                <a:ea typeface="HGPｺﾞｼｯｸE"/>
                <a:cs typeface="Meiryo UI" panose="020B0604030504040204" pitchFamily="50" charset="-128"/>
              </a:rPr>
              <a:t>△</a:t>
            </a:r>
            <a:endParaRPr kumimoji="0" lang="en-US" altLang="ja-JP" sz="3692" b="1" kern="0" dirty="0">
              <a:solidFill>
                <a:srgbClr val="AA3C80"/>
              </a:solidFill>
              <a:latin typeface="HGPｺﾞｼｯｸE"/>
              <a:ea typeface="HGPｺﾞｼｯｸE"/>
              <a:cs typeface="Meiryo UI" panose="020B0604030504040204" pitchFamily="50" charset="-128"/>
            </a:endParaRPr>
          </a:p>
        </p:txBody>
      </p:sp>
    </p:spTree>
    <p:extLst>
      <p:ext uri="{BB962C8B-B14F-4D97-AF65-F5344CB8AC3E}">
        <p14:creationId xmlns:p14="http://schemas.microsoft.com/office/powerpoint/2010/main" val="1021815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03</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solidFill>
                  <a:schemeClr val="tx1"/>
                </a:solidFill>
              </a:rPr>
              <a:t>採用実績・システム構築事例</a:t>
            </a:r>
            <a:endParaRPr lang="en-US" altLang="ja-JP" dirty="0">
              <a:solidFill>
                <a:schemeClr val="tx1"/>
              </a:solidFill>
            </a:endParaRPr>
          </a:p>
        </p:txBody>
      </p:sp>
    </p:spTree>
    <p:extLst>
      <p:ext uri="{BB962C8B-B14F-4D97-AF65-F5344CB8AC3E}">
        <p14:creationId xmlns:p14="http://schemas.microsoft.com/office/powerpoint/2010/main" val="4004903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2448916847"/>
              </p:ext>
            </p:extLst>
          </p:nvPr>
        </p:nvGraphicFramePr>
        <p:xfrm>
          <a:off x="847420" y="2483432"/>
          <a:ext cx="7747462" cy="398049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normAutofit/>
          </a:bodyPr>
          <a:lstStyle/>
          <a:p>
            <a:r>
              <a:rPr kumimoji="1" lang="ja-JP" altLang="en-US" dirty="0" smtClean="0"/>
              <a:t>導入実績の推移</a:t>
            </a:r>
            <a:endParaRPr kumimoji="1" lang="ja-JP" altLang="en-US" dirty="0"/>
          </a:p>
        </p:txBody>
      </p:sp>
      <p:sp>
        <p:nvSpPr>
          <p:cNvPr id="41" name="図形 34"/>
          <p:cNvSpPr/>
          <p:nvPr/>
        </p:nvSpPr>
        <p:spPr>
          <a:xfrm rot="19800000" flipV="1">
            <a:off x="1616720" y="3424306"/>
            <a:ext cx="6339001" cy="1828641"/>
          </a:xfrm>
          <a:custGeom>
            <a:avLst/>
            <a:gdLst>
              <a:gd name="connsiteX0" fmla="*/ 0 w 5603374"/>
              <a:gd name="connsiteY0" fmla="*/ 1671286 h 1671286"/>
              <a:gd name="connsiteX1" fmla="*/ 4921289 w 5603374"/>
              <a:gd name="connsiteY1" fmla="*/ 208911 h 1671286"/>
              <a:gd name="connsiteX2" fmla="*/ 4897750 w 5603374"/>
              <a:gd name="connsiteY2" fmla="*/ 0 h 1671286"/>
              <a:gd name="connsiteX3" fmla="*/ 5603374 w 5603374"/>
              <a:gd name="connsiteY3" fmla="*/ 288957 h 1671286"/>
              <a:gd name="connsiteX4" fmla="*/ 4981696 w 5603374"/>
              <a:gd name="connsiteY4" fmla="*/ 745043 h 1671286"/>
              <a:gd name="connsiteX5" fmla="*/ 4958158 w 5603374"/>
              <a:gd name="connsiteY5" fmla="*/ 536132 h 1671286"/>
              <a:gd name="connsiteX6" fmla="*/ 0 w 5603374"/>
              <a:gd name="connsiteY6" fmla="*/ 1671286 h 1671286"/>
              <a:gd name="connsiteX0" fmla="*/ 0 w 5603374"/>
              <a:gd name="connsiteY0" fmla="*/ 1671286 h 1671286"/>
              <a:gd name="connsiteX1" fmla="*/ 4921289 w 5603374"/>
              <a:gd name="connsiteY1" fmla="*/ 208911 h 1671286"/>
              <a:gd name="connsiteX2" fmla="*/ 4897750 w 5603374"/>
              <a:gd name="connsiteY2" fmla="*/ 0 h 1671286"/>
              <a:gd name="connsiteX3" fmla="*/ 5603374 w 5603374"/>
              <a:gd name="connsiteY3" fmla="*/ 288957 h 1671286"/>
              <a:gd name="connsiteX4" fmla="*/ 4981696 w 5603374"/>
              <a:gd name="connsiteY4" fmla="*/ 745043 h 1671286"/>
              <a:gd name="connsiteX5" fmla="*/ 4958158 w 5603374"/>
              <a:gd name="connsiteY5" fmla="*/ 536132 h 1671286"/>
              <a:gd name="connsiteX6" fmla="*/ 0 w 5603374"/>
              <a:gd name="connsiteY6" fmla="*/ 1671286 h 1671286"/>
              <a:gd name="connsiteX0" fmla="*/ 0 w 5603374"/>
              <a:gd name="connsiteY0" fmla="*/ 1671286 h 1671286"/>
              <a:gd name="connsiteX1" fmla="*/ 4921289 w 5603374"/>
              <a:gd name="connsiteY1" fmla="*/ 208911 h 1671286"/>
              <a:gd name="connsiteX2" fmla="*/ 4897750 w 5603374"/>
              <a:gd name="connsiteY2" fmla="*/ 0 h 1671286"/>
              <a:gd name="connsiteX3" fmla="*/ 5603374 w 5603374"/>
              <a:gd name="connsiteY3" fmla="*/ 288957 h 1671286"/>
              <a:gd name="connsiteX4" fmla="*/ 4981696 w 5603374"/>
              <a:gd name="connsiteY4" fmla="*/ 745043 h 1671286"/>
              <a:gd name="connsiteX5" fmla="*/ 4958158 w 5603374"/>
              <a:gd name="connsiteY5" fmla="*/ 536132 h 1671286"/>
              <a:gd name="connsiteX6" fmla="*/ 0 w 5603374"/>
              <a:gd name="connsiteY6" fmla="*/ 1671286 h 1671286"/>
              <a:gd name="connsiteX0" fmla="*/ 0 w 5541849"/>
              <a:gd name="connsiteY0" fmla="*/ 1505137 h 1505137"/>
              <a:gd name="connsiteX1" fmla="*/ 4859764 w 5541849"/>
              <a:gd name="connsiteY1" fmla="*/ 208911 h 1505137"/>
              <a:gd name="connsiteX2" fmla="*/ 4836225 w 5541849"/>
              <a:gd name="connsiteY2" fmla="*/ 0 h 1505137"/>
              <a:gd name="connsiteX3" fmla="*/ 5541849 w 5541849"/>
              <a:gd name="connsiteY3" fmla="*/ 288957 h 1505137"/>
              <a:gd name="connsiteX4" fmla="*/ 4920171 w 5541849"/>
              <a:gd name="connsiteY4" fmla="*/ 745043 h 1505137"/>
              <a:gd name="connsiteX5" fmla="*/ 4896633 w 5541849"/>
              <a:gd name="connsiteY5" fmla="*/ 536132 h 1505137"/>
              <a:gd name="connsiteX6" fmla="*/ 0 w 5541849"/>
              <a:gd name="connsiteY6" fmla="*/ 1505137 h 15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1849" h="1505137">
                <a:moveTo>
                  <a:pt x="0" y="1505137"/>
                </a:moveTo>
                <a:cubicBezTo>
                  <a:pt x="796064" y="955991"/>
                  <a:pt x="2201502" y="441034"/>
                  <a:pt x="4859764" y="208911"/>
                </a:cubicBezTo>
                <a:lnTo>
                  <a:pt x="4836225" y="0"/>
                </a:lnTo>
                <a:lnTo>
                  <a:pt x="5541849" y="288957"/>
                </a:lnTo>
                <a:lnTo>
                  <a:pt x="4920171" y="745043"/>
                </a:lnTo>
                <a:lnTo>
                  <a:pt x="4896633" y="536132"/>
                </a:lnTo>
                <a:cubicBezTo>
                  <a:pt x="2525090" y="628981"/>
                  <a:pt x="1143776" y="1159198"/>
                  <a:pt x="0" y="1505137"/>
                </a:cubicBezTo>
                <a:close/>
              </a:path>
            </a:pathLst>
          </a:custGeom>
          <a:gradFill flip="none" rotWithShape="1">
            <a:gsLst>
              <a:gs pos="0">
                <a:srgbClr val="FFC400">
                  <a:tint val="66000"/>
                  <a:satMod val="160000"/>
                </a:srgbClr>
              </a:gs>
              <a:gs pos="50000">
                <a:srgbClr val="FFC400">
                  <a:tint val="44500"/>
                  <a:satMod val="160000"/>
                </a:srgbClr>
              </a:gs>
              <a:gs pos="100000">
                <a:srgbClr val="FFC400">
                  <a:tint val="23500"/>
                  <a:satMod val="160000"/>
                </a:srgbClr>
              </a:gs>
            </a:gsLst>
            <a:path path="circle">
              <a:fillToRect l="100000" b="100000"/>
            </a:path>
            <a:tileRect t="-100000" r="-100000"/>
          </a:gradFill>
          <a:ln w="28575">
            <a:solidFill>
              <a:srgbClr val="FF7A00"/>
            </a:solidFill>
          </a:ln>
        </p:spPr>
        <p:style>
          <a:lnRef idx="1">
            <a:schemeClr val="accent2"/>
          </a:lnRef>
          <a:fillRef idx="2">
            <a:schemeClr val="accent2"/>
          </a:fillRef>
          <a:effectRef idx="1">
            <a:schemeClr val="accent2"/>
          </a:effectRef>
          <a:fontRef idx="minor">
            <a:schemeClr val="dk1"/>
          </a:fontRef>
        </p:style>
      </p:sp>
      <p:sp>
        <p:nvSpPr>
          <p:cNvPr id="42" name="Text Box 4"/>
          <p:cNvSpPr txBox="1">
            <a:spLocks noChangeArrowheads="1"/>
          </p:cNvSpPr>
          <p:nvPr/>
        </p:nvSpPr>
        <p:spPr bwMode="auto">
          <a:xfrm>
            <a:off x="468186" y="642369"/>
            <a:ext cx="8948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0576" eaLnBrk="1" fontAlgn="base" hangingPunct="1">
              <a:spcBef>
                <a:spcPct val="0"/>
              </a:spcBef>
              <a:spcAft>
                <a:spcPct val="0"/>
              </a:spcAft>
            </a:pPr>
            <a:r>
              <a:rPr lang="ja-JP" altLang="en-US" sz="2400" b="1" dirty="0">
                <a:solidFill>
                  <a:schemeClr val="accent2"/>
                </a:solidFill>
                <a:latin typeface="Meiryo UI" panose="020B0604030504040204" pitchFamily="50" charset="-128"/>
                <a:ea typeface="Meiryo UI" panose="020B0604030504040204" pitchFamily="50" charset="-128"/>
                <a:cs typeface="メイリオ" panose="020B0604030504040204" pitchFamily="50" charset="-128"/>
              </a:rPr>
              <a:t>市場系システムとして多くのお客様が </a:t>
            </a:r>
            <a:r>
              <a:rPr lang="en-US" altLang="ja-JP" sz="2400" b="1" dirty="0">
                <a:solidFill>
                  <a:schemeClr val="accent2"/>
                </a:solidFill>
                <a:latin typeface="Meiryo UI" panose="020B0604030504040204" pitchFamily="50" charset="-128"/>
                <a:ea typeface="Meiryo UI" panose="020B0604030504040204" pitchFamily="50" charset="-128"/>
                <a:cs typeface="メイリオ" panose="020B0604030504040204" pitchFamily="50" charset="-128"/>
              </a:rPr>
              <a:t>Prélude Enterprise </a:t>
            </a:r>
            <a:r>
              <a:rPr lang="ja-JP" altLang="en-US" sz="2400" b="1" dirty="0">
                <a:solidFill>
                  <a:schemeClr val="accent2"/>
                </a:solidFill>
                <a:latin typeface="Meiryo UI" panose="020B0604030504040204" pitchFamily="50" charset="-128"/>
                <a:ea typeface="Meiryo UI" panose="020B0604030504040204" pitchFamily="50" charset="-128"/>
                <a:cs typeface="メイリオ" panose="020B0604030504040204" pitchFamily="50" charset="-128"/>
              </a:rPr>
              <a:t>を採用</a:t>
            </a:r>
          </a:p>
        </p:txBody>
      </p:sp>
      <p:sp>
        <p:nvSpPr>
          <p:cNvPr id="43" name="テキスト ボックス 42"/>
          <p:cNvSpPr txBox="1"/>
          <p:nvPr/>
        </p:nvSpPr>
        <p:spPr>
          <a:xfrm>
            <a:off x="3113100" y="3630675"/>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31</a:t>
            </a:r>
          </a:p>
        </p:txBody>
      </p:sp>
      <p:sp>
        <p:nvSpPr>
          <p:cNvPr id="44" name="テキスト ボックス 43"/>
          <p:cNvSpPr txBox="1"/>
          <p:nvPr/>
        </p:nvSpPr>
        <p:spPr>
          <a:xfrm>
            <a:off x="1074939" y="4303220"/>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20</a:t>
            </a:r>
          </a:p>
        </p:txBody>
      </p:sp>
      <p:sp>
        <p:nvSpPr>
          <p:cNvPr id="45" name="正方形/長方形 44"/>
          <p:cNvSpPr>
            <a:spLocks noChangeArrowheads="1"/>
          </p:cNvSpPr>
          <p:nvPr/>
        </p:nvSpPr>
        <p:spPr bwMode="auto">
          <a:xfrm>
            <a:off x="878966" y="1105595"/>
            <a:ext cx="8312727" cy="539812"/>
          </a:xfrm>
          <a:prstGeom prst="rect">
            <a:avLst/>
          </a:prstGeom>
          <a:noFill/>
          <a:ln w="9525">
            <a:noFill/>
            <a:miter lim="800000"/>
            <a:headEnd/>
            <a:tailEnd/>
          </a:ln>
        </p:spPr>
        <p:txBody>
          <a:bodyPr wrap="square" lIns="84376" tIns="42188" rIns="84376" bIns="42188">
            <a:spAutoFit/>
          </a:bodyPr>
          <a:lstStyle/>
          <a:p>
            <a:pPr defTabSz="421979" fontAlgn="t"/>
            <a:r>
              <a:rPr kumimoji="0" lang="en-US" altLang="ja-JP" sz="1477" dirty="0">
                <a:latin typeface="Meiryo UI"/>
                <a:ea typeface="Meiryo UI"/>
              </a:rPr>
              <a:t>NTT</a:t>
            </a:r>
            <a:r>
              <a:rPr kumimoji="0" lang="ja-JP" altLang="en-US" sz="1477" dirty="0">
                <a:latin typeface="Meiryo UI"/>
                <a:ea typeface="Meiryo UI"/>
              </a:rPr>
              <a:t>データグループへの参画後、グループシナジー効果を発揮しながら確実にユーザー様を増やしてまいりました。</a:t>
            </a:r>
            <a:endParaRPr kumimoji="0" lang="en-US" altLang="ja-JP" sz="1477" dirty="0">
              <a:latin typeface="Meiryo UI"/>
              <a:ea typeface="Meiryo UI"/>
            </a:endParaRPr>
          </a:p>
          <a:p>
            <a:pPr defTabSz="421979" fontAlgn="t"/>
            <a:r>
              <a:rPr kumimoji="0" lang="en-US" altLang="ja-JP" sz="1477" dirty="0">
                <a:latin typeface="Meiryo UI"/>
                <a:ea typeface="Meiryo UI"/>
              </a:rPr>
              <a:t>2021</a:t>
            </a:r>
            <a:r>
              <a:rPr kumimoji="0" lang="ja-JP" altLang="en-US" sz="1477" dirty="0">
                <a:latin typeface="Meiryo UI"/>
                <a:ea typeface="Meiryo UI"/>
              </a:rPr>
              <a:t>年度までに</a:t>
            </a:r>
            <a:r>
              <a:rPr kumimoji="0" lang="en-US" altLang="ja-JP" sz="1477" dirty="0" smtClean="0">
                <a:latin typeface="Meiryo UI"/>
                <a:ea typeface="Meiryo UI"/>
              </a:rPr>
              <a:t>53</a:t>
            </a:r>
            <a:r>
              <a:rPr kumimoji="0" lang="ja-JP" altLang="en-US" sz="1477" dirty="0" smtClean="0">
                <a:latin typeface="Meiryo UI"/>
                <a:ea typeface="Meiryo UI"/>
              </a:rPr>
              <a:t>の</a:t>
            </a:r>
            <a:r>
              <a:rPr kumimoji="0" lang="ja-JP" altLang="en-US" sz="1477" dirty="0">
                <a:latin typeface="Meiryo UI"/>
                <a:ea typeface="Meiryo UI"/>
              </a:rPr>
              <a:t>お客様への採用実績を達成し、グループ参画以来、倍以上の数値となっております。</a:t>
            </a:r>
          </a:p>
        </p:txBody>
      </p:sp>
      <p:sp>
        <p:nvSpPr>
          <p:cNvPr id="46" name="テキスト ボックス 45"/>
          <p:cNvSpPr txBox="1"/>
          <p:nvPr/>
        </p:nvSpPr>
        <p:spPr>
          <a:xfrm>
            <a:off x="889230" y="2438936"/>
            <a:ext cx="2080628" cy="603883"/>
          </a:xfrm>
          <a:prstGeom prst="rect">
            <a:avLst/>
          </a:prstGeom>
          <a:noFill/>
        </p:spPr>
        <p:txBody>
          <a:bodyPr wrap="square" rtlCol="0">
            <a:spAutoFit/>
          </a:bodyPr>
          <a:lstStyle/>
          <a:p>
            <a:pPr defTabSz="420576" fontAlgn="base">
              <a:spcBef>
                <a:spcPct val="0"/>
              </a:spcBef>
              <a:spcAft>
                <a:spcPct val="0"/>
              </a:spcAft>
            </a:pPr>
            <a:r>
              <a:rPr lang="en-US" altLang="ja-JP" sz="1662" dirty="0">
                <a:latin typeface="Meiryo UI" panose="020B0604030504040204" pitchFamily="50" charset="-128"/>
                <a:ea typeface="Meiryo UI" panose="020B0604030504040204" pitchFamily="50" charset="-128"/>
                <a:cs typeface="Meiryo UI" panose="020B0604030504040204" pitchFamily="50" charset="-128"/>
              </a:rPr>
              <a:t>NDFS</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defTabSz="420576" fontAlgn="base">
              <a:spcBef>
                <a:spcPct val="0"/>
              </a:spcBef>
              <a:spcAft>
                <a:spcPct val="0"/>
              </a:spcAft>
            </a:pPr>
            <a:r>
              <a:rPr lang="en-US" altLang="ja-JP" sz="1662"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データグループへ</a:t>
            </a:r>
          </a:p>
        </p:txBody>
      </p:sp>
      <p:sp>
        <p:nvSpPr>
          <p:cNvPr id="47" name="テキスト ボックス 46"/>
          <p:cNvSpPr txBox="1"/>
          <p:nvPr/>
        </p:nvSpPr>
        <p:spPr>
          <a:xfrm>
            <a:off x="3796278" y="3284474"/>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37</a:t>
            </a:r>
          </a:p>
        </p:txBody>
      </p:sp>
      <p:sp>
        <p:nvSpPr>
          <p:cNvPr id="48" name="テキスト ボックス 47"/>
          <p:cNvSpPr txBox="1"/>
          <p:nvPr/>
        </p:nvSpPr>
        <p:spPr>
          <a:xfrm>
            <a:off x="1754973" y="4193348"/>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22</a:t>
            </a:r>
          </a:p>
        </p:txBody>
      </p:sp>
      <p:sp>
        <p:nvSpPr>
          <p:cNvPr id="49" name="テキスト ボックス 48"/>
          <p:cNvSpPr txBox="1"/>
          <p:nvPr/>
        </p:nvSpPr>
        <p:spPr>
          <a:xfrm>
            <a:off x="2430399" y="3950240"/>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26</a:t>
            </a:r>
          </a:p>
        </p:txBody>
      </p:sp>
      <p:sp>
        <p:nvSpPr>
          <p:cNvPr id="50" name="正方形/長方形 49"/>
          <p:cNvSpPr>
            <a:spLocks noChangeArrowheads="1"/>
          </p:cNvSpPr>
          <p:nvPr/>
        </p:nvSpPr>
        <p:spPr bwMode="auto">
          <a:xfrm>
            <a:off x="8421331" y="5912277"/>
            <a:ext cx="787264" cy="241397"/>
          </a:xfrm>
          <a:prstGeom prst="rect">
            <a:avLst/>
          </a:prstGeom>
          <a:noFill/>
          <a:ln w="9525">
            <a:noFill/>
            <a:miter lim="800000"/>
            <a:headEnd/>
            <a:tailEnd/>
          </a:ln>
        </p:spPr>
        <p:txBody>
          <a:bodyPr wrap="square" lIns="84376" tIns="42188" rIns="84376" bIns="42188">
            <a:spAutoFit/>
          </a:bodyPr>
          <a:lstStyle/>
          <a:p>
            <a:pPr defTabSz="421979" fontAlgn="t"/>
            <a:r>
              <a:rPr kumimoji="0" lang="ja-JP" altLang="en-US" sz="1015" dirty="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51" name="テキスト ボックス 50"/>
          <p:cNvSpPr txBox="1"/>
          <p:nvPr/>
        </p:nvSpPr>
        <p:spPr>
          <a:xfrm>
            <a:off x="7674066" y="1805146"/>
            <a:ext cx="836743" cy="603964"/>
          </a:xfrm>
          <a:prstGeom prst="wedgeEllipseCallout">
            <a:avLst>
              <a:gd name="adj1" fmla="val 1557"/>
              <a:gd name="adj2" fmla="val 65979"/>
            </a:avLst>
          </a:prstGeom>
          <a:solidFill>
            <a:srgbClr val="FFCC00"/>
          </a:solidFill>
          <a:ln w="28575">
            <a:solidFill>
              <a:srgbClr val="FF7A00"/>
            </a:solidFill>
          </a:ln>
        </p:spPr>
        <p:style>
          <a:lnRef idx="1">
            <a:schemeClr val="accent3"/>
          </a:lnRef>
          <a:fillRef idx="3">
            <a:schemeClr val="accent3"/>
          </a:fillRef>
          <a:effectRef idx="2">
            <a:schemeClr val="accent3"/>
          </a:effectRef>
          <a:fontRef idx="minor">
            <a:schemeClr val="lt1"/>
          </a:fontRef>
        </p:style>
        <p:txBody>
          <a:bodyPr wrap="none" lIns="0" tIns="0" rIns="0" bIns="0" rtlCol="0" anchor="ctr">
            <a:noAutofit/>
          </a:bodyPr>
          <a:lstStyle/>
          <a:p>
            <a:pPr algn="ctr" defTabSz="420576" fontAlgn="base">
              <a:spcBef>
                <a:spcPct val="0"/>
              </a:spcBef>
              <a:spcAft>
                <a:spcPct val="0"/>
              </a:spcAft>
            </a:pPr>
            <a:r>
              <a:rPr lang="en-US" altLang="ja-JP" sz="3323" b="1" dirty="0" smtClean="0">
                <a:solidFill>
                  <a:schemeClr val="bg1"/>
                </a:solidFill>
                <a:effectLst>
                  <a:outerShdw blurRad="38100" dist="38100" dir="2700000" algn="tl">
                    <a:srgbClr val="000000">
                      <a:alpha val="43137"/>
                    </a:srgbClr>
                  </a:outerShdw>
                </a:effectLst>
                <a:latin typeface="+mj-ea"/>
                <a:ea typeface="+mj-ea"/>
                <a:cs typeface="Verdana" panose="020B0604030504040204" pitchFamily="34" charset="0"/>
              </a:rPr>
              <a:t>53</a:t>
            </a:r>
            <a:endParaRPr lang="en-US" altLang="ja-JP" sz="3323" b="1" dirty="0">
              <a:solidFill>
                <a:schemeClr val="bg1"/>
              </a:solidFill>
              <a:effectLst>
                <a:outerShdw blurRad="38100" dist="38100" dir="2700000" algn="tl">
                  <a:srgbClr val="000000">
                    <a:alpha val="43137"/>
                  </a:srgbClr>
                </a:outerShdw>
              </a:effectLst>
              <a:latin typeface="+mj-ea"/>
              <a:ea typeface="+mj-ea"/>
              <a:cs typeface="Verdana" panose="020B0604030504040204" pitchFamily="34" charset="0"/>
            </a:endParaRPr>
          </a:p>
        </p:txBody>
      </p:sp>
      <p:sp>
        <p:nvSpPr>
          <p:cNvPr id="53" name="テキスト ボックス 52"/>
          <p:cNvSpPr txBox="1"/>
          <p:nvPr/>
        </p:nvSpPr>
        <p:spPr>
          <a:xfrm>
            <a:off x="4471727" y="2933855"/>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43</a:t>
            </a:r>
          </a:p>
        </p:txBody>
      </p:sp>
      <p:sp>
        <p:nvSpPr>
          <p:cNvPr id="54" name="テキスト ボックス 53"/>
          <p:cNvSpPr txBox="1"/>
          <p:nvPr/>
        </p:nvSpPr>
        <p:spPr>
          <a:xfrm>
            <a:off x="5139400" y="2826288"/>
            <a:ext cx="472319" cy="340922"/>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45</a:t>
            </a:r>
          </a:p>
        </p:txBody>
      </p:sp>
      <p:sp>
        <p:nvSpPr>
          <p:cNvPr id="55" name="正方形/長方形 54"/>
          <p:cNvSpPr/>
          <p:nvPr/>
        </p:nvSpPr>
        <p:spPr>
          <a:xfrm>
            <a:off x="8430083" y="5269273"/>
            <a:ext cx="164799" cy="166154"/>
          </a:xfrm>
          <a:prstGeom prst="rect">
            <a:avLst/>
          </a:prstGeom>
          <a:solidFill>
            <a:srgbClr val="B22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32308" tIns="0" rIns="0" bIns="0" numCol="1" spcCol="0" rtlCol="0" fromWordArt="0" anchor="ctr" anchorCtr="0" forceAA="0" compatLnSpc="1">
            <a:prstTxWarp prst="textNoShape">
              <a:avLst/>
            </a:prstTxWarp>
            <a:noAutofit/>
          </a:bodyPr>
          <a:lstStyle/>
          <a:p>
            <a:r>
              <a:rPr lang="ja-JP" altLang="en-US" sz="9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地方銀行様</a:t>
            </a:r>
          </a:p>
        </p:txBody>
      </p:sp>
      <p:sp>
        <p:nvSpPr>
          <p:cNvPr id="56" name="正方形/長方形 55"/>
          <p:cNvSpPr/>
          <p:nvPr/>
        </p:nvSpPr>
        <p:spPr>
          <a:xfrm>
            <a:off x="8428410" y="5028797"/>
            <a:ext cx="164799" cy="166154"/>
          </a:xfrm>
          <a:prstGeom prst="rect">
            <a:avLst/>
          </a:prstGeom>
          <a:solidFill>
            <a:srgbClr val="0072B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32308" tIns="0" rIns="0" bIns="0" numCol="1" spcCol="0" rtlCol="0" fromWordArt="0" anchor="ctr" anchorCtr="0" forceAA="0" compatLnSpc="1">
            <a:prstTxWarp prst="textNoShape">
              <a:avLst/>
            </a:prstTxWarp>
            <a:noAutofit/>
          </a:bodyPr>
          <a:lstStyle/>
          <a:p>
            <a:r>
              <a:rPr lang="ja-JP" altLang="en-US" sz="9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地方銀行様以外</a:t>
            </a:r>
          </a:p>
        </p:txBody>
      </p:sp>
      <p:sp>
        <p:nvSpPr>
          <p:cNvPr id="57" name="テキスト ボックス 56"/>
          <p:cNvSpPr txBox="1"/>
          <p:nvPr/>
        </p:nvSpPr>
        <p:spPr>
          <a:xfrm>
            <a:off x="5816461" y="2532486"/>
            <a:ext cx="472319" cy="325725"/>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50</a:t>
            </a:r>
          </a:p>
        </p:txBody>
      </p:sp>
      <p:sp>
        <p:nvSpPr>
          <p:cNvPr id="58" name="テキスト ボックス 57"/>
          <p:cNvSpPr txBox="1"/>
          <p:nvPr/>
        </p:nvSpPr>
        <p:spPr>
          <a:xfrm>
            <a:off x="6515680" y="2464138"/>
            <a:ext cx="472319" cy="325725"/>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a:solidFill>
                  <a:srgbClr val="FFFFFF">
                    <a:lumMod val="50000"/>
                  </a:srgbClr>
                </a:solidFill>
                <a:latin typeface="+mj-ea"/>
                <a:ea typeface="+mj-ea"/>
                <a:cs typeface="Verdana" panose="020B0604030504040204" pitchFamily="34" charset="0"/>
              </a:rPr>
              <a:t>51</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45" y="3013970"/>
            <a:ext cx="1981035" cy="679338"/>
          </a:xfrm>
          <a:prstGeom prst="rect">
            <a:avLst/>
          </a:prstGeom>
        </p:spPr>
      </p:pic>
      <p:sp>
        <p:nvSpPr>
          <p:cNvPr id="26" name="テキスト ボックス 25"/>
          <p:cNvSpPr txBox="1"/>
          <p:nvPr/>
        </p:nvSpPr>
        <p:spPr>
          <a:xfrm>
            <a:off x="7183280" y="2369623"/>
            <a:ext cx="472319" cy="325725"/>
          </a:xfrm>
          <a:prstGeom prst="rect">
            <a:avLst/>
          </a:prstGeom>
          <a:noFill/>
        </p:spPr>
        <p:txBody>
          <a:bodyPr wrap="none" lIns="0" tIns="0" rIns="0" bIns="0" rtlCol="0" anchor="ctr">
            <a:noAutofit/>
          </a:bodyPr>
          <a:lstStyle/>
          <a:p>
            <a:pPr algn="ctr" defTabSz="420576" fontAlgn="base">
              <a:spcBef>
                <a:spcPct val="0"/>
              </a:spcBef>
              <a:spcAft>
                <a:spcPct val="0"/>
              </a:spcAft>
            </a:pPr>
            <a:r>
              <a:rPr lang="en-US" altLang="ja-JP" sz="1662" dirty="0" smtClean="0">
                <a:solidFill>
                  <a:srgbClr val="FFFFFF">
                    <a:lumMod val="50000"/>
                  </a:srgbClr>
                </a:solidFill>
                <a:latin typeface="+mj-ea"/>
                <a:ea typeface="+mj-ea"/>
                <a:cs typeface="Verdana" panose="020B0604030504040204" pitchFamily="34" charset="0"/>
              </a:rPr>
              <a:t>52</a:t>
            </a:r>
            <a:endParaRPr lang="en-US" altLang="ja-JP" sz="1662" dirty="0">
              <a:solidFill>
                <a:srgbClr val="FFFFFF">
                  <a:lumMod val="50000"/>
                </a:srgbClr>
              </a:solidFill>
              <a:latin typeface="+mj-ea"/>
              <a:ea typeface="+mj-ea"/>
              <a:cs typeface="Verdana" panose="020B0604030504040204" pitchFamily="34" charset="0"/>
            </a:endParaRPr>
          </a:p>
        </p:txBody>
      </p:sp>
    </p:spTree>
    <p:extLst>
      <p:ext uri="{BB962C8B-B14F-4D97-AF65-F5344CB8AC3E}">
        <p14:creationId xmlns:p14="http://schemas.microsoft.com/office/powerpoint/2010/main" val="284758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システム導入事例</a:t>
            </a:r>
            <a:endParaRPr kumimoji="1" lang="ja-JP" altLang="en-US" dirty="0"/>
          </a:p>
        </p:txBody>
      </p:sp>
      <p:sp>
        <p:nvSpPr>
          <p:cNvPr id="3" name="テキスト ボックス 2"/>
          <p:cNvSpPr txBox="1"/>
          <p:nvPr/>
        </p:nvSpPr>
        <p:spPr>
          <a:xfrm>
            <a:off x="510141" y="931065"/>
            <a:ext cx="8883000" cy="603883"/>
          </a:xfrm>
          <a:prstGeom prst="rect">
            <a:avLst/>
          </a:prstGeom>
          <a:noFill/>
        </p:spPr>
        <p:txBody>
          <a:bodyPr wrap="square" rtlCol="0">
            <a:spAutoFit/>
          </a:bodyPr>
          <a:lstStyle/>
          <a:p>
            <a:r>
              <a:rPr lang="ja-JP" altLang="en-US" sz="1662" dirty="0"/>
              <a:t>金融機関様、事業会社様含めて</a:t>
            </a:r>
            <a:r>
              <a:rPr lang="en-US" altLang="ja-JP" sz="1662" dirty="0"/>
              <a:t>50</a:t>
            </a:r>
            <a:r>
              <a:rPr lang="ja-JP" altLang="en-US" sz="1662" dirty="0"/>
              <a:t>社超のお客様へのシステム導入実績がございます。</a:t>
            </a:r>
            <a:r>
              <a:rPr lang="en-US" altLang="ja-JP" sz="1662" dirty="0"/>
              <a:t/>
            </a:r>
            <a:br>
              <a:rPr lang="en-US" altLang="ja-JP" sz="1662" dirty="0"/>
            </a:br>
            <a:endParaRPr lang="ja-JP" altLang="en-US" sz="1662"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148" y="2028765"/>
            <a:ext cx="1428209" cy="448694"/>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5574" y="2026763"/>
            <a:ext cx="1862882" cy="450697"/>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1821" y="2008080"/>
            <a:ext cx="1429785" cy="479448"/>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147" y="2864376"/>
            <a:ext cx="1603290" cy="227518"/>
          </a:xfrm>
          <a:prstGeom prst="rect">
            <a:avLst/>
          </a:prstGeom>
        </p:spPr>
      </p:pic>
      <p:pic>
        <p:nvPicPr>
          <p:cNvPr id="8" name="図 7" descr="画面の領域"/>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5576" y="2792790"/>
            <a:ext cx="1676431" cy="339358"/>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9020" y="2758213"/>
            <a:ext cx="1493989" cy="408512"/>
          </a:xfrm>
          <a:prstGeom prst="rect">
            <a:avLst/>
          </a:prstGeom>
        </p:spPr>
      </p:pic>
      <p:pic>
        <p:nvPicPr>
          <p:cNvPr id="10" name="図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31821" y="2813683"/>
            <a:ext cx="1469409" cy="264034"/>
          </a:xfrm>
          <a:prstGeom prst="rect">
            <a:avLst/>
          </a:prstGeom>
        </p:spPr>
      </p:pic>
      <p:pic>
        <p:nvPicPr>
          <p:cNvPr id="11" name="図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0147" y="3538891"/>
            <a:ext cx="1639416" cy="298508"/>
          </a:xfrm>
          <a:prstGeom prst="rect">
            <a:avLst/>
          </a:prstGeom>
        </p:spPr>
      </p:pic>
      <p:pic>
        <p:nvPicPr>
          <p:cNvPr id="13" name="図 12"/>
          <p:cNvPicPr>
            <a:picLocks noChangeAspect="1"/>
          </p:cNvPicPr>
          <p:nvPr/>
        </p:nvPicPr>
        <p:blipFill>
          <a:blip r:embed="rId10"/>
          <a:stretch>
            <a:fillRect/>
          </a:stretch>
        </p:blipFill>
        <p:spPr>
          <a:xfrm>
            <a:off x="2979410" y="3503231"/>
            <a:ext cx="1694769" cy="397210"/>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90991" y="3537185"/>
            <a:ext cx="1771431" cy="322703"/>
          </a:xfrm>
          <a:prstGeom prst="rect">
            <a:avLst/>
          </a:prstGeom>
        </p:spPr>
      </p:pic>
      <p:pic>
        <p:nvPicPr>
          <p:cNvPr id="16" name="図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54332" y="4268963"/>
            <a:ext cx="1559106" cy="459920"/>
          </a:xfrm>
          <a:prstGeom prst="rect">
            <a:avLst/>
          </a:prstGeom>
        </p:spPr>
      </p:pic>
      <p:pic>
        <p:nvPicPr>
          <p:cNvPr id="17" name="図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80990" y="3500371"/>
            <a:ext cx="1710540" cy="350482"/>
          </a:xfrm>
          <a:prstGeom prst="rect">
            <a:avLst/>
          </a:prstGeom>
        </p:spPr>
      </p:pic>
      <p:pic>
        <p:nvPicPr>
          <p:cNvPr id="18" name="図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26377" y="4291669"/>
            <a:ext cx="1815722" cy="318463"/>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90871" y="4306121"/>
            <a:ext cx="1671551" cy="289559"/>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19957" y="4148397"/>
            <a:ext cx="1803859" cy="59281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129068" y="4940782"/>
            <a:ext cx="2003619" cy="46724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4333" y="5684346"/>
            <a:ext cx="2196801" cy="321965"/>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596341" y="5678075"/>
            <a:ext cx="2485618" cy="295130"/>
          </a:xfrm>
          <a:prstGeom prst="rect">
            <a:avLst/>
          </a:prstGeom>
        </p:spPr>
      </p:pic>
      <p:sp>
        <p:nvSpPr>
          <p:cNvPr id="28" name="テキスト ボックス 27"/>
          <p:cNvSpPr txBox="1"/>
          <p:nvPr/>
        </p:nvSpPr>
        <p:spPr>
          <a:xfrm>
            <a:off x="3525082" y="1561170"/>
            <a:ext cx="2725226" cy="348109"/>
          </a:xfrm>
          <a:prstGeom prst="rect">
            <a:avLst/>
          </a:prstGeom>
          <a:noFill/>
        </p:spPr>
        <p:txBody>
          <a:bodyPr wrap="square" rtlCol="0">
            <a:spAutoFit/>
          </a:bodyPr>
          <a:lstStyle/>
          <a:p>
            <a:pPr algn="ctr"/>
            <a:r>
              <a:rPr lang="ja-JP" altLang="en-US" sz="1662" b="1" u="sng" dirty="0">
                <a:solidFill>
                  <a:srgbClr val="404040"/>
                </a:solidFill>
                <a:latin typeface="Meiryo UI" panose="020B0604030504040204" pitchFamily="50" charset="-128"/>
                <a:cs typeface="Meiryo UI" panose="020B0604030504040204" pitchFamily="50" charset="-128"/>
              </a:rPr>
              <a:t>導入先事例</a:t>
            </a:r>
            <a:r>
              <a:rPr lang="ja-JP" altLang="en-US" sz="1292" b="1" u="sng" dirty="0">
                <a:solidFill>
                  <a:srgbClr val="404040"/>
                </a:solidFill>
                <a:latin typeface="Meiryo UI" panose="020B0604030504040204" pitchFamily="50" charset="-128"/>
                <a:cs typeface="Meiryo UI" panose="020B0604030504040204" pitchFamily="50" charset="-128"/>
              </a:rPr>
              <a:t>（一部）</a:t>
            </a:r>
          </a:p>
        </p:txBody>
      </p:sp>
      <p:pic>
        <p:nvPicPr>
          <p:cNvPr id="29" name="図 28"/>
          <p:cNvPicPr>
            <a:picLocks noChangeAspect="1"/>
          </p:cNvPicPr>
          <p:nvPr/>
        </p:nvPicPr>
        <p:blipFill rotWithShape="1">
          <a:blip r:embed="rId20">
            <a:extLst>
              <a:ext uri="{28A0092B-C50C-407E-A947-70E740481C1C}">
                <a14:useLocalDpi xmlns:a14="http://schemas.microsoft.com/office/drawing/2010/main" val="0"/>
              </a:ext>
            </a:extLst>
          </a:blip>
          <a:srcRect t="26179" b="25816"/>
          <a:stretch/>
        </p:blipFill>
        <p:spPr>
          <a:xfrm>
            <a:off x="4887695" y="2029433"/>
            <a:ext cx="1978022" cy="422031"/>
          </a:xfrm>
          <a:prstGeom prst="rect">
            <a:avLst/>
          </a:prstGeom>
        </p:spPr>
      </p:pic>
      <p:pic>
        <p:nvPicPr>
          <p:cNvPr id="25" name="図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61063" y="4796022"/>
            <a:ext cx="1853370" cy="807190"/>
          </a:xfrm>
          <a:prstGeom prst="rect">
            <a:avLst/>
          </a:prstGeom>
        </p:spPr>
      </p:pic>
      <p:pic>
        <p:nvPicPr>
          <p:cNvPr id="26" name="Picture 12" descr="ﾛｺﾞﾏｰｸ_01_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60408" y="5022659"/>
            <a:ext cx="2027077" cy="36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300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システム構築事例～クラウド型市場系統合管理システム</a:t>
            </a:r>
            <a:endParaRPr kumimoji="1" lang="ja-JP" altLang="en-US" dirty="0"/>
          </a:p>
        </p:txBody>
      </p:sp>
      <p:sp>
        <p:nvSpPr>
          <p:cNvPr id="51" name="テキスト ボックス 50"/>
          <p:cNvSpPr txBox="1"/>
          <p:nvPr/>
        </p:nvSpPr>
        <p:spPr>
          <a:xfrm>
            <a:off x="663372" y="4679278"/>
            <a:ext cx="3974507" cy="1239714"/>
          </a:xfrm>
          <a:prstGeom prst="roundRect">
            <a:avLst/>
          </a:prstGeom>
          <a:solidFill>
            <a:srgbClr val="E6B600">
              <a:lumMod val="20000"/>
              <a:lumOff val="80000"/>
            </a:srgbClr>
          </a:solidFill>
          <a:ln w="12700" cap="flat" cmpd="sng" algn="ctr">
            <a:solidFill>
              <a:srgbClr val="404040"/>
            </a:solidFill>
            <a:prstDash val="solid"/>
            <a:miter lim="800000"/>
          </a:ln>
          <a:effectLst/>
        </p:spPr>
        <p:txBody>
          <a:bodyPr wrap="none" rtlCol="0">
            <a:noAutofit/>
          </a:bodyPr>
          <a:lstStyle/>
          <a:p>
            <a:pPr algn="ctr" defTabSz="420576" fontAlgn="base">
              <a:spcBef>
                <a:spcPts val="277"/>
              </a:spcBef>
              <a:spcAft>
                <a:spcPct val="0"/>
              </a:spcAft>
              <a:buClr>
                <a:srgbClr val="BC4328">
                  <a:lumMod val="75000"/>
                </a:srgbClr>
              </a:buClr>
              <a:defRPr/>
            </a:pPr>
            <a:r>
              <a:rPr kumimoji="0" lang="ja-JP" altLang="en-US" sz="1477" b="1" kern="0" dirty="0">
                <a:solidFill>
                  <a:srgbClr val="BC4328"/>
                </a:solidFill>
                <a:latin typeface="Meiryo UI" panose="020B0604030504040204" pitchFamily="50" charset="-128"/>
                <a:ea typeface="Meiryo UI"/>
                <a:cs typeface="Meiryo UI" panose="020B0604030504040204" pitchFamily="50" charset="-128"/>
              </a:rPr>
              <a:t>お客様側で不要になる作業（例）</a:t>
            </a:r>
            <a:endParaRPr kumimoji="0" lang="en-US" altLang="ja-JP" sz="1108" b="1" kern="0" dirty="0">
              <a:solidFill>
                <a:srgbClr val="BC4328"/>
              </a:solidFill>
              <a:latin typeface="Meiryo UI" panose="020B0604030504040204" pitchFamily="50" charset="-128"/>
              <a:ea typeface="Meiryo UI"/>
              <a:cs typeface="Meiryo UI" panose="020B0604030504040204" pitchFamily="50" charset="-128"/>
            </a:endParaRPr>
          </a:p>
        </p:txBody>
      </p:sp>
      <p:sp>
        <p:nvSpPr>
          <p:cNvPr id="52" name="円/楕円 2"/>
          <p:cNvSpPr/>
          <p:nvPr/>
        </p:nvSpPr>
        <p:spPr>
          <a:xfrm>
            <a:off x="8188203" y="2339469"/>
            <a:ext cx="974082" cy="179851"/>
          </a:xfrm>
          <a:prstGeom prst="ellipse">
            <a:avLst/>
          </a:prstGeom>
          <a:solidFill>
            <a:srgbClr val="0F1C50">
              <a:lumMod val="10000"/>
              <a:lumOff val="90000"/>
            </a:srgbClr>
          </a:solidFill>
          <a:ln w="6350" cap="flat" cmpd="sng" algn="ctr">
            <a:no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54680">
              <a:defRPr/>
            </a:pPr>
            <a:endParaRPr kumimoji="0" lang="ja-JP" altLang="en-US" sz="1682" kern="0">
              <a:solidFill>
                <a:srgbClr val="FFFFFF"/>
              </a:solidFill>
              <a:latin typeface="Arial"/>
              <a:ea typeface="Meiryo UI"/>
            </a:endParaRPr>
          </a:p>
        </p:txBody>
      </p:sp>
      <p:sp>
        <p:nvSpPr>
          <p:cNvPr id="53" name="正方形/長方形 52"/>
          <p:cNvSpPr/>
          <p:nvPr/>
        </p:nvSpPr>
        <p:spPr>
          <a:xfrm>
            <a:off x="5119589" y="2756081"/>
            <a:ext cx="4204172" cy="2387594"/>
          </a:xfrm>
          <a:prstGeom prst="rect">
            <a:avLst/>
          </a:prstGeom>
          <a:solidFill>
            <a:srgbClr val="0F1C50">
              <a:lumMod val="10000"/>
              <a:lumOff val="90000"/>
            </a:srgbClr>
          </a:solidFill>
          <a:ln w="9525" cap="flat" cmpd="sng" algn="ctr">
            <a:noFill/>
            <a:prstDash val="solid"/>
          </a:ln>
          <a:effectLst/>
        </p:spPr>
        <p:txBody>
          <a:bodyPr rtlCol="0" anchor="ctr"/>
          <a:lstStyle/>
          <a:p>
            <a:pPr algn="ctr" defTabSz="421979">
              <a:defRPr/>
            </a:pPr>
            <a:endParaRPr kumimoji="0" lang="ja-JP" altLang="en-US" sz="1662" kern="0" dirty="0">
              <a:solidFill>
                <a:srgbClr val="000000"/>
              </a:solidFill>
              <a:latin typeface="Century Gothic"/>
            </a:endParaRPr>
          </a:p>
        </p:txBody>
      </p:sp>
      <p:sp>
        <p:nvSpPr>
          <p:cNvPr id="54" name="正方形/長方形 53"/>
          <p:cNvSpPr/>
          <p:nvPr/>
        </p:nvSpPr>
        <p:spPr>
          <a:xfrm>
            <a:off x="5119590" y="1838647"/>
            <a:ext cx="2824513" cy="830679"/>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r>
              <a:rPr kumimoji="0" lang="ja-JP" altLang="en-US" sz="1292" b="1" kern="0" dirty="0">
                <a:solidFill>
                  <a:srgbClr val="000000"/>
                </a:solidFill>
                <a:latin typeface="Meiryo UI"/>
                <a:cs typeface="Verdana" panose="020B0604030504040204" pitchFamily="34" charset="0"/>
              </a:rPr>
              <a:t>ユーザ部門</a:t>
            </a:r>
          </a:p>
        </p:txBody>
      </p:sp>
      <p:pic>
        <p:nvPicPr>
          <p:cNvPr id="5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38"/>
          <a:stretch/>
        </p:blipFill>
        <p:spPr bwMode="auto">
          <a:xfrm>
            <a:off x="583820" y="1838646"/>
            <a:ext cx="4134534" cy="273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6" name="直線コネクタ 55"/>
          <p:cNvCxnSpPr/>
          <p:nvPr/>
        </p:nvCxnSpPr>
        <p:spPr>
          <a:xfrm>
            <a:off x="1528777" y="3227052"/>
            <a:ext cx="3123692" cy="0"/>
          </a:xfrm>
          <a:prstGeom prst="line">
            <a:avLst/>
          </a:prstGeom>
          <a:noFill/>
          <a:ln w="19050" cap="flat" cmpd="sng" algn="ctr">
            <a:solidFill>
              <a:srgbClr val="FF0000"/>
            </a:solidFill>
            <a:prstDash val="solid"/>
          </a:ln>
          <a:effectLst/>
        </p:spPr>
      </p:cxnSp>
      <p:cxnSp>
        <p:nvCxnSpPr>
          <p:cNvPr id="57" name="直線コネクタ 56"/>
          <p:cNvCxnSpPr/>
          <p:nvPr/>
        </p:nvCxnSpPr>
        <p:spPr>
          <a:xfrm>
            <a:off x="628638" y="3375198"/>
            <a:ext cx="3123692" cy="0"/>
          </a:xfrm>
          <a:prstGeom prst="line">
            <a:avLst/>
          </a:prstGeom>
          <a:noFill/>
          <a:ln w="19050" cap="flat" cmpd="sng" algn="ctr">
            <a:solidFill>
              <a:srgbClr val="FF0000"/>
            </a:solidFill>
            <a:prstDash val="solid"/>
          </a:ln>
          <a:effectLst/>
        </p:spPr>
      </p:cxnSp>
      <p:cxnSp>
        <p:nvCxnSpPr>
          <p:cNvPr id="58" name="直線コネクタ 57"/>
          <p:cNvCxnSpPr/>
          <p:nvPr/>
        </p:nvCxnSpPr>
        <p:spPr>
          <a:xfrm>
            <a:off x="2919848" y="4149930"/>
            <a:ext cx="1718031" cy="0"/>
          </a:xfrm>
          <a:prstGeom prst="line">
            <a:avLst/>
          </a:prstGeom>
          <a:noFill/>
          <a:ln w="19050" cap="flat" cmpd="sng" algn="ctr">
            <a:solidFill>
              <a:srgbClr val="FF0000"/>
            </a:solidFill>
            <a:prstDash val="solid"/>
          </a:ln>
          <a:effectLst/>
        </p:spPr>
      </p:cxnSp>
      <p:cxnSp>
        <p:nvCxnSpPr>
          <p:cNvPr id="59" name="直線コネクタ 58"/>
          <p:cNvCxnSpPr/>
          <p:nvPr/>
        </p:nvCxnSpPr>
        <p:spPr>
          <a:xfrm>
            <a:off x="630784" y="4323315"/>
            <a:ext cx="4007095" cy="0"/>
          </a:xfrm>
          <a:prstGeom prst="line">
            <a:avLst/>
          </a:prstGeom>
          <a:noFill/>
          <a:ln w="19050" cap="flat" cmpd="sng" algn="ctr">
            <a:solidFill>
              <a:srgbClr val="FF0000"/>
            </a:solidFill>
            <a:prstDash val="solid"/>
          </a:ln>
          <a:effectLst/>
        </p:spPr>
      </p:cxnSp>
      <p:cxnSp>
        <p:nvCxnSpPr>
          <p:cNvPr id="60" name="直線コネクタ 59"/>
          <p:cNvCxnSpPr/>
          <p:nvPr/>
        </p:nvCxnSpPr>
        <p:spPr>
          <a:xfrm>
            <a:off x="630783" y="4463992"/>
            <a:ext cx="172532" cy="0"/>
          </a:xfrm>
          <a:prstGeom prst="line">
            <a:avLst/>
          </a:prstGeom>
          <a:noFill/>
          <a:ln w="19050" cap="flat" cmpd="sng" algn="ctr">
            <a:solidFill>
              <a:srgbClr val="FF0000"/>
            </a:solidFill>
            <a:prstDash val="solid"/>
          </a:ln>
          <a:effectLst/>
        </p:spPr>
      </p:cxnSp>
      <p:sp>
        <p:nvSpPr>
          <p:cNvPr id="61" name="正方形/長方形 60"/>
          <p:cNvSpPr/>
          <p:nvPr/>
        </p:nvSpPr>
        <p:spPr>
          <a:xfrm>
            <a:off x="5258416" y="2933359"/>
            <a:ext cx="3882127" cy="1775197"/>
          </a:xfrm>
          <a:prstGeom prst="rect">
            <a:avLst/>
          </a:prstGeom>
          <a:solidFill>
            <a:srgbClr val="FFFFFF"/>
          </a:solidFill>
          <a:ln w="28575" cap="flat" cmpd="sng" algn="ctr">
            <a:solidFill>
              <a:srgbClr val="0F1C50">
                <a:lumMod val="90000"/>
                <a:lumOff val="10000"/>
              </a:srgbClr>
            </a:solidFill>
            <a:prstDash val="solid"/>
          </a:ln>
          <a:effectLst>
            <a:outerShdw blurRad="50800" dist="762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sp>
        <p:nvSpPr>
          <p:cNvPr id="62" name="正方形/長方形 61"/>
          <p:cNvSpPr/>
          <p:nvPr/>
        </p:nvSpPr>
        <p:spPr>
          <a:xfrm>
            <a:off x="5258416" y="2933357"/>
            <a:ext cx="249231" cy="1775198"/>
          </a:xfrm>
          <a:prstGeom prst="rect">
            <a:avLst/>
          </a:prstGeom>
          <a:solidFill>
            <a:srgbClr val="6785C1"/>
          </a:solidFill>
          <a:ln w="28575" cap="flat" cmpd="sng" algn="ctr">
            <a:solidFill>
              <a:srgbClr val="0F1C50">
                <a:lumMod val="90000"/>
                <a:lumOff val="10000"/>
              </a:srgbClr>
            </a:solidFill>
            <a:prstDash val="solid"/>
          </a:ln>
          <a:effectLst/>
        </p:spPr>
        <p:txBody>
          <a:bodyPr vert="eaVert" rtlCol="0" anchor="ctr"/>
          <a:lstStyle/>
          <a:p>
            <a:pPr algn="ctr" defTabSz="421979">
              <a:defRPr/>
            </a:pPr>
            <a:r>
              <a:rPr kumimoji="0" lang="ja-JP" altLang="en-US" sz="831" kern="0" dirty="0">
                <a:solidFill>
                  <a:srgbClr val="FFFFFF"/>
                </a:solidFill>
                <a:latin typeface="Meiryo UI"/>
              </a:rPr>
              <a:t>有価証券  ・ 資金 ・ スワップ</a:t>
            </a:r>
          </a:p>
        </p:txBody>
      </p:sp>
      <p:sp>
        <p:nvSpPr>
          <p:cNvPr id="63" name="角丸四角形 62"/>
          <p:cNvSpPr/>
          <p:nvPr/>
        </p:nvSpPr>
        <p:spPr>
          <a:xfrm>
            <a:off x="7465798" y="3578297"/>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格付管理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64" name="角丸四角形 63"/>
          <p:cNvSpPr/>
          <p:nvPr/>
        </p:nvSpPr>
        <p:spPr>
          <a:xfrm>
            <a:off x="5713700" y="3104860"/>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約定管理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65" name="角丸四角形 64"/>
          <p:cNvSpPr/>
          <p:nvPr/>
        </p:nvSpPr>
        <p:spPr>
          <a:xfrm>
            <a:off x="7465798" y="3104860"/>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銘柄管理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pic>
        <p:nvPicPr>
          <p:cNvPr id="66"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8440193" y="1878462"/>
            <a:ext cx="515452" cy="635268"/>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1"/>
          <p:cNvSpPr>
            <a:spLocks noChangeArrowheads="1"/>
          </p:cNvSpPr>
          <p:nvPr/>
        </p:nvSpPr>
        <p:spPr bwMode="auto">
          <a:xfrm>
            <a:off x="8817100" y="2073592"/>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831" dirty="0">
                <a:solidFill>
                  <a:srgbClr val="000000"/>
                </a:solidFill>
                <a:latin typeface="Meiryo UI"/>
                <a:ea typeface="Meiryo UI"/>
              </a:rPr>
              <a:t>Reuters</a:t>
            </a:r>
            <a:br>
              <a:rPr lang="en-US" altLang="ja-JP" sz="831" dirty="0">
                <a:solidFill>
                  <a:srgbClr val="000000"/>
                </a:solidFill>
                <a:latin typeface="Meiryo UI"/>
                <a:ea typeface="Meiryo UI"/>
              </a:rPr>
            </a:br>
            <a:r>
              <a:rPr lang="ja-JP" altLang="en-US" sz="831" dirty="0">
                <a:solidFill>
                  <a:srgbClr val="000000"/>
                </a:solidFill>
                <a:latin typeface="Meiryo UI"/>
                <a:ea typeface="Meiryo UI"/>
              </a:rPr>
              <a:t>（</a:t>
            </a:r>
            <a:r>
              <a:rPr lang="en-US" altLang="ja-JP" sz="831" dirty="0">
                <a:solidFill>
                  <a:srgbClr val="000000"/>
                </a:solidFill>
                <a:latin typeface="Meiryo UI"/>
                <a:ea typeface="Meiryo UI"/>
              </a:rPr>
              <a:t>DSS</a:t>
            </a:r>
            <a:r>
              <a:rPr lang="ja-JP" altLang="en-US" sz="831" dirty="0">
                <a:solidFill>
                  <a:srgbClr val="000000"/>
                </a:solidFill>
                <a:latin typeface="Meiryo UI"/>
                <a:ea typeface="Meiryo UI"/>
              </a:rPr>
              <a:t>）</a:t>
            </a:r>
            <a:endParaRPr lang="en-US" altLang="ja-JP" sz="831" dirty="0">
              <a:solidFill>
                <a:srgbClr val="000000"/>
              </a:solidFill>
              <a:latin typeface="Meiryo UI"/>
              <a:ea typeface="Meiryo UI"/>
            </a:endParaRPr>
          </a:p>
        </p:txBody>
      </p:sp>
      <p:cxnSp>
        <p:nvCxnSpPr>
          <p:cNvPr id="68" name="直線矢印コネクタ 67"/>
          <p:cNvCxnSpPr>
            <a:stCxn id="52" idx="4"/>
            <a:endCxn id="88" idx="0"/>
          </p:cNvCxnSpPr>
          <p:nvPr/>
        </p:nvCxnSpPr>
        <p:spPr>
          <a:xfrm flipH="1">
            <a:off x="8674154" y="2519320"/>
            <a:ext cx="1090" cy="585541"/>
          </a:xfrm>
          <a:prstGeom prst="straightConnector1">
            <a:avLst/>
          </a:prstGeom>
          <a:noFill/>
          <a:ln w="19050" cap="flat" cmpd="sng" algn="ctr">
            <a:solidFill>
              <a:srgbClr val="404040"/>
            </a:solidFill>
            <a:prstDash val="solid"/>
            <a:miter lim="800000"/>
            <a:headEnd type="none" w="med" len="med"/>
            <a:tailEnd type="triangle" w="med" len="med"/>
          </a:ln>
          <a:effectLst/>
        </p:spPr>
      </p:cxnSp>
      <p:sp>
        <p:nvSpPr>
          <p:cNvPr id="69" name="1 つの角を切り取った四角形 68"/>
          <p:cNvSpPr/>
          <p:nvPr/>
        </p:nvSpPr>
        <p:spPr>
          <a:xfrm>
            <a:off x="8392319" y="2587574"/>
            <a:ext cx="624170" cy="249668"/>
          </a:xfrm>
          <a:prstGeom prst="snip1Rect">
            <a:avLst>
              <a:gd name="adj" fmla="val 50000"/>
            </a:avLst>
          </a:prstGeom>
          <a:solidFill>
            <a:srgbClr val="E6B600">
              <a:lumMod val="20000"/>
              <a:lumOff val="80000"/>
            </a:srgbClr>
          </a:solidFill>
          <a:ln w="25400" cap="flat" cmpd="sng" algn="ctr">
            <a:noFill/>
            <a:prstDash val="solid"/>
          </a:ln>
          <a:effectLst/>
        </p:spPr>
        <p:txBody>
          <a:bodyPr spcFirstLastPara="0" vert="horz" wrap="none" lIns="0" tIns="0" rIns="0" bIns="33231" numCol="1" spcCol="1270" anchor="ctr" anchorCtr="0">
            <a:noAutofit/>
          </a:bodyPr>
          <a:lstStyle/>
          <a:p>
            <a:pPr algn="ctr" defTabSz="533413">
              <a:lnSpc>
                <a:spcPct val="90000"/>
              </a:lnSpc>
              <a:spcAft>
                <a:spcPct val="35000"/>
              </a:spcAft>
              <a:defRPr/>
            </a:pPr>
            <a:r>
              <a:rPr kumimoji="0" lang="ja-JP" altLang="en-US" sz="646" kern="0" dirty="0">
                <a:solidFill>
                  <a:srgbClr val="000000"/>
                </a:solidFill>
                <a:latin typeface="Meiryo UI" panose="020B0604030504040204" pitchFamily="50" charset="-128"/>
                <a:cs typeface="Meiryo UI" panose="020B0604030504040204" pitchFamily="50" charset="-128"/>
              </a:rPr>
              <a:t>時価データ</a:t>
            </a:r>
            <a:endParaRPr kumimoji="0" lang="en-US" altLang="ja-JP" sz="646"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646" kern="0" dirty="0">
                <a:solidFill>
                  <a:srgbClr val="000000"/>
                </a:solidFill>
                <a:latin typeface="Meiryo UI" panose="020B0604030504040204" pitchFamily="50" charset="-128"/>
                <a:cs typeface="Meiryo UI" panose="020B0604030504040204" pitchFamily="50" charset="-128"/>
              </a:rPr>
              <a:t>金利レート</a:t>
            </a:r>
            <a:endParaRPr kumimoji="0" lang="en-US" altLang="ja-JP" sz="646" kern="0" dirty="0">
              <a:solidFill>
                <a:srgbClr val="000000"/>
              </a:solidFill>
              <a:latin typeface="Meiryo UI" panose="020B0604030504040204" pitchFamily="50" charset="-128"/>
              <a:cs typeface="Meiryo UI" panose="020B0604030504040204" pitchFamily="50" charset="-128"/>
            </a:endParaRPr>
          </a:p>
        </p:txBody>
      </p:sp>
      <p:pic>
        <p:nvPicPr>
          <p:cNvPr id="70" name="Picture 5" descr="MCj04339410000[1]"/>
          <p:cNvPicPr>
            <a:picLocks noChangeAspect="1" noChangeArrowheads="1"/>
          </p:cNvPicPr>
          <p:nvPr/>
        </p:nvPicPr>
        <p:blipFill>
          <a:blip r:embed="rId4"/>
          <a:srcRect/>
          <a:stretch>
            <a:fillRect/>
          </a:stretch>
        </p:blipFill>
        <p:spPr bwMode="auto">
          <a:xfrm flipH="1">
            <a:off x="5759513" y="2010084"/>
            <a:ext cx="562561" cy="519040"/>
          </a:xfrm>
          <a:prstGeom prst="rect">
            <a:avLst/>
          </a:prstGeom>
          <a:noFill/>
          <a:ln w="9525">
            <a:noFill/>
            <a:miter lim="800000"/>
            <a:headEnd/>
            <a:tailEnd/>
          </a:ln>
        </p:spPr>
      </p:pic>
      <p:sp>
        <p:nvSpPr>
          <p:cNvPr id="71" name="下矢印 70"/>
          <p:cNvSpPr/>
          <p:nvPr/>
        </p:nvSpPr>
        <p:spPr>
          <a:xfrm>
            <a:off x="5675274" y="2582609"/>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フロント</a:t>
            </a:r>
            <a:r>
              <a:rPr kumimoji="0" lang="en-US" altLang="ja-JP" sz="738" b="1" kern="0" dirty="0">
                <a:solidFill>
                  <a:srgbClr val="FFFFFF"/>
                </a:solidFill>
                <a:latin typeface="Meiryo UI"/>
              </a:rPr>
              <a:t/>
            </a:r>
            <a:br>
              <a:rPr kumimoji="0" lang="en-US" altLang="ja-JP" sz="738" b="1" kern="0" dirty="0">
                <a:solidFill>
                  <a:srgbClr val="FFFFFF"/>
                </a:solidFill>
                <a:latin typeface="Meiryo UI"/>
              </a:rPr>
            </a:br>
            <a:r>
              <a:rPr kumimoji="0" lang="ja-JP" altLang="en-US" sz="738" b="1" kern="0" dirty="0">
                <a:solidFill>
                  <a:srgbClr val="FFFFFF"/>
                </a:solidFill>
                <a:latin typeface="Meiryo UI"/>
              </a:rPr>
              <a:t>入力</a:t>
            </a:r>
            <a:endParaRPr kumimoji="0" lang="en-US" altLang="ja-JP" sz="738" b="1" kern="0" dirty="0">
              <a:solidFill>
                <a:srgbClr val="FFFFFF"/>
              </a:solidFill>
              <a:latin typeface="Meiryo UI"/>
            </a:endParaRPr>
          </a:p>
        </p:txBody>
      </p:sp>
      <p:pic>
        <p:nvPicPr>
          <p:cNvPr id="72" name="Picture 5" descr="MCj04339410000[1]"/>
          <p:cNvPicPr>
            <a:picLocks noChangeAspect="1" noChangeArrowheads="1"/>
          </p:cNvPicPr>
          <p:nvPr/>
        </p:nvPicPr>
        <p:blipFill>
          <a:blip r:embed="rId4"/>
          <a:srcRect/>
          <a:stretch>
            <a:fillRect/>
          </a:stretch>
        </p:blipFill>
        <p:spPr bwMode="auto">
          <a:xfrm flipH="1">
            <a:off x="7004653" y="2010084"/>
            <a:ext cx="562561" cy="519040"/>
          </a:xfrm>
          <a:prstGeom prst="rect">
            <a:avLst/>
          </a:prstGeom>
          <a:noFill/>
          <a:ln w="9525">
            <a:noFill/>
            <a:miter lim="800000"/>
            <a:headEnd/>
            <a:tailEnd/>
          </a:ln>
        </p:spPr>
      </p:pic>
      <p:sp>
        <p:nvSpPr>
          <p:cNvPr id="73" name="下矢印 72"/>
          <p:cNvSpPr/>
          <p:nvPr/>
        </p:nvSpPr>
        <p:spPr>
          <a:xfrm>
            <a:off x="6947068" y="2582609"/>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バック</a:t>
            </a:r>
            <a:endParaRPr kumimoji="0" lang="en-US" altLang="ja-JP" sz="738" b="1" kern="0" dirty="0">
              <a:solidFill>
                <a:srgbClr val="FFFFFF"/>
              </a:solidFill>
              <a:latin typeface="Meiryo UI"/>
            </a:endParaRPr>
          </a:p>
          <a:p>
            <a:pPr algn="ctr" defTabSz="421979">
              <a:defRPr/>
            </a:pPr>
            <a:r>
              <a:rPr kumimoji="0" lang="ja-JP" altLang="en-US" sz="738" b="1" kern="0" dirty="0">
                <a:solidFill>
                  <a:srgbClr val="FFFFFF"/>
                </a:solidFill>
                <a:latin typeface="Meiryo UI"/>
              </a:rPr>
              <a:t>承認</a:t>
            </a:r>
            <a:endParaRPr kumimoji="0" lang="en-US" altLang="ja-JP" sz="738" b="1" kern="0" dirty="0">
              <a:solidFill>
                <a:srgbClr val="FFFFFF"/>
              </a:solidFill>
              <a:latin typeface="Meiryo UI"/>
            </a:endParaRPr>
          </a:p>
        </p:txBody>
      </p:sp>
      <p:sp>
        <p:nvSpPr>
          <p:cNvPr id="74" name="正方形/長方形 73"/>
          <p:cNvSpPr/>
          <p:nvPr/>
        </p:nvSpPr>
        <p:spPr>
          <a:xfrm>
            <a:off x="5119589" y="5254305"/>
            <a:ext cx="4180822" cy="664689"/>
          </a:xfrm>
          <a:prstGeom prst="rect">
            <a:avLst/>
          </a:prstGeom>
          <a:solidFill>
            <a:srgbClr val="FFFFFF">
              <a:lumMod val="95000"/>
            </a:srgbClr>
          </a:solidFill>
          <a:ln w="9525" cap="flat" cmpd="sng" algn="ctr">
            <a:noFill/>
            <a:prstDash val="solid"/>
          </a:ln>
          <a:effectLst/>
        </p:spPr>
        <p:txBody>
          <a:bodyPr lIns="132923" tIns="99692" rIns="33231" bIns="33231" rtlCol="0" anchor="ctr"/>
          <a:lstStyle/>
          <a:p>
            <a:pPr defTabSz="421979">
              <a:defRPr/>
            </a:pPr>
            <a:r>
              <a:rPr kumimoji="0" lang="ja-JP" altLang="en-US" sz="1292" b="1" kern="0" dirty="0">
                <a:solidFill>
                  <a:srgbClr val="E1E7F3">
                    <a:lumMod val="25000"/>
                  </a:srgbClr>
                </a:solidFill>
                <a:latin typeface="Meiryo UI"/>
              </a:rPr>
              <a:t>他システム群</a:t>
            </a:r>
          </a:p>
        </p:txBody>
      </p:sp>
      <p:cxnSp>
        <p:nvCxnSpPr>
          <p:cNvPr id="75" name="直線矢印コネクタ 74"/>
          <p:cNvCxnSpPr/>
          <p:nvPr/>
        </p:nvCxnSpPr>
        <p:spPr>
          <a:xfrm flipH="1">
            <a:off x="6948428" y="4315489"/>
            <a:ext cx="5653" cy="1048990"/>
          </a:xfrm>
          <a:prstGeom prst="straightConnector1">
            <a:avLst/>
          </a:prstGeom>
          <a:noFill/>
          <a:ln w="19050" cap="flat" cmpd="sng" algn="ctr">
            <a:solidFill>
              <a:srgbClr val="404040"/>
            </a:solidFill>
            <a:prstDash val="sysDash"/>
            <a:miter lim="800000"/>
            <a:headEnd type="none" w="med" len="med"/>
            <a:tailEnd type="triangle" w="med" len="med"/>
          </a:ln>
          <a:effectLst/>
        </p:spPr>
      </p:cxnSp>
      <p:cxnSp>
        <p:nvCxnSpPr>
          <p:cNvPr id="76" name="直線矢印コネクタ 75"/>
          <p:cNvCxnSpPr>
            <a:stCxn id="89" idx="2"/>
            <a:endCxn id="77" idx="0"/>
          </p:cNvCxnSpPr>
          <p:nvPr/>
        </p:nvCxnSpPr>
        <p:spPr>
          <a:xfrm>
            <a:off x="7798105" y="4384044"/>
            <a:ext cx="7399" cy="930678"/>
          </a:xfrm>
          <a:prstGeom prst="straightConnector1">
            <a:avLst/>
          </a:prstGeom>
          <a:noFill/>
          <a:ln w="19050" cap="flat" cmpd="sng" algn="ctr">
            <a:solidFill>
              <a:srgbClr val="404040"/>
            </a:solidFill>
            <a:prstDash val="sysDash"/>
            <a:miter lim="800000"/>
            <a:headEnd type="none" w="med" len="med"/>
            <a:tailEnd type="triangle" w="med" len="med"/>
          </a:ln>
          <a:effectLst/>
        </p:spPr>
      </p:cxnSp>
      <p:pic>
        <p:nvPicPr>
          <p:cNvPr id="77"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7592506" y="5314722"/>
            <a:ext cx="425994" cy="525015"/>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1"/>
          <p:cNvSpPr>
            <a:spLocks noChangeArrowheads="1"/>
          </p:cNvSpPr>
          <p:nvPr/>
        </p:nvSpPr>
        <p:spPr bwMode="auto">
          <a:xfrm>
            <a:off x="6698794" y="571639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日銀ネット端末</a:t>
            </a:r>
          </a:p>
        </p:txBody>
      </p:sp>
      <p:pic>
        <p:nvPicPr>
          <p:cNvPr id="79" name="Picture 2" descr="C:\Users\1510408\Pictures\1435045400_my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202" y="5250978"/>
            <a:ext cx="525015" cy="525015"/>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1"/>
          <p:cNvSpPr>
            <a:spLocks noChangeArrowheads="1"/>
          </p:cNvSpPr>
          <p:nvPr/>
        </p:nvSpPr>
        <p:spPr bwMode="auto">
          <a:xfrm>
            <a:off x="7536513" y="571639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会計システム</a:t>
            </a:r>
          </a:p>
        </p:txBody>
      </p:sp>
      <p:pic>
        <p:nvPicPr>
          <p:cNvPr id="81" name="Picture 5" descr="C:\Users\1510408\Pictures\sales-repo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5433" y="4766826"/>
            <a:ext cx="325993" cy="32599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C:\Users\1510408\Pictures\sales-repo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406" y="4771979"/>
            <a:ext cx="296358" cy="29635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11"/>
          <p:cNvSpPr>
            <a:spLocks noChangeArrowheads="1"/>
          </p:cNvSpPr>
          <p:nvPr/>
        </p:nvSpPr>
        <p:spPr bwMode="auto">
          <a:xfrm>
            <a:off x="7917725" y="4825786"/>
            <a:ext cx="300150"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仕訳</a:t>
            </a:r>
            <a:r>
              <a:rPr lang="en-US" altLang="ja-JP" sz="831" dirty="0">
                <a:solidFill>
                  <a:srgbClr val="000000"/>
                </a:solidFill>
                <a:latin typeface="Meiryo UI"/>
                <a:ea typeface="Meiryo UI"/>
              </a:rPr>
              <a:t/>
            </a:r>
            <a:br>
              <a:rPr lang="en-US" altLang="ja-JP" sz="831" dirty="0">
                <a:solidFill>
                  <a:srgbClr val="000000"/>
                </a:solidFill>
                <a:latin typeface="Meiryo UI"/>
                <a:ea typeface="Meiryo UI"/>
              </a:rPr>
            </a:br>
            <a:r>
              <a:rPr lang="ja-JP" altLang="en-US" sz="831" dirty="0">
                <a:solidFill>
                  <a:srgbClr val="000000"/>
                </a:solidFill>
                <a:latin typeface="Meiryo UI"/>
                <a:ea typeface="Meiryo UI"/>
              </a:rPr>
              <a:t>伝票</a:t>
            </a:r>
            <a:endParaRPr lang="en-US" altLang="ja-JP" sz="831" dirty="0">
              <a:solidFill>
                <a:srgbClr val="000000"/>
              </a:solidFill>
              <a:latin typeface="Meiryo UI"/>
              <a:ea typeface="Meiryo UI"/>
            </a:endParaRPr>
          </a:p>
        </p:txBody>
      </p:sp>
      <p:sp>
        <p:nvSpPr>
          <p:cNvPr id="84" name="Rectangle 11"/>
          <p:cNvSpPr>
            <a:spLocks noChangeArrowheads="1"/>
          </p:cNvSpPr>
          <p:nvPr/>
        </p:nvSpPr>
        <p:spPr bwMode="auto">
          <a:xfrm>
            <a:off x="7012685" y="4825786"/>
            <a:ext cx="33016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決済</a:t>
            </a:r>
            <a:r>
              <a:rPr lang="en-US" altLang="ja-JP" sz="831" dirty="0">
                <a:solidFill>
                  <a:srgbClr val="000000"/>
                </a:solidFill>
                <a:latin typeface="Meiryo UI"/>
                <a:ea typeface="Meiryo UI"/>
              </a:rPr>
              <a:t/>
            </a:r>
            <a:br>
              <a:rPr lang="en-US" altLang="ja-JP" sz="831" dirty="0">
                <a:solidFill>
                  <a:srgbClr val="000000"/>
                </a:solidFill>
                <a:latin typeface="Meiryo UI"/>
                <a:ea typeface="Meiryo UI"/>
              </a:rPr>
            </a:br>
            <a:r>
              <a:rPr lang="ja-JP" altLang="en-US" sz="831" dirty="0">
                <a:solidFill>
                  <a:srgbClr val="000000"/>
                </a:solidFill>
                <a:latin typeface="Meiryo UI"/>
                <a:ea typeface="Meiryo UI"/>
              </a:rPr>
              <a:t>伝票</a:t>
            </a:r>
            <a:endParaRPr lang="en-US" altLang="ja-JP" sz="831" dirty="0">
              <a:solidFill>
                <a:srgbClr val="000000"/>
              </a:solidFill>
              <a:latin typeface="Meiryo UI"/>
              <a:ea typeface="Meiryo UI"/>
            </a:endParaRPr>
          </a:p>
        </p:txBody>
      </p:sp>
      <p:pic>
        <p:nvPicPr>
          <p:cNvPr id="85"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23453" y="4810830"/>
            <a:ext cx="741524" cy="277846"/>
          </a:xfrm>
          <a:prstGeom prst="rect">
            <a:avLst/>
          </a:prstGeom>
          <a:solidFill>
            <a:srgbClr val="FFFFFF"/>
          </a:solidFill>
          <a:ln>
            <a:solidFill>
              <a:srgbClr val="6785C1">
                <a:lumMod val="50000"/>
              </a:srgbClr>
            </a:solidFill>
          </a:ln>
        </p:spPr>
      </p:pic>
      <p:sp>
        <p:nvSpPr>
          <p:cNvPr id="86" name="角丸四角形 85"/>
          <p:cNvSpPr/>
          <p:nvPr/>
        </p:nvSpPr>
        <p:spPr>
          <a:xfrm>
            <a:off x="6589749" y="3578297"/>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損益管理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87" name="角丸四角形 86"/>
          <p:cNvSpPr/>
          <p:nvPr/>
        </p:nvSpPr>
        <p:spPr>
          <a:xfrm>
            <a:off x="6589749" y="3104860"/>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与信枠管理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88" name="角丸四角形 87"/>
          <p:cNvSpPr/>
          <p:nvPr/>
        </p:nvSpPr>
        <p:spPr>
          <a:xfrm>
            <a:off x="8341847" y="3104860"/>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マーケット</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データ</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89" name="角丸四角形 88"/>
          <p:cNvSpPr/>
          <p:nvPr/>
        </p:nvSpPr>
        <p:spPr>
          <a:xfrm>
            <a:off x="7465798" y="405173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仕訳処理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0" name="角丸四角形 89"/>
          <p:cNvSpPr/>
          <p:nvPr/>
        </p:nvSpPr>
        <p:spPr>
          <a:xfrm>
            <a:off x="6589749" y="405173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決済管理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1" name="角丸四角形 90"/>
          <p:cNvSpPr/>
          <p:nvPr/>
        </p:nvSpPr>
        <p:spPr>
          <a:xfrm>
            <a:off x="5713700" y="3578297"/>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値洗処理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2" name="角丸四角形 91"/>
          <p:cNvSpPr/>
          <p:nvPr/>
        </p:nvSpPr>
        <p:spPr>
          <a:xfrm>
            <a:off x="8341847" y="3578297"/>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期日管理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3" name="正方形/長方形 92"/>
          <p:cNvSpPr>
            <a:spLocks noChangeArrowheads="1"/>
          </p:cNvSpPr>
          <p:nvPr/>
        </p:nvSpPr>
        <p:spPr bwMode="auto">
          <a:xfrm>
            <a:off x="678108" y="567550"/>
            <a:ext cx="8592953" cy="1070085"/>
          </a:xfrm>
          <a:prstGeom prst="rect">
            <a:avLst/>
          </a:prstGeom>
          <a:noFill/>
          <a:ln w="9525">
            <a:noFill/>
            <a:miter lim="800000"/>
            <a:headEnd/>
            <a:tailEnd/>
          </a:ln>
        </p:spPr>
        <p:txBody>
          <a:bodyPr wrap="square" lIns="84376" tIns="42188" rIns="84376" bIns="42188">
            <a:spAutoFit/>
          </a:bodyPr>
          <a:lstStyle/>
          <a:p>
            <a:pPr defTabSz="421979" fontAlgn="t"/>
            <a:r>
              <a:rPr kumimoji="0" lang="ja-JP" altLang="en-US" sz="1600" dirty="0">
                <a:solidFill>
                  <a:srgbClr val="404040"/>
                </a:solidFill>
                <a:latin typeface="Meiryo UI"/>
              </a:rPr>
              <a:t>ネット銀行様向けに、有価証券運用管理のシステムをクラウドベースで構築いたしました。クラウド型にすることで、システムの維持コスト・お客様のシステム運用負担の軽減を実現しております。第</a:t>
            </a:r>
            <a:r>
              <a:rPr kumimoji="0" lang="en-US" altLang="ja-JP" sz="1600" dirty="0">
                <a:solidFill>
                  <a:srgbClr val="404040"/>
                </a:solidFill>
                <a:latin typeface="Meiryo UI"/>
              </a:rPr>
              <a:t>2</a:t>
            </a:r>
            <a:r>
              <a:rPr kumimoji="0" lang="ja-JP" altLang="en-US" sz="1600" dirty="0">
                <a:solidFill>
                  <a:srgbClr val="404040"/>
                </a:solidFill>
                <a:latin typeface="Meiryo UI"/>
              </a:rPr>
              <a:t>フェーズではパッケージとしてのメリットを最大限に活かすべく、追加でリスク管理機能（ヒストリカル</a:t>
            </a:r>
            <a:r>
              <a:rPr kumimoji="0" lang="en-US" altLang="ja-JP" sz="1600" dirty="0" err="1">
                <a:solidFill>
                  <a:srgbClr val="404040"/>
                </a:solidFill>
                <a:latin typeface="Meiryo UI"/>
              </a:rPr>
              <a:t>VaR</a:t>
            </a:r>
            <a:r>
              <a:rPr kumimoji="0" lang="ja-JP" altLang="en-US" sz="1600" dirty="0">
                <a:solidFill>
                  <a:srgbClr val="404040"/>
                </a:solidFill>
                <a:latin typeface="Meiryo UI"/>
              </a:rPr>
              <a:t>等）の拡張を行い、さらなる業務効率化を実現しております。</a:t>
            </a:r>
          </a:p>
        </p:txBody>
      </p:sp>
      <p:sp>
        <p:nvSpPr>
          <p:cNvPr id="94" name="テキスト ボックス 93"/>
          <p:cNvSpPr txBox="1"/>
          <p:nvPr/>
        </p:nvSpPr>
        <p:spPr>
          <a:xfrm>
            <a:off x="719920" y="5012530"/>
            <a:ext cx="1744708" cy="765851"/>
          </a:xfrm>
          <a:prstGeom prst="rect">
            <a:avLst/>
          </a:prstGeom>
          <a:noFill/>
        </p:spPr>
        <p:txBody>
          <a:bodyPr wrap="none" rtlCol="0">
            <a:spAutoFit/>
          </a:bodyPr>
          <a:lstStyle/>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サーバの死活監視</a:t>
            </a:r>
            <a:endParaRPr lang="en-US" altLang="ja-JP" sz="969" dirty="0">
              <a:solidFill>
                <a:srgbClr val="000000"/>
              </a:solidFill>
              <a:latin typeface="Meiryo UI" panose="020B0604030504040204" pitchFamily="50" charset="-128"/>
              <a:cs typeface="Meiryo UI" panose="020B0604030504040204" pitchFamily="50" charset="-128"/>
            </a:endParaRPr>
          </a:p>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サーバ障害の対応</a:t>
            </a:r>
            <a:endParaRPr lang="en-US" altLang="ja-JP" sz="969" dirty="0">
              <a:solidFill>
                <a:srgbClr val="000000"/>
              </a:solidFill>
              <a:latin typeface="Meiryo UI" panose="020B0604030504040204" pitchFamily="50" charset="-128"/>
              <a:cs typeface="Meiryo UI" panose="020B0604030504040204" pitchFamily="50" charset="-128"/>
            </a:endParaRPr>
          </a:p>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データバックアップ</a:t>
            </a:r>
            <a:r>
              <a:rPr lang="en-US" altLang="ja-JP" sz="969" dirty="0">
                <a:solidFill>
                  <a:srgbClr val="000000"/>
                </a:solidFill>
                <a:latin typeface="Meiryo UI" panose="020B0604030504040204" pitchFamily="50" charset="-128"/>
                <a:cs typeface="Meiryo UI" panose="020B0604030504040204" pitchFamily="50" charset="-128"/>
              </a:rPr>
              <a:t/>
            </a:r>
            <a:br>
              <a:rPr lang="en-US" altLang="ja-JP" sz="969" dirty="0">
                <a:solidFill>
                  <a:srgbClr val="000000"/>
                </a:solidFill>
                <a:latin typeface="Meiryo UI" panose="020B0604030504040204" pitchFamily="50" charset="-128"/>
                <a:cs typeface="Meiryo UI" panose="020B0604030504040204" pitchFamily="50" charset="-128"/>
              </a:rPr>
            </a:br>
            <a:r>
              <a:rPr lang="ja-JP" altLang="en-US" sz="969" dirty="0">
                <a:solidFill>
                  <a:srgbClr val="000000"/>
                </a:solidFill>
                <a:latin typeface="Meiryo UI" panose="020B0604030504040204" pitchFamily="50" charset="-128"/>
                <a:cs typeface="Meiryo UI" panose="020B0604030504040204" pitchFamily="50" charset="-128"/>
              </a:rPr>
              <a:t>（バックアップテープ交換）</a:t>
            </a:r>
            <a:endParaRPr lang="en-US" altLang="ja-JP" sz="969" dirty="0">
              <a:solidFill>
                <a:srgbClr val="000000"/>
              </a:solidFill>
              <a:latin typeface="Meiryo UI" panose="020B0604030504040204" pitchFamily="50" charset="-128"/>
              <a:cs typeface="Meiryo UI" panose="020B0604030504040204" pitchFamily="50" charset="-128"/>
            </a:endParaRPr>
          </a:p>
        </p:txBody>
      </p:sp>
      <p:sp>
        <p:nvSpPr>
          <p:cNvPr id="95" name="テキスト ボックス 94"/>
          <p:cNvSpPr txBox="1"/>
          <p:nvPr/>
        </p:nvSpPr>
        <p:spPr>
          <a:xfrm>
            <a:off x="2133250" y="5010454"/>
            <a:ext cx="2512547" cy="616707"/>
          </a:xfrm>
          <a:prstGeom prst="rect">
            <a:avLst/>
          </a:prstGeom>
          <a:noFill/>
        </p:spPr>
        <p:txBody>
          <a:bodyPr wrap="none" rtlCol="0">
            <a:spAutoFit/>
          </a:bodyPr>
          <a:lstStyle/>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バックアップデータの保管</a:t>
            </a:r>
            <a:endParaRPr lang="en-US" altLang="ja-JP" sz="969" dirty="0">
              <a:solidFill>
                <a:srgbClr val="000000"/>
              </a:solidFill>
              <a:latin typeface="Meiryo UI" panose="020B0604030504040204" pitchFamily="50" charset="-128"/>
              <a:cs typeface="Meiryo UI" panose="020B0604030504040204" pitchFamily="50" charset="-128"/>
            </a:endParaRPr>
          </a:p>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ハードウェア・ソフトウェアを含む資産管理</a:t>
            </a:r>
            <a:endParaRPr lang="en-US" altLang="ja-JP" sz="969" dirty="0">
              <a:solidFill>
                <a:srgbClr val="000000"/>
              </a:solidFill>
              <a:latin typeface="Meiryo UI" panose="020B0604030504040204" pitchFamily="50" charset="-128"/>
              <a:cs typeface="Meiryo UI" panose="020B0604030504040204" pitchFamily="50" charset="-128"/>
            </a:endParaRPr>
          </a:p>
          <a:p>
            <a:pPr marL="246191" indent="-167058" defTabSz="420576" fontAlgn="base">
              <a:spcBef>
                <a:spcPts val="277"/>
              </a:spcBef>
              <a:spcAft>
                <a:spcPct val="0"/>
              </a:spcAft>
              <a:buClr>
                <a:srgbClr val="BC4328">
                  <a:lumMod val="75000"/>
                </a:srgbClr>
              </a:buClr>
              <a:buFont typeface="メイリオ" panose="020B0604030504040204" pitchFamily="50" charset="-128"/>
              <a:buChar char="•"/>
            </a:pPr>
            <a:r>
              <a:rPr lang="ja-JP" altLang="en-US" sz="969" dirty="0">
                <a:solidFill>
                  <a:srgbClr val="000000"/>
                </a:solidFill>
                <a:latin typeface="Meiryo UI" panose="020B0604030504040204" pitchFamily="50" charset="-128"/>
                <a:cs typeface="Meiryo UI" panose="020B0604030504040204" pitchFamily="50" charset="-128"/>
              </a:rPr>
              <a:t>障害時の一次切り分けを行う人員確保等</a:t>
            </a:r>
            <a:endParaRPr lang="en-US" altLang="ja-JP" sz="969" dirty="0">
              <a:solidFill>
                <a:srgbClr val="000000"/>
              </a:solidFill>
              <a:latin typeface="Meiryo UI" panose="020B0604030504040204" pitchFamily="50" charset="-128"/>
              <a:cs typeface="Meiryo UI" panose="020B0604030504040204" pitchFamily="50" charset="-128"/>
            </a:endParaRPr>
          </a:p>
        </p:txBody>
      </p:sp>
      <p:sp>
        <p:nvSpPr>
          <p:cNvPr id="96" name="角丸四角形 95"/>
          <p:cNvSpPr/>
          <p:nvPr/>
        </p:nvSpPr>
        <p:spPr>
          <a:xfrm>
            <a:off x="5713700" y="405173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担保管理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7" name="角丸四角形 96"/>
          <p:cNvSpPr/>
          <p:nvPr/>
        </p:nvSpPr>
        <p:spPr>
          <a:xfrm>
            <a:off x="8341847" y="4051735"/>
            <a:ext cx="664615" cy="332308"/>
          </a:xfrm>
          <a:prstGeom prst="roundRect">
            <a:avLst/>
          </a:prstGeom>
          <a:gradFill rotWithShape="1">
            <a:gsLst>
              <a:gs pos="0">
                <a:srgbClr val="E6B600">
                  <a:lumMod val="110000"/>
                  <a:satMod val="105000"/>
                  <a:tint val="67000"/>
                </a:srgbClr>
              </a:gs>
              <a:gs pos="50000">
                <a:srgbClr val="E6B600">
                  <a:lumMod val="105000"/>
                  <a:satMod val="103000"/>
                  <a:tint val="73000"/>
                </a:srgbClr>
              </a:gs>
              <a:gs pos="100000">
                <a:srgbClr val="E6B600">
                  <a:lumMod val="105000"/>
                  <a:satMod val="109000"/>
                  <a:tint val="81000"/>
                </a:srgbClr>
              </a:gs>
            </a:gsLst>
            <a:lin ang="5400000" scaled="0"/>
          </a:gradFill>
          <a:ln w="6350" cap="flat" cmpd="sng" algn="ctr">
            <a:noFill/>
            <a:prstDash val="solid"/>
            <a:miter lim="800000"/>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404040">
                    <a:lumMod val="50000"/>
                  </a:srgbClr>
                </a:solidFill>
                <a:latin typeface="Meiryo UI" panose="020B0604030504040204" pitchFamily="50" charset="-128"/>
                <a:ea typeface="Meiryo UI"/>
                <a:cs typeface="Meiryo UI" panose="020B0604030504040204" pitchFamily="50" charset="-128"/>
              </a:rPr>
              <a:t>ヒストリカル</a:t>
            </a:r>
            <a:endParaRPr kumimoji="0" lang="en-US" altLang="ja-JP" sz="831" kern="0" dirty="0">
              <a:solidFill>
                <a:srgbClr val="404040">
                  <a:lumMod val="50000"/>
                </a:srgbClr>
              </a:solidFill>
              <a:latin typeface="Meiryo UI" panose="020B0604030504040204" pitchFamily="50" charset="-128"/>
              <a:ea typeface="Meiryo UI"/>
              <a:cs typeface="Meiryo UI" panose="020B0604030504040204" pitchFamily="50" charset="-128"/>
            </a:endParaRPr>
          </a:p>
          <a:p>
            <a:pPr algn="ctr" defTabSz="533413">
              <a:lnSpc>
                <a:spcPct val="90000"/>
              </a:lnSpc>
              <a:spcAft>
                <a:spcPct val="35000"/>
              </a:spcAft>
              <a:defRPr/>
            </a:pPr>
            <a:r>
              <a:rPr kumimoji="0" lang="en-US" altLang="ja-JP" sz="831" kern="0" dirty="0" err="1">
                <a:solidFill>
                  <a:srgbClr val="404040">
                    <a:lumMod val="50000"/>
                  </a:srgbClr>
                </a:solidFill>
                <a:latin typeface="Meiryo UI" panose="020B0604030504040204" pitchFamily="50" charset="-128"/>
                <a:ea typeface="Meiryo UI"/>
                <a:cs typeface="Meiryo UI" panose="020B0604030504040204" pitchFamily="50" charset="-128"/>
              </a:rPr>
              <a:t>VaR</a:t>
            </a:r>
            <a:endParaRPr kumimoji="0" lang="en-US" altLang="ja-JP" sz="831" kern="0" dirty="0">
              <a:solidFill>
                <a:srgbClr val="404040">
                  <a:lumMod val="50000"/>
                </a:srgbClr>
              </a:solidFill>
              <a:latin typeface="Meiryo UI" panose="020B0604030504040204" pitchFamily="50" charset="-128"/>
              <a:ea typeface="Meiryo UI"/>
              <a:cs typeface="Meiryo UI" panose="020B0604030504040204" pitchFamily="50" charset="-128"/>
            </a:endParaRPr>
          </a:p>
        </p:txBody>
      </p:sp>
      <p:sp>
        <p:nvSpPr>
          <p:cNvPr id="98" name="円形吹き出し 97"/>
          <p:cNvSpPr/>
          <p:nvPr/>
        </p:nvSpPr>
        <p:spPr>
          <a:xfrm>
            <a:off x="8381998" y="4463993"/>
            <a:ext cx="599224" cy="453839"/>
          </a:xfrm>
          <a:prstGeom prst="wedgeEllipseCallout">
            <a:avLst>
              <a:gd name="adj1" fmla="val -1269"/>
              <a:gd name="adj2" fmla="val -64072"/>
            </a:avLst>
          </a:prstGeom>
          <a:solidFill>
            <a:srgbClr val="E6B600"/>
          </a:solidFill>
          <a:ln w="28575" cap="flat" cmpd="sng" algn="ctr">
            <a:noFill/>
            <a:prstDash val="solid"/>
            <a:miter lim="800000"/>
          </a:ln>
          <a:effectLst/>
        </p:spPr>
        <p:txBody>
          <a:bodyPr wrap="none" lIns="0" tIns="0" rIns="0" bIns="0" rtlCol="0" anchor="ctr"/>
          <a:lstStyle/>
          <a:p>
            <a:pPr algn="ctr" defTabSz="854680">
              <a:defRPr/>
            </a:pPr>
            <a:r>
              <a:rPr kumimoji="0" lang="ja-JP" altLang="en-US" sz="1108" b="1" kern="0" dirty="0">
                <a:solidFill>
                  <a:srgbClr val="FFFFFF"/>
                </a:solidFill>
                <a:latin typeface="Meiryo UI"/>
                <a:ea typeface="Meiryo UI"/>
              </a:rPr>
              <a:t>追加</a:t>
            </a:r>
            <a:endParaRPr kumimoji="0" lang="en-US" altLang="ja-JP" sz="1108" b="1" kern="0" dirty="0">
              <a:solidFill>
                <a:srgbClr val="FFFFFF"/>
              </a:solidFill>
              <a:latin typeface="Meiryo UI"/>
              <a:ea typeface="Meiryo UI"/>
            </a:endParaRPr>
          </a:p>
          <a:p>
            <a:pPr algn="ctr" defTabSz="854680">
              <a:defRPr/>
            </a:pPr>
            <a:r>
              <a:rPr kumimoji="0" lang="ja-JP" altLang="en-US" sz="1108" b="1" kern="0" dirty="0">
                <a:solidFill>
                  <a:srgbClr val="FFFFFF"/>
                </a:solidFill>
                <a:latin typeface="Meiryo UI"/>
                <a:ea typeface="Meiryo UI"/>
              </a:rPr>
              <a:t>導入</a:t>
            </a:r>
          </a:p>
        </p:txBody>
      </p:sp>
    </p:spTree>
    <p:extLst>
      <p:ext uri="{BB962C8B-B14F-4D97-AF65-F5344CB8AC3E}">
        <p14:creationId xmlns:p14="http://schemas.microsoft.com/office/powerpoint/2010/main" val="1532332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システム構築事例～外貨関連サービス対応型市場系システム～</a:t>
            </a:r>
            <a:endParaRPr kumimoji="1" lang="ja-JP" altLang="en-US" dirty="0"/>
          </a:p>
        </p:txBody>
      </p:sp>
      <p:sp>
        <p:nvSpPr>
          <p:cNvPr id="68" name="正方形/長方形 67"/>
          <p:cNvSpPr/>
          <p:nvPr/>
        </p:nvSpPr>
        <p:spPr>
          <a:xfrm>
            <a:off x="8027711" y="2448786"/>
            <a:ext cx="1329231" cy="3638970"/>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r>
              <a:rPr kumimoji="0" lang="ja-JP" altLang="en-US" sz="1292" b="1" kern="0" dirty="0">
                <a:solidFill>
                  <a:srgbClr val="E1E7F3">
                    <a:lumMod val="25000"/>
                  </a:srgbClr>
                </a:solidFill>
                <a:latin typeface="Meiryo UI"/>
              </a:rPr>
              <a:t>連携システム群</a:t>
            </a:r>
          </a:p>
        </p:txBody>
      </p:sp>
      <p:sp>
        <p:nvSpPr>
          <p:cNvPr id="69" name="正方形/長方形 68"/>
          <p:cNvSpPr/>
          <p:nvPr/>
        </p:nvSpPr>
        <p:spPr>
          <a:xfrm>
            <a:off x="2865073" y="2448787"/>
            <a:ext cx="4204172" cy="3638970"/>
          </a:xfrm>
          <a:prstGeom prst="rect">
            <a:avLst/>
          </a:prstGeom>
          <a:solidFill>
            <a:srgbClr val="E6B600">
              <a:lumMod val="20000"/>
              <a:lumOff val="80000"/>
            </a:srgbClr>
          </a:solidFill>
          <a:ln w="9525" cap="flat" cmpd="sng" algn="ctr">
            <a:noFill/>
            <a:prstDash val="solid"/>
          </a:ln>
          <a:effectLst/>
        </p:spPr>
        <p:txBody>
          <a:bodyPr rtlCol="0" anchor="t"/>
          <a:lstStyle/>
          <a:p>
            <a:pPr algn="ctr" defTabSz="421979">
              <a:defRPr/>
            </a:pPr>
            <a:endParaRPr kumimoji="0" lang="ja-JP" altLang="en-US" sz="1477" b="1" kern="0" dirty="0">
              <a:solidFill>
                <a:srgbClr val="000000"/>
              </a:solidFill>
              <a:latin typeface="Meiryo UI" panose="020B0604030504040204" pitchFamily="50" charset="-128"/>
              <a:cs typeface="Meiryo UI" panose="020B0604030504040204" pitchFamily="50" charset="-128"/>
            </a:endParaRPr>
          </a:p>
        </p:txBody>
      </p:sp>
      <p:sp>
        <p:nvSpPr>
          <p:cNvPr id="70" name="正方形/長方形 69"/>
          <p:cNvSpPr/>
          <p:nvPr/>
        </p:nvSpPr>
        <p:spPr>
          <a:xfrm>
            <a:off x="3003900" y="3348156"/>
            <a:ext cx="3882127" cy="2082000"/>
          </a:xfrm>
          <a:prstGeom prst="rect">
            <a:avLst/>
          </a:prstGeom>
          <a:solidFill>
            <a:srgbClr val="FFFFFF"/>
          </a:solidFill>
          <a:ln w="28575" cap="flat" cmpd="sng" algn="ctr">
            <a:solidFill>
              <a:srgbClr val="0F1C50"/>
            </a:solidFill>
            <a:prstDash val="solid"/>
          </a:ln>
          <a:effectLst>
            <a:outerShdw blurRad="50800" dist="762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sp>
        <p:nvSpPr>
          <p:cNvPr id="71" name="角丸四角形 70"/>
          <p:cNvSpPr/>
          <p:nvPr/>
        </p:nvSpPr>
        <p:spPr>
          <a:xfrm>
            <a:off x="3158340" y="3506374"/>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約定管理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2" name="角丸四角形 71"/>
          <p:cNvSpPr/>
          <p:nvPr/>
        </p:nvSpPr>
        <p:spPr>
          <a:xfrm>
            <a:off x="3158340" y="44899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銘柄管理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pic>
        <p:nvPicPr>
          <p:cNvPr id="7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9345" y="5581110"/>
            <a:ext cx="1064249" cy="398769"/>
          </a:xfrm>
          <a:prstGeom prst="rect">
            <a:avLst/>
          </a:prstGeom>
          <a:solidFill>
            <a:srgbClr val="FFFFFF"/>
          </a:solidFill>
          <a:ln w="19050">
            <a:solidFill>
              <a:srgbClr val="0F1C50"/>
            </a:solidFill>
          </a:ln>
        </p:spPr>
      </p:pic>
      <p:sp>
        <p:nvSpPr>
          <p:cNvPr id="74" name="角丸四角形 73"/>
          <p:cNvSpPr/>
          <p:nvPr/>
        </p:nvSpPr>
        <p:spPr>
          <a:xfrm>
            <a:off x="4129143" y="3506374"/>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与信枠管理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5" name="角丸四角形 74"/>
          <p:cNvSpPr/>
          <p:nvPr/>
        </p:nvSpPr>
        <p:spPr>
          <a:xfrm>
            <a:off x="3158340" y="4981776"/>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マーケット</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データ管理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6" name="角丸四角形 75"/>
          <p:cNvSpPr/>
          <p:nvPr/>
        </p:nvSpPr>
        <p:spPr>
          <a:xfrm>
            <a:off x="6070750" y="39981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仕訳処理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7" name="角丸四角形 76"/>
          <p:cNvSpPr/>
          <p:nvPr/>
        </p:nvSpPr>
        <p:spPr>
          <a:xfrm>
            <a:off x="6070750" y="44899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決済管理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（日銀等）</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8" name="角丸四角形 77"/>
          <p:cNvSpPr/>
          <p:nvPr/>
        </p:nvSpPr>
        <p:spPr>
          <a:xfrm>
            <a:off x="4129143" y="44899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値洗処理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79" name="角丸四角形 78"/>
          <p:cNvSpPr/>
          <p:nvPr/>
        </p:nvSpPr>
        <p:spPr>
          <a:xfrm>
            <a:off x="5099946" y="3506374"/>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期日管理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pic>
        <p:nvPicPr>
          <p:cNvPr id="80"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8542322" y="5146309"/>
            <a:ext cx="515452" cy="63526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11"/>
          <p:cNvSpPr>
            <a:spLocks noChangeArrowheads="1"/>
          </p:cNvSpPr>
          <p:nvPr/>
        </p:nvSpPr>
        <p:spPr bwMode="auto">
          <a:xfrm>
            <a:off x="8483670" y="578939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dirty="0">
                <a:solidFill>
                  <a:srgbClr val="000000"/>
                </a:solidFill>
                <a:latin typeface="Meiryo UI"/>
                <a:ea typeface="Meiryo UI"/>
              </a:rPr>
              <a:t>SWIFT</a:t>
            </a:r>
          </a:p>
          <a:p>
            <a:pPr algn="ctr" defTabSz="421979" eaLnBrk="1" hangingPunct="1"/>
            <a:r>
              <a:rPr lang="ja-JP" altLang="en-US" sz="923" dirty="0">
                <a:solidFill>
                  <a:srgbClr val="000000"/>
                </a:solidFill>
                <a:latin typeface="Meiryo UI"/>
                <a:ea typeface="Meiryo UI"/>
              </a:rPr>
              <a:t>サービスビューロ</a:t>
            </a:r>
            <a:endParaRPr lang="en-US" altLang="ja-JP" sz="923" dirty="0">
              <a:solidFill>
                <a:srgbClr val="000000"/>
              </a:solidFill>
              <a:latin typeface="Meiryo UI"/>
              <a:ea typeface="Meiryo UI"/>
            </a:endParaRPr>
          </a:p>
        </p:txBody>
      </p:sp>
      <p:sp>
        <p:nvSpPr>
          <p:cNvPr id="82" name="Rectangle 11"/>
          <p:cNvSpPr>
            <a:spLocks noChangeArrowheads="1"/>
          </p:cNvSpPr>
          <p:nvPr/>
        </p:nvSpPr>
        <p:spPr bwMode="auto">
          <a:xfrm>
            <a:off x="8483670" y="4815806"/>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923" dirty="0">
                <a:solidFill>
                  <a:srgbClr val="000000"/>
                </a:solidFill>
                <a:latin typeface="Meiryo UI"/>
                <a:ea typeface="Meiryo UI"/>
              </a:rPr>
              <a:t>国内勘定系</a:t>
            </a:r>
            <a:endParaRPr lang="en-US" altLang="ja-JP" sz="923" dirty="0">
              <a:solidFill>
                <a:srgbClr val="000000"/>
              </a:solidFill>
              <a:latin typeface="Meiryo UI"/>
              <a:ea typeface="Meiryo UI"/>
            </a:endParaRPr>
          </a:p>
          <a:p>
            <a:pPr algn="ctr" defTabSz="421979" eaLnBrk="1" hangingPunct="1"/>
            <a:r>
              <a:rPr lang="ja-JP" altLang="en-US" sz="923" dirty="0">
                <a:solidFill>
                  <a:srgbClr val="000000"/>
                </a:solidFill>
                <a:latin typeface="Meiryo UI"/>
                <a:ea typeface="Meiryo UI"/>
              </a:rPr>
              <a:t>システム</a:t>
            </a:r>
            <a:endParaRPr lang="en-US" altLang="ja-JP" sz="923" dirty="0">
              <a:solidFill>
                <a:srgbClr val="000000"/>
              </a:solidFill>
              <a:latin typeface="Meiryo UI"/>
              <a:ea typeface="Meiryo UI"/>
            </a:endParaRPr>
          </a:p>
        </p:txBody>
      </p:sp>
      <p:pic>
        <p:nvPicPr>
          <p:cNvPr id="83" name="Picture 9" descr="21604 高性能サーバ（インフレーム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8037" y="4069547"/>
            <a:ext cx="591428" cy="72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正方形/長方形 83"/>
          <p:cNvSpPr/>
          <p:nvPr/>
        </p:nvSpPr>
        <p:spPr>
          <a:xfrm>
            <a:off x="834510" y="2448786"/>
            <a:ext cx="1329231" cy="3638970"/>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r>
              <a:rPr kumimoji="0" lang="ja-JP" altLang="en-US" sz="1292" b="1" kern="0" dirty="0">
                <a:solidFill>
                  <a:srgbClr val="000000"/>
                </a:solidFill>
                <a:latin typeface="Meiryo UI"/>
                <a:cs typeface="Verdana" panose="020B0604030504040204" pitchFamily="34" charset="0"/>
              </a:rPr>
              <a:t>市場部門</a:t>
            </a:r>
          </a:p>
        </p:txBody>
      </p:sp>
      <p:pic>
        <p:nvPicPr>
          <p:cNvPr id="85" name="Picture 5" descr="MCj04339410000[1]"/>
          <p:cNvPicPr>
            <a:picLocks noChangeAspect="1" noChangeArrowheads="1"/>
          </p:cNvPicPr>
          <p:nvPr/>
        </p:nvPicPr>
        <p:blipFill>
          <a:blip r:embed="rId5"/>
          <a:srcRect/>
          <a:stretch>
            <a:fillRect/>
          </a:stretch>
        </p:blipFill>
        <p:spPr bwMode="auto">
          <a:xfrm flipH="1">
            <a:off x="1171499" y="2836011"/>
            <a:ext cx="562561" cy="519040"/>
          </a:xfrm>
          <a:prstGeom prst="rect">
            <a:avLst/>
          </a:prstGeom>
          <a:noFill/>
          <a:ln w="9525">
            <a:noFill/>
            <a:miter lim="800000"/>
            <a:headEnd/>
            <a:tailEnd/>
          </a:ln>
        </p:spPr>
      </p:pic>
      <p:pic>
        <p:nvPicPr>
          <p:cNvPr id="86" name="Picture 5" descr="MCj04339410000[1]"/>
          <p:cNvPicPr>
            <a:picLocks noChangeAspect="1" noChangeArrowheads="1"/>
          </p:cNvPicPr>
          <p:nvPr/>
        </p:nvPicPr>
        <p:blipFill>
          <a:blip r:embed="rId5"/>
          <a:srcRect/>
          <a:stretch>
            <a:fillRect/>
          </a:stretch>
        </p:blipFill>
        <p:spPr bwMode="auto">
          <a:xfrm flipH="1">
            <a:off x="1171499" y="3796551"/>
            <a:ext cx="562561" cy="519040"/>
          </a:xfrm>
          <a:prstGeom prst="rect">
            <a:avLst/>
          </a:prstGeom>
          <a:noFill/>
          <a:ln w="9525">
            <a:noFill/>
            <a:miter lim="800000"/>
            <a:headEnd/>
            <a:tailEnd/>
          </a:ln>
        </p:spPr>
      </p:pic>
      <p:sp>
        <p:nvSpPr>
          <p:cNvPr id="87" name="Rectangle 11"/>
          <p:cNvSpPr>
            <a:spLocks noChangeArrowheads="1"/>
          </p:cNvSpPr>
          <p:nvPr/>
        </p:nvSpPr>
        <p:spPr bwMode="auto">
          <a:xfrm>
            <a:off x="1193907" y="3310468"/>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フロント</a:t>
            </a:r>
          </a:p>
        </p:txBody>
      </p:sp>
      <p:sp>
        <p:nvSpPr>
          <p:cNvPr id="88" name="Rectangle 11"/>
          <p:cNvSpPr>
            <a:spLocks noChangeArrowheads="1"/>
          </p:cNvSpPr>
          <p:nvPr/>
        </p:nvSpPr>
        <p:spPr bwMode="auto">
          <a:xfrm>
            <a:off x="1202324" y="4295862"/>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バック</a:t>
            </a:r>
          </a:p>
        </p:txBody>
      </p:sp>
      <p:pic>
        <p:nvPicPr>
          <p:cNvPr id="89"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8906140" y="2803891"/>
            <a:ext cx="425994" cy="525015"/>
          </a:xfrm>
          <a:prstGeom prst="rect">
            <a:avLst/>
          </a:prstGeom>
          <a:noFill/>
          <a:extLst>
            <a:ext uri="{909E8E84-426E-40DD-AFC4-6F175D3DCCD1}">
              <a14:hiddenFill xmlns:a14="http://schemas.microsoft.com/office/drawing/2010/main">
                <a:solidFill>
                  <a:srgbClr val="FFFFFF"/>
                </a:solidFill>
              </a14:hiddenFill>
            </a:ext>
          </a:extLst>
        </p:spPr>
      </p:pic>
      <p:sp>
        <p:nvSpPr>
          <p:cNvPr id="90" name="正方形/長方形 89"/>
          <p:cNvSpPr>
            <a:spLocks noChangeArrowheads="1"/>
          </p:cNvSpPr>
          <p:nvPr/>
        </p:nvSpPr>
        <p:spPr bwMode="auto">
          <a:xfrm>
            <a:off x="630012" y="520980"/>
            <a:ext cx="8713074" cy="1070085"/>
          </a:xfrm>
          <a:prstGeom prst="rect">
            <a:avLst/>
          </a:prstGeom>
          <a:noFill/>
          <a:ln w="9525">
            <a:noFill/>
            <a:miter lim="800000"/>
            <a:headEnd/>
            <a:tailEnd/>
          </a:ln>
        </p:spPr>
        <p:txBody>
          <a:bodyPr wrap="square" lIns="84376" tIns="42188" rIns="84376" bIns="42188">
            <a:spAutoFit/>
          </a:bodyPr>
          <a:lstStyle/>
          <a:p>
            <a:pPr defTabSz="421979" fontAlgn="t"/>
            <a:r>
              <a:rPr kumimoji="0" lang="ja-JP" altLang="en-US" sz="1600" dirty="0">
                <a:solidFill>
                  <a:srgbClr val="404040"/>
                </a:solidFill>
                <a:latin typeface="Meiryo UI"/>
              </a:rPr>
              <a:t>某新業態銀行様においては外貨関連サービスの開始に伴い、市場系システムの刷新を検討される中で、 </a:t>
            </a:r>
            <a:r>
              <a:rPr kumimoji="0" lang="en-US" altLang="ja-JP" sz="1600" dirty="0">
                <a:solidFill>
                  <a:srgbClr val="404040"/>
                </a:solidFill>
                <a:latin typeface="Meiryo UI"/>
              </a:rPr>
              <a:t>Prélude Enterprise</a:t>
            </a:r>
            <a:r>
              <a:rPr kumimoji="0" lang="ja-JP" altLang="en-US" sz="1600" dirty="0">
                <a:solidFill>
                  <a:srgbClr val="404040"/>
                </a:solidFill>
                <a:latin typeface="Meiryo UI"/>
              </a:rPr>
              <a:t>を選択。当該プロジェクトでは外貨関連機能の整備を優先し、その他機能に関しては段階的に導入を進めてまいりました。また、システムのクラウド化により、システム運用負荷の低減も合わせて実現しております。</a:t>
            </a:r>
            <a:endParaRPr kumimoji="0" lang="en-US" altLang="ja-JP" sz="1600" dirty="0">
              <a:solidFill>
                <a:srgbClr val="404040"/>
              </a:solidFill>
              <a:latin typeface="Meiryo UI"/>
            </a:endParaRPr>
          </a:p>
        </p:txBody>
      </p:sp>
      <p:cxnSp>
        <p:nvCxnSpPr>
          <p:cNvPr id="91" name="直線矢印コネクタ 73"/>
          <p:cNvCxnSpPr/>
          <p:nvPr/>
        </p:nvCxnSpPr>
        <p:spPr>
          <a:xfrm rot="10800000">
            <a:off x="6735365" y="4238960"/>
            <a:ext cx="1732674" cy="269174"/>
          </a:xfrm>
          <a:prstGeom prst="bentConnector3">
            <a:avLst>
              <a:gd name="adj1" fmla="val 36468"/>
            </a:avLst>
          </a:prstGeom>
          <a:noFill/>
          <a:ln w="12700" cap="flat" cmpd="sng" algn="ctr">
            <a:solidFill>
              <a:srgbClr val="404040"/>
            </a:solidFill>
            <a:prstDash val="sysDash"/>
            <a:miter lim="800000"/>
            <a:headEnd type="triangle" w="med" len="med"/>
            <a:tailEnd type="none" w="med" len="med"/>
          </a:ln>
          <a:effectLst/>
        </p:spPr>
      </p:cxnSp>
      <p:cxnSp>
        <p:nvCxnSpPr>
          <p:cNvPr id="92" name="直線矢印コネクタ 75"/>
          <p:cNvCxnSpPr/>
          <p:nvPr/>
        </p:nvCxnSpPr>
        <p:spPr>
          <a:xfrm rot="10800000">
            <a:off x="6735364" y="5229160"/>
            <a:ext cx="1806958" cy="386977"/>
          </a:xfrm>
          <a:prstGeom prst="bentConnector3">
            <a:avLst>
              <a:gd name="adj1" fmla="val 63840"/>
            </a:avLst>
          </a:prstGeom>
          <a:noFill/>
          <a:ln w="12700" cap="flat" cmpd="sng" algn="ctr">
            <a:solidFill>
              <a:srgbClr val="404040"/>
            </a:solidFill>
            <a:prstDash val="solid"/>
            <a:miter lim="800000"/>
            <a:headEnd type="none" w="med" len="med"/>
            <a:tailEnd type="triangle" w="med" len="med"/>
          </a:ln>
          <a:effectLst/>
        </p:spPr>
      </p:cxnSp>
      <p:sp>
        <p:nvSpPr>
          <p:cNvPr id="93" name="Rectangle 11"/>
          <p:cNvSpPr>
            <a:spLocks noChangeArrowheads="1"/>
          </p:cNvSpPr>
          <p:nvPr/>
        </p:nvSpPr>
        <p:spPr bwMode="auto">
          <a:xfrm>
            <a:off x="7330267" y="4879074"/>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831" dirty="0">
                <a:solidFill>
                  <a:srgbClr val="000000"/>
                </a:solidFill>
                <a:latin typeface="Meiryo UI"/>
                <a:ea typeface="Meiryo UI"/>
              </a:rPr>
              <a:t>MT200,300</a:t>
            </a:r>
            <a:r>
              <a:rPr lang="ja-JP" altLang="en-US" sz="831" dirty="0">
                <a:solidFill>
                  <a:srgbClr val="000000"/>
                </a:solidFill>
                <a:latin typeface="Meiryo UI"/>
                <a:ea typeface="Meiryo UI"/>
              </a:rPr>
              <a:t>番台 電文</a:t>
            </a:r>
            <a:endParaRPr lang="en-US" altLang="ja-JP" sz="831" dirty="0">
              <a:solidFill>
                <a:srgbClr val="000000"/>
              </a:solidFill>
              <a:latin typeface="Meiryo UI"/>
              <a:ea typeface="Meiryo UI"/>
            </a:endParaRPr>
          </a:p>
        </p:txBody>
      </p:sp>
      <p:sp>
        <p:nvSpPr>
          <p:cNvPr id="94" name="Rectangle 11"/>
          <p:cNvSpPr>
            <a:spLocks noChangeArrowheads="1"/>
          </p:cNvSpPr>
          <p:nvPr/>
        </p:nvSpPr>
        <p:spPr bwMode="auto">
          <a:xfrm>
            <a:off x="7381105" y="557945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831" dirty="0">
                <a:solidFill>
                  <a:srgbClr val="000000"/>
                </a:solidFill>
                <a:latin typeface="Meiryo UI"/>
                <a:ea typeface="Meiryo UI"/>
              </a:rPr>
              <a:t>ACK/NACK</a:t>
            </a:r>
            <a:r>
              <a:rPr lang="ja-JP" altLang="en-US" sz="831" dirty="0">
                <a:solidFill>
                  <a:srgbClr val="000000"/>
                </a:solidFill>
                <a:latin typeface="Meiryo UI"/>
                <a:ea typeface="Meiryo UI"/>
              </a:rPr>
              <a:t> 電文</a:t>
            </a:r>
            <a:endParaRPr lang="en-US" altLang="ja-JP" sz="831" dirty="0">
              <a:solidFill>
                <a:srgbClr val="000000"/>
              </a:solidFill>
              <a:latin typeface="Meiryo UI"/>
              <a:ea typeface="Meiryo UI"/>
            </a:endParaRPr>
          </a:p>
        </p:txBody>
      </p:sp>
      <p:cxnSp>
        <p:nvCxnSpPr>
          <p:cNvPr id="95" name="直線矢印コネクタ 94"/>
          <p:cNvCxnSpPr/>
          <p:nvPr/>
        </p:nvCxnSpPr>
        <p:spPr>
          <a:xfrm flipH="1" flipV="1">
            <a:off x="1707222" y="5141561"/>
            <a:ext cx="1474564" cy="1"/>
          </a:xfrm>
          <a:prstGeom prst="straightConnector1">
            <a:avLst/>
          </a:prstGeom>
          <a:noFill/>
          <a:ln w="12700" cap="flat" cmpd="sng" algn="ctr">
            <a:solidFill>
              <a:srgbClr val="404040"/>
            </a:solidFill>
            <a:prstDash val="sysDash"/>
            <a:miter lim="800000"/>
            <a:headEnd type="triangle" w="med" len="med"/>
            <a:tailEnd type="none" w="med" len="med"/>
          </a:ln>
          <a:effectLst/>
        </p:spPr>
      </p:cxnSp>
      <p:sp>
        <p:nvSpPr>
          <p:cNvPr id="96" name="Rectangle 11"/>
          <p:cNvSpPr>
            <a:spLocks noChangeArrowheads="1"/>
          </p:cNvSpPr>
          <p:nvPr/>
        </p:nvSpPr>
        <p:spPr bwMode="auto">
          <a:xfrm>
            <a:off x="2145675" y="4940928"/>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金利・為替・銘柄時価</a:t>
            </a:r>
            <a:endParaRPr lang="en-US" altLang="ja-JP" sz="831" dirty="0">
              <a:solidFill>
                <a:srgbClr val="000000"/>
              </a:solidFill>
              <a:latin typeface="Meiryo UI"/>
              <a:ea typeface="Meiryo UI"/>
            </a:endParaRPr>
          </a:p>
        </p:txBody>
      </p:sp>
      <p:sp>
        <p:nvSpPr>
          <p:cNvPr id="97" name="角丸四角形 96"/>
          <p:cNvSpPr/>
          <p:nvPr/>
        </p:nvSpPr>
        <p:spPr>
          <a:xfrm>
            <a:off x="5099946" y="39981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資金繰り</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98" name="角丸四角形 97"/>
          <p:cNvSpPr/>
          <p:nvPr/>
        </p:nvSpPr>
        <p:spPr>
          <a:xfrm>
            <a:off x="5099946" y="44899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他店預け管理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pic>
        <p:nvPicPr>
          <p:cNvPr id="99" name="Picture 31" descr="Prelude Enterprise"/>
          <p:cNvPicPr preferRelativeResize="0">
            <a:picLocks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7530" y="5581110"/>
            <a:ext cx="1005231" cy="398769"/>
          </a:xfrm>
          <a:prstGeom prst="rect">
            <a:avLst/>
          </a:prstGeom>
          <a:solidFill>
            <a:srgbClr val="FFFFFF"/>
          </a:solidFill>
          <a:ln w="19050">
            <a:solidFill>
              <a:srgbClr val="0F1C50"/>
            </a:solidFill>
          </a:ln>
          <a:extLst/>
        </p:spPr>
      </p:pic>
      <p:sp>
        <p:nvSpPr>
          <p:cNvPr id="100" name="山形 99"/>
          <p:cNvSpPr/>
          <p:nvPr/>
        </p:nvSpPr>
        <p:spPr>
          <a:xfrm>
            <a:off x="3009770" y="2859994"/>
            <a:ext cx="1981116" cy="396991"/>
          </a:xfrm>
          <a:prstGeom prst="chevron">
            <a:avLst/>
          </a:prstGeom>
          <a:solidFill>
            <a:srgbClr val="0080B1"/>
          </a:solidFill>
          <a:ln w="28575" cap="flat" cmpd="sng" algn="ctr">
            <a:solidFill>
              <a:srgbClr val="0080B1">
                <a:lumMod val="50000"/>
              </a:srgbClr>
            </a:solidFill>
            <a:prstDash val="solid"/>
          </a:ln>
          <a:effectLst/>
        </p:spPr>
        <p:txBody>
          <a:bodyPr vert="horz" wrap="none" lIns="0" tIns="0" rIns="0" bIns="0" rtlCol="0" anchor="ctr"/>
          <a:lstStyle/>
          <a:p>
            <a:pPr algn="ctr" defTabSz="421979">
              <a:defRPr/>
            </a:pPr>
            <a:r>
              <a:rPr kumimoji="0" lang="ja-JP" altLang="en-US" sz="923" kern="0" dirty="0">
                <a:solidFill>
                  <a:srgbClr val="FFFFFF"/>
                </a:solidFill>
                <a:latin typeface="Trebuchet MS" panose="020B0603020202020204" pitchFamily="34" charset="0"/>
              </a:rPr>
              <a:t>資金</a:t>
            </a:r>
            <a:r>
              <a:rPr kumimoji="0" lang="ja-JP" altLang="en-US" sz="738" kern="0" dirty="0">
                <a:solidFill>
                  <a:srgbClr val="FFFFFF"/>
                </a:solidFill>
                <a:latin typeface="Trebuchet MS" panose="020B0603020202020204" pitchFamily="34" charset="0"/>
              </a:rPr>
              <a:t>（円貨／外貨）</a:t>
            </a:r>
            <a:r>
              <a:rPr kumimoji="0" lang="ja-JP" altLang="en-US" sz="923" kern="0" dirty="0">
                <a:solidFill>
                  <a:srgbClr val="FFFFFF"/>
                </a:solidFill>
                <a:latin typeface="Trebuchet MS" panose="020B0603020202020204" pitchFamily="34" charset="0"/>
              </a:rPr>
              <a:t>・外国為替・</a:t>
            </a:r>
            <a:endParaRPr kumimoji="0" lang="en-US" altLang="ja-JP" sz="923" kern="0" dirty="0">
              <a:solidFill>
                <a:srgbClr val="FFFFFF"/>
              </a:solidFill>
              <a:latin typeface="Trebuchet MS" panose="020B0603020202020204" pitchFamily="34" charset="0"/>
            </a:endParaRPr>
          </a:p>
          <a:p>
            <a:pPr algn="ctr" defTabSz="421979">
              <a:defRPr/>
            </a:pPr>
            <a:r>
              <a:rPr kumimoji="0" lang="ja-JP" altLang="en-US" sz="923" kern="0" dirty="0">
                <a:solidFill>
                  <a:srgbClr val="FFFFFF"/>
                </a:solidFill>
                <a:latin typeface="Trebuchet MS" panose="020B0603020202020204" pitchFamily="34" charset="0"/>
              </a:rPr>
              <a:t>円債・円債レポ・円建投信</a:t>
            </a:r>
            <a:endParaRPr kumimoji="0" lang="en-US" altLang="ja-JP" sz="923" kern="0" dirty="0">
              <a:solidFill>
                <a:srgbClr val="FFFFFF"/>
              </a:solidFill>
              <a:latin typeface="Trebuchet MS" panose="020B0603020202020204" pitchFamily="34" charset="0"/>
            </a:endParaRPr>
          </a:p>
        </p:txBody>
      </p:sp>
      <p:sp>
        <p:nvSpPr>
          <p:cNvPr id="101" name="山形 100"/>
          <p:cNvSpPr/>
          <p:nvPr/>
        </p:nvSpPr>
        <p:spPr>
          <a:xfrm>
            <a:off x="4888409" y="2860089"/>
            <a:ext cx="1981116" cy="396991"/>
          </a:xfrm>
          <a:prstGeom prst="chevron">
            <a:avLst/>
          </a:prstGeom>
          <a:solidFill>
            <a:srgbClr val="BC4328"/>
          </a:solidFill>
          <a:ln w="28575" cap="flat" cmpd="sng" algn="ctr">
            <a:solidFill>
              <a:srgbClr val="BC4328">
                <a:lumMod val="50000"/>
              </a:srgbClr>
            </a:solidFill>
            <a:prstDash val="solid"/>
          </a:ln>
          <a:effectLst/>
        </p:spPr>
        <p:txBody>
          <a:bodyPr vert="horz" wrap="none" lIns="0" tIns="0" rIns="0" bIns="0" rtlCol="0" anchor="ctr"/>
          <a:lstStyle/>
          <a:p>
            <a:pPr algn="ctr" defTabSz="421979">
              <a:defRPr/>
            </a:pPr>
            <a:r>
              <a:rPr kumimoji="0" lang="ja-JP" altLang="en-US" sz="923" kern="0" dirty="0">
                <a:solidFill>
                  <a:srgbClr val="FFFFFF"/>
                </a:solidFill>
                <a:latin typeface="Trebuchet MS" panose="020B0603020202020204" pitchFamily="34" charset="0"/>
              </a:rPr>
              <a:t>株式・デリバティブ・担保</a:t>
            </a:r>
            <a:endParaRPr kumimoji="0" lang="en-US" altLang="ja-JP" sz="923" kern="0" dirty="0">
              <a:solidFill>
                <a:srgbClr val="FFFFFF"/>
              </a:solidFill>
              <a:latin typeface="Trebuchet MS" panose="020B0603020202020204" pitchFamily="34" charset="0"/>
            </a:endParaRPr>
          </a:p>
          <a:p>
            <a:pPr algn="ctr" defTabSz="421979">
              <a:defRPr/>
            </a:pPr>
            <a:r>
              <a:rPr kumimoji="0" lang="ja-JP" altLang="en-US" sz="923" kern="0" dirty="0">
                <a:solidFill>
                  <a:srgbClr val="FFFFFF"/>
                </a:solidFill>
                <a:latin typeface="Trebuchet MS" panose="020B0603020202020204" pitchFamily="34" charset="0"/>
              </a:rPr>
              <a:t>外債・外債レポ・外貨建投信</a:t>
            </a:r>
          </a:p>
        </p:txBody>
      </p:sp>
      <p:pic>
        <p:nvPicPr>
          <p:cNvPr id="102" name="Picture 2" descr="C:\Users\1510408\Pictures\1435045400_my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742" y="4828476"/>
            <a:ext cx="477287" cy="477287"/>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1"/>
          <p:cNvSpPr>
            <a:spLocks noChangeArrowheads="1"/>
          </p:cNvSpPr>
          <p:nvPr/>
        </p:nvSpPr>
        <p:spPr bwMode="auto">
          <a:xfrm>
            <a:off x="1281579" y="535537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情報ベンダ端末</a:t>
            </a:r>
            <a:endParaRPr lang="en-US" altLang="ja-JP" sz="831" dirty="0">
              <a:solidFill>
                <a:srgbClr val="000000"/>
              </a:solidFill>
              <a:latin typeface="Meiryo UI"/>
              <a:ea typeface="Meiryo UI"/>
            </a:endParaRPr>
          </a:p>
        </p:txBody>
      </p:sp>
      <p:sp>
        <p:nvSpPr>
          <p:cNvPr id="104" name="角丸四角形吹き出し 103"/>
          <p:cNvSpPr/>
          <p:nvPr/>
        </p:nvSpPr>
        <p:spPr>
          <a:xfrm>
            <a:off x="3217155" y="1957213"/>
            <a:ext cx="1462154" cy="732815"/>
          </a:xfrm>
          <a:prstGeom prst="wedgeRoundRectCallout">
            <a:avLst>
              <a:gd name="adj1" fmla="val -21366"/>
              <a:gd name="adj2" fmla="val 64389"/>
              <a:gd name="adj3" fmla="val 16667"/>
            </a:avLst>
          </a:prstGeom>
          <a:solidFill>
            <a:srgbClr val="FFFFFF"/>
          </a:solidFill>
          <a:ln w="28575" cap="flat" cmpd="sng" algn="ctr">
            <a:solidFill>
              <a:srgbClr val="0080B1">
                <a:lumMod val="50000"/>
              </a:srgbClr>
            </a:solid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421979" fontAlgn="t">
              <a:defRPr/>
            </a:pPr>
            <a:r>
              <a:rPr kumimoji="0" lang="ja-JP" altLang="en-US" sz="1108" kern="0" dirty="0">
                <a:solidFill>
                  <a:srgbClr val="000000"/>
                </a:solidFill>
                <a:latin typeface="Meiryo UI"/>
                <a:ea typeface="Meiryo UI"/>
              </a:rPr>
              <a:t>・</a:t>
            </a:r>
            <a:r>
              <a:rPr kumimoji="0" lang="ja-JP" altLang="en-US" sz="1108" b="1" kern="0" dirty="0">
                <a:solidFill>
                  <a:srgbClr val="FF0066"/>
                </a:solidFill>
                <a:latin typeface="Meiryo UI"/>
                <a:ea typeface="Meiryo UI"/>
              </a:rPr>
              <a:t>外貨関連機能の開発</a:t>
            </a:r>
            <a:endParaRPr kumimoji="0" lang="en-US" altLang="ja-JP" sz="1108" b="1" kern="0" dirty="0">
              <a:solidFill>
                <a:srgbClr val="FF0066"/>
              </a:solidFill>
              <a:latin typeface="Meiryo UI"/>
              <a:ea typeface="Meiryo UI"/>
            </a:endParaRPr>
          </a:p>
          <a:p>
            <a:pPr defTabSz="421979" fontAlgn="t">
              <a:defRPr/>
            </a:pPr>
            <a:r>
              <a:rPr kumimoji="0" lang="ja-JP" altLang="en-US" sz="1108" kern="0" dirty="0">
                <a:solidFill>
                  <a:srgbClr val="000000"/>
                </a:solidFill>
                <a:latin typeface="Meiryo UI"/>
                <a:ea typeface="Meiryo UI"/>
              </a:rPr>
              <a:t>・既存システムの代替</a:t>
            </a:r>
            <a:endParaRPr kumimoji="0" lang="en-US" altLang="ja-JP" sz="1108" kern="0" dirty="0">
              <a:solidFill>
                <a:srgbClr val="000000"/>
              </a:solidFill>
              <a:latin typeface="Meiryo UI"/>
              <a:ea typeface="Meiryo UI"/>
            </a:endParaRPr>
          </a:p>
          <a:p>
            <a:pPr defTabSz="421979" fontAlgn="t">
              <a:defRPr/>
            </a:pPr>
            <a:r>
              <a:rPr kumimoji="0" lang="ja-JP" altLang="en-US" sz="1108" kern="0" dirty="0">
                <a:solidFill>
                  <a:srgbClr val="000000"/>
                </a:solidFill>
                <a:latin typeface="Meiryo UI"/>
                <a:ea typeface="Meiryo UI"/>
              </a:rPr>
              <a:t>・</a:t>
            </a:r>
            <a:r>
              <a:rPr kumimoji="0" lang="en-US" altLang="ja-JP" sz="1108" b="1" kern="0" dirty="0">
                <a:solidFill>
                  <a:srgbClr val="FF0066"/>
                </a:solidFill>
                <a:latin typeface="Meiryo UI"/>
                <a:ea typeface="Meiryo UI"/>
              </a:rPr>
              <a:t>AWS</a:t>
            </a:r>
            <a:r>
              <a:rPr kumimoji="0" lang="ja-JP" altLang="en-US" sz="1108" b="1" kern="0" dirty="0">
                <a:solidFill>
                  <a:srgbClr val="FF0066"/>
                </a:solidFill>
                <a:latin typeface="Meiryo UI"/>
                <a:ea typeface="Meiryo UI"/>
              </a:rPr>
              <a:t>クラウド化</a:t>
            </a:r>
          </a:p>
        </p:txBody>
      </p:sp>
      <p:sp>
        <p:nvSpPr>
          <p:cNvPr id="105" name="角丸四角形吹き出し 104"/>
          <p:cNvSpPr/>
          <p:nvPr/>
        </p:nvSpPr>
        <p:spPr>
          <a:xfrm>
            <a:off x="5035263" y="1958870"/>
            <a:ext cx="1462154" cy="732815"/>
          </a:xfrm>
          <a:prstGeom prst="wedgeRoundRectCallout">
            <a:avLst>
              <a:gd name="adj1" fmla="val -21366"/>
              <a:gd name="adj2" fmla="val 64389"/>
              <a:gd name="adj3" fmla="val 16667"/>
            </a:avLst>
          </a:prstGeom>
          <a:solidFill>
            <a:srgbClr val="FFFFFF"/>
          </a:solidFill>
          <a:ln w="28575" cap="flat" cmpd="sng" algn="ctr">
            <a:solidFill>
              <a:srgbClr val="BC4328">
                <a:lumMod val="50000"/>
              </a:srgbClr>
            </a:solid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421979" fontAlgn="t">
              <a:defRPr/>
            </a:pPr>
            <a:r>
              <a:rPr kumimoji="0" lang="ja-JP" altLang="en-US" sz="1108" kern="0" dirty="0">
                <a:solidFill>
                  <a:srgbClr val="000000"/>
                </a:solidFill>
                <a:latin typeface="Meiryo UI"/>
                <a:ea typeface="Meiryo UI"/>
              </a:rPr>
              <a:t>・市場性商品の拡張</a:t>
            </a:r>
            <a:endParaRPr kumimoji="0" lang="en-US" altLang="ja-JP" sz="1108" kern="0" dirty="0">
              <a:solidFill>
                <a:srgbClr val="000000"/>
              </a:solidFill>
              <a:latin typeface="Meiryo UI"/>
              <a:ea typeface="Meiryo UI"/>
            </a:endParaRPr>
          </a:p>
          <a:p>
            <a:pPr defTabSz="421979" fontAlgn="t">
              <a:defRPr/>
            </a:pPr>
            <a:r>
              <a:rPr kumimoji="0" lang="ja-JP" altLang="en-US" sz="1108" kern="0" dirty="0">
                <a:solidFill>
                  <a:srgbClr val="000000"/>
                </a:solidFill>
                <a:latin typeface="Meiryo UI"/>
                <a:ea typeface="Meiryo UI"/>
              </a:rPr>
              <a:t>・外貨</a:t>
            </a:r>
            <a:r>
              <a:rPr kumimoji="0" lang="en-US" altLang="ja-JP" sz="1108" kern="0" dirty="0">
                <a:solidFill>
                  <a:srgbClr val="000000"/>
                </a:solidFill>
                <a:latin typeface="Meiryo UI"/>
                <a:ea typeface="Meiryo UI"/>
              </a:rPr>
              <a:t>IF</a:t>
            </a:r>
            <a:r>
              <a:rPr kumimoji="0" lang="ja-JP" altLang="en-US" sz="1108" kern="0" dirty="0">
                <a:solidFill>
                  <a:srgbClr val="000000"/>
                </a:solidFill>
                <a:latin typeface="Meiryo UI"/>
                <a:ea typeface="Meiryo UI"/>
              </a:rPr>
              <a:t>機能の拡充</a:t>
            </a:r>
          </a:p>
        </p:txBody>
      </p:sp>
      <p:sp>
        <p:nvSpPr>
          <p:cNvPr id="106" name="円/楕円 5"/>
          <p:cNvSpPr/>
          <p:nvPr/>
        </p:nvSpPr>
        <p:spPr>
          <a:xfrm>
            <a:off x="3574479" y="1661002"/>
            <a:ext cx="778537" cy="388588"/>
          </a:xfrm>
          <a:prstGeom prst="ellipse">
            <a:avLst/>
          </a:prstGeom>
          <a:solidFill>
            <a:srgbClr val="0080B1">
              <a:lumMod val="50000"/>
            </a:srgbClr>
          </a:solidFill>
          <a:ln w="635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854680">
              <a:defRPr/>
            </a:pPr>
            <a:r>
              <a:rPr kumimoji="0" lang="ja-JP" altLang="en-US" sz="1108" b="1" kern="0" dirty="0">
                <a:solidFill>
                  <a:srgbClr val="FFFFFF"/>
                </a:solidFill>
                <a:latin typeface="Meiryo UI" panose="020B0604030504040204" pitchFamily="50" charset="-128"/>
                <a:ea typeface="Meiryo UI"/>
                <a:cs typeface="Meiryo UI" panose="020B0604030504040204" pitchFamily="50" charset="-128"/>
              </a:rPr>
              <a:t>フェーズ</a:t>
            </a:r>
            <a:r>
              <a:rPr kumimoji="0" lang="en-US" altLang="ja-JP" sz="1108" b="1" kern="0" dirty="0">
                <a:solidFill>
                  <a:srgbClr val="FFFFFF"/>
                </a:solidFill>
                <a:latin typeface="Meiryo UI" panose="020B0604030504040204" pitchFamily="50" charset="-128"/>
                <a:ea typeface="Meiryo UI"/>
                <a:cs typeface="Meiryo UI" panose="020B0604030504040204" pitchFamily="50" charset="-128"/>
              </a:rPr>
              <a:t>1</a:t>
            </a:r>
          </a:p>
        </p:txBody>
      </p:sp>
      <p:sp>
        <p:nvSpPr>
          <p:cNvPr id="107" name="円/楕円 91"/>
          <p:cNvSpPr/>
          <p:nvPr/>
        </p:nvSpPr>
        <p:spPr>
          <a:xfrm>
            <a:off x="5388709" y="1652593"/>
            <a:ext cx="778537" cy="388588"/>
          </a:xfrm>
          <a:prstGeom prst="ellipse">
            <a:avLst/>
          </a:prstGeom>
          <a:solidFill>
            <a:srgbClr val="BC4328">
              <a:lumMod val="50000"/>
            </a:srgbClr>
          </a:solidFill>
          <a:ln w="635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854680">
              <a:defRPr/>
            </a:pPr>
            <a:r>
              <a:rPr kumimoji="0" lang="ja-JP" altLang="en-US" sz="1108" b="1" kern="0" dirty="0">
                <a:solidFill>
                  <a:srgbClr val="FFFFFF"/>
                </a:solidFill>
                <a:latin typeface="Meiryo UI" panose="020B0604030504040204" pitchFamily="50" charset="-128"/>
                <a:ea typeface="Meiryo UI"/>
                <a:cs typeface="Meiryo UI" panose="020B0604030504040204" pitchFamily="50" charset="-128"/>
              </a:rPr>
              <a:t>フェーズ</a:t>
            </a:r>
            <a:r>
              <a:rPr kumimoji="0" lang="en-US" altLang="ja-JP" sz="1108" b="1" kern="0" dirty="0">
                <a:solidFill>
                  <a:srgbClr val="FFFFFF"/>
                </a:solidFill>
                <a:latin typeface="Meiryo UI" panose="020B0604030504040204" pitchFamily="50" charset="-128"/>
                <a:ea typeface="Meiryo UI"/>
                <a:cs typeface="Meiryo UI" panose="020B0604030504040204" pitchFamily="50" charset="-128"/>
              </a:rPr>
              <a:t>2</a:t>
            </a:r>
          </a:p>
        </p:txBody>
      </p:sp>
      <p:sp>
        <p:nvSpPr>
          <p:cNvPr id="108" name="角丸四角形 107"/>
          <p:cNvSpPr/>
          <p:nvPr/>
        </p:nvSpPr>
        <p:spPr>
          <a:xfrm>
            <a:off x="5099946" y="4981776"/>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担保管理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en-US" altLang="ja-JP" sz="646" kern="0" dirty="0">
                <a:solidFill>
                  <a:srgbClr val="000000"/>
                </a:solidFill>
                <a:latin typeface="Meiryo UI" panose="020B0604030504040204" pitchFamily="50" charset="-128"/>
                <a:cs typeface="Meiryo UI" panose="020B0604030504040204" pitchFamily="50" charset="-128"/>
              </a:rPr>
              <a:t>(CSA</a:t>
            </a:r>
            <a:r>
              <a:rPr kumimoji="0" lang="ja-JP" altLang="en-US" sz="646" kern="0" dirty="0">
                <a:solidFill>
                  <a:srgbClr val="000000"/>
                </a:solidFill>
                <a:latin typeface="Meiryo UI" panose="020B0604030504040204" pitchFamily="50" charset="-128"/>
                <a:cs typeface="Meiryo UI" panose="020B0604030504040204" pitchFamily="50" charset="-128"/>
              </a:rPr>
              <a:t>・日銀等</a:t>
            </a:r>
            <a:r>
              <a:rPr kumimoji="0" lang="en-US" altLang="ja-JP" sz="646" kern="0" dirty="0">
                <a:solidFill>
                  <a:srgbClr val="000000"/>
                </a:solidFill>
                <a:latin typeface="Meiryo UI" panose="020B0604030504040204" pitchFamily="50" charset="-128"/>
                <a:cs typeface="Meiryo UI" panose="020B0604030504040204" pitchFamily="50" charset="-128"/>
              </a:rPr>
              <a:t>)</a:t>
            </a:r>
          </a:p>
        </p:txBody>
      </p:sp>
      <p:sp>
        <p:nvSpPr>
          <p:cNvPr id="109" name="角丸四角形 108"/>
          <p:cNvSpPr/>
          <p:nvPr/>
        </p:nvSpPr>
        <p:spPr>
          <a:xfrm>
            <a:off x="4129143" y="39981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ポジション管理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110" name="角丸四角形 109"/>
          <p:cNvSpPr/>
          <p:nvPr/>
        </p:nvSpPr>
        <p:spPr>
          <a:xfrm>
            <a:off x="4129143" y="4981776"/>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マージンコール</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管理</a:t>
            </a:r>
            <a:r>
              <a:rPr kumimoji="0" lang="ja-JP" altLang="en-US" sz="646" kern="0" dirty="0">
                <a:solidFill>
                  <a:srgbClr val="000000"/>
                </a:solidFill>
                <a:latin typeface="Meiryo UI" panose="020B0604030504040204" pitchFamily="50" charset="-128"/>
                <a:cs typeface="Meiryo UI" panose="020B0604030504040204" pitchFamily="50" charset="-128"/>
              </a:rPr>
              <a:t>（レポ）</a:t>
            </a:r>
            <a:endParaRPr kumimoji="0" lang="en-US" altLang="ja-JP" sz="646" kern="0" dirty="0">
              <a:solidFill>
                <a:srgbClr val="000000"/>
              </a:solidFill>
              <a:latin typeface="Meiryo UI" panose="020B0604030504040204" pitchFamily="50" charset="-128"/>
              <a:cs typeface="Meiryo UI" panose="020B0604030504040204" pitchFamily="50" charset="-128"/>
            </a:endParaRPr>
          </a:p>
        </p:txBody>
      </p:sp>
      <p:sp>
        <p:nvSpPr>
          <p:cNvPr id="111" name="角丸四角形 110"/>
          <p:cNvSpPr/>
          <p:nvPr/>
        </p:nvSpPr>
        <p:spPr>
          <a:xfrm>
            <a:off x="6070750" y="3506374"/>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取引・残高</a:t>
            </a:r>
            <a:endParaRPr kumimoji="0" lang="en-US" altLang="ja-JP" sz="831" kern="0" dirty="0">
              <a:solidFill>
                <a:srgbClr val="000000"/>
              </a:solidFill>
              <a:latin typeface="Meiryo UI" panose="020B0604030504040204" pitchFamily="50" charset="-128"/>
              <a:cs typeface="Meiryo UI" panose="020B0604030504040204" pitchFamily="50" charset="-128"/>
            </a:endParaRP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インターフェース</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112" name="角丸四角形 111"/>
          <p:cNvSpPr/>
          <p:nvPr/>
        </p:nvSpPr>
        <p:spPr>
          <a:xfrm>
            <a:off x="3158340" y="3998175"/>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残高管理</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113" name="角丸四角形 112"/>
          <p:cNvSpPr/>
          <p:nvPr/>
        </p:nvSpPr>
        <p:spPr>
          <a:xfrm>
            <a:off x="6070750" y="4981776"/>
            <a:ext cx="664615" cy="332308"/>
          </a:xfrm>
          <a:prstGeom prst="roundRect">
            <a:avLst/>
          </a:prstGeom>
          <a:solidFill>
            <a:srgbClr val="6785C1">
              <a:lumMod val="60000"/>
              <a:lumOff val="40000"/>
            </a:srgbClr>
          </a:solidFill>
          <a:ln w="25400" cap="flat" cmpd="sng" algn="ctr">
            <a:noFill/>
            <a:prstDash val="solid"/>
          </a:ln>
          <a:effectLst/>
        </p:spPr>
        <p:txBody>
          <a:bodyPr spcFirstLastPara="0" vert="horz" wrap="none" lIns="162773" tIns="162773" rIns="162773" bIns="162773" numCol="1" spcCol="1270" anchor="ctr" anchorCtr="0">
            <a:noAutofit/>
          </a:bodyPr>
          <a:lstStyle/>
          <a:p>
            <a:pPr algn="ctr" defTabSz="533413">
              <a:lnSpc>
                <a:spcPct val="90000"/>
              </a:lnSpc>
              <a:spcAft>
                <a:spcPct val="35000"/>
              </a:spcAft>
              <a:defRPr/>
            </a:pPr>
            <a:r>
              <a:rPr kumimoji="0" lang="en-US" altLang="ja-JP" sz="831" kern="0" dirty="0">
                <a:solidFill>
                  <a:srgbClr val="000000"/>
                </a:solidFill>
                <a:latin typeface="Meiryo UI" panose="020B0604030504040204" pitchFamily="50" charset="-128"/>
                <a:cs typeface="Meiryo UI" panose="020B0604030504040204" pitchFamily="50" charset="-128"/>
              </a:rPr>
              <a:t>SWIFT</a:t>
            </a:r>
          </a:p>
          <a:p>
            <a:pPr algn="ctr" defTabSz="533413">
              <a:lnSpc>
                <a:spcPct val="90000"/>
              </a:lnSpc>
              <a:spcAft>
                <a:spcPct val="35000"/>
              </a:spcAft>
              <a:defRPr/>
            </a:pPr>
            <a:r>
              <a:rPr kumimoji="0" lang="ja-JP" altLang="en-US" sz="831" kern="0" dirty="0">
                <a:solidFill>
                  <a:srgbClr val="000000"/>
                </a:solidFill>
                <a:latin typeface="Meiryo UI" panose="020B0604030504040204" pitchFamily="50" charset="-128"/>
                <a:cs typeface="Meiryo UI" panose="020B0604030504040204" pitchFamily="50" charset="-128"/>
              </a:rPr>
              <a:t>電文作成</a:t>
            </a:r>
            <a:endParaRPr kumimoji="0" lang="en-US" altLang="ja-JP" sz="831" kern="0" dirty="0">
              <a:solidFill>
                <a:srgbClr val="000000"/>
              </a:solidFill>
              <a:latin typeface="Meiryo UI" panose="020B0604030504040204" pitchFamily="50" charset="-128"/>
              <a:cs typeface="Meiryo UI" panose="020B0604030504040204" pitchFamily="50" charset="-128"/>
            </a:endParaRPr>
          </a:p>
        </p:txBody>
      </p:sp>
      <p:sp>
        <p:nvSpPr>
          <p:cNvPr id="114" name="Rectangle 11"/>
          <p:cNvSpPr>
            <a:spLocks noChangeArrowheads="1"/>
          </p:cNvSpPr>
          <p:nvPr/>
        </p:nvSpPr>
        <p:spPr bwMode="auto">
          <a:xfrm>
            <a:off x="4745795" y="5673312"/>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3323" b="1" dirty="0">
                <a:solidFill>
                  <a:srgbClr val="0F1C50"/>
                </a:solidFill>
                <a:latin typeface="Meiryo UI"/>
                <a:ea typeface="Meiryo UI"/>
              </a:rPr>
              <a:t>×</a:t>
            </a:r>
          </a:p>
        </p:txBody>
      </p:sp>
      <p:cxnSp>
        <p:nvCxnSpPr>
          <p:cNvPr id="115" name="直線矢印コネクタ 75"/>
          <p:cNvCxnSpPr>
            <a:endCxn id="80" idx="1"/>
          </p:cNvCxnSpPr>
          <p:nvPr/>
        </p:nvCxnSpPr>
        <p:spPr>
          <a:xfrm>
            <a:off x="6735364" y="5067278"/>
            <a:ext cx="1806958" cy="396667"/>
          </a:xfrm>
          <a:prstGeom prst="bentConnector3">
            <a:avLst>
              <a:gd name="adj1" fmla="val 59083"/>
            </a:avLst>
          </a:prstGeom>
          <a:noFill/>
          <a:ln w="12700" cap="flat" cmpd="sng" algn="ctr">
            <a:solidFill>
              <a:srgbClr val="404040"/>
            </a:solidFill>
            <a:prstDash val="solid"/>
            <a:miter lim="800000"/>
            <a:headEnd type="none" w="med" len="med"/>
            <a:tailEnd type="triangle" w="med" len="med"/>
          </a:ln>
          <a:effectLst/>
        </p:spPr>
      </p:cxnSp>
      <p:pic>
        <p:nvPicPr>
          <p:cNvPr id="116" name="Picture 9" descr="21604 高性能サーバ（インフレーム級）"/>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82645" y="3045818"/>
            <a:ext cx="591428" cy="72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Rectangle 11"/>
          <p:cNvSpPr>
            <a:spLocks noChangeArrowheads="1"/>
          </p:cNvSpPr>
          <p:nvPr/>
        </p:nvSpPr>
        <p:spPr bwMode="auto">
          <a:xfrm>
            <a:off x="8859036" y="3167068"/>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738" dirty="0">
                <a:solidFill>
                  <a:srgbClr val="000000"/>
                </a:solidFill>
                <a:latin typeface="Meiryo UI"/>
                <a:ea typeface="Meiryo UI"/>
              </a:rPr>
              <a:t>インターネット</a:t>
            </a:r>
            <a:endParaRPr lang="en-US" altLang="ja-JP" sz="738" dirty="0">
              <a:solidFill>
                <a:srgbClr val="000000"/>
              </a:solidFill>
              <a:latin typeface="Meiryo UI"/>
              <a:ea typeface="Meiryo UI"/>
            </a:endParaRPr>
          </a:p>
          <a:p>
            <a:pPr algn="ctr" defTabSz="421979" eaLnBrk="1" hangingPunct="1"/>
            <a:r>
              <a:rPr lang="ja-JP" altLang="en-US" sz="738" dirty="0">
                <a:solidFill>
                  <a:srgbClr val="000000"/>
                </a:solidFill>
                <a:latin typeface="Meiryo UI"/>
                <a:ea typeface="Meiryo UI"/>
              </a:rPr>
              <a:t>バンキング</a:t>
            </a:r>
            <a:endParaRPr lang="en-US" altLang="ja-JP" sz="738" dirty="0">
              <a:solidFill>
                <a:srgbClr val="000000"/>
              </a:solidFill>
              <a:latin typeface="Meiryo UI"/>
              <a:ea typeface="Meiryo UI"/>
            </a:endParaRPr>
          </a:p>
        </p:txBody>
      </p:sp>
      <p:sp>
        <p:nvSpPr>
          <p:cNvPr id="118" name="Rectangle 11"/>
          <p:cNvSpPr>
            <a:spLocks noChangeArrowheads="1"/>
          </p:cNvSpPr>
          <p:nvPr/>
        </p:nvSpPr>
        <p:spPr bwMode="auto">
          <a:xfrm>
            <a:off x="8483670" y="3783566"/>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923" dirty="0">
                <a:solidFill>
                  <a:srgbClr val="000000"/>
                </a:solidFill>
                <a:latin typeface="Meiryo UI"/>
                <a:ea typeface="Meiryo UI"/>
              </a:rPr>
              <a:t>国際勘定系</a:t>
            </a:r>
            <a:endParaRPr lang="en-US" altLang="ja-JP" sz="923" dirty="0">
              <a:solidFill>
                <a:srgbClr val="000000"/>
              </a:solidFill>
              <a:latin typeface="Meiryo UI"/>
              <a:ea typeface="Meiryo UI"/>
            </a:endParaRPr>
          </a:p>
          <a:p>
            <a:pPr algn="ctr" defTabSz="421979" eaLnBrk="1" hangingPunct="1"/>
            <a:r>
              <a:rPr lang="ja-JP" altLang="en-US" sz="923" dirty="0">
                <a:solidFill>
                  <a:srgbClr val="000000"/>
                </a:solidFill>
                <a:latin typeface="Meiryo UI"/>
                <a:ea typeface="Meiryo UI"/>
              </a:rPr>
              <a:t>システム</a:t>
            </a:r>
            <a:endParaRPr lang="en-US" altLang="ja-JP" sz="923" dirty="0">
              <a:solidFill>
                <a:srgbClr val="000000"/>
              </a:solidFill>
              <a:latin typeface="Meiryo UI"/>
              <a:ea typeface="Meiryo UI"/>
            </a:endParaRPr>
          </a:p>
        </p:txBody>
      </p:sp>
      <p:cxnSp>
        <p:nvCxnSpPr>
          <p:cNvPr id="119" name="直線矢印コネクタ 73"/>
          <p:cNvCxnSpPr/>
          <p:nvPr/>
        </p:nvCxnSpPr>
        <p:spPr>
          <a:xfrm rot="10800000" flipV="1">
            <a:off x="6735365" y="3221778"/>
            <a:ext cx="1747281" cy="384282"/>
          </a:xfrm>
          <a:prstGeom prst="bentConnector3">
            <a:avLst>
              <a:gd name="adj1" fmla="val 64314"/>
            </a:avLst>
          </a:prstGeom>
          <a:noFill/>
          <a:ln w="12700" cap="flat" cmpd="sng" algn="ctr">
            <a:solidFill>
              <a:srgbClr val="404040"/>
            </a:solidFill>
            <a:prstDash val="solid"/>
            <a:miter lim="800000"/>
            <a:headEnd type="triangle" w="med" len="med"/>
            <a:tailEnd type="none" w="med" len="med"/>
          </a:ln>
          <a:effectLst/>
        </p:spPr>
      </p:cxnSp>
      <p:sp>
        <p:nvSpPr>
          <p:cNvPr id="120" name="Rectangle 11"/>
          <p:cNvSpPr>
            <a:spLocks noChangeArrowheads="1"/>
          </p:cNvSpPr>
          <p:nvPr/>
        </p:nvSpPr>
        <p:spPr bwMode="auto">
          <a:xfrm>
            <a:off x="7740841" y="3264799"/>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738" dirty="0">
                <a:solidFill>
                  <a:srgbClr val="000000"/>
                </a:solidFill>
                <a:latin typeface="Meiryo UI"/>
                <a:ea typeface="Meiryo UI"/>
              </a:rPr>
              <a:t>対顧預金異動・残高</a:t>
            </a:r>
            <a:endParaRPr lang="en-US" altLang="ja-JP" sz="738" dirty="0">
              <a:solidFill>
                <a:srgbClr val="000000"/>
              </a:solidFill>
              <a:latin typeface="Meiryo UI"/>
              <a:ea typeface="Meiryo UI"/>
            </a:endParaRPr>
          </a:p>
        </p:txBody>
      </p:sp>
      <p:cxnSp>
        <p:nvCxnSpPr>
          <p:cNvPr id="121" name="直線矢印コネクタ 73"/>
          <p:cNvCxnSpPr/>
          <p:nvPr/>
        </p:nvCxnSpPr>
        <p:spPr>
          <a:xfrm rot="10800000" flipV="1">
            <a:off x="6735365" y="3628408"/>
            <a:ext cx="1747281" cy="455761"/>
          </a:xfrm>
          <a:prstGeom prst="bentConnector3">
            <a:avLst>
              <a:gd name="adj1" fmla="val 37476"/>
            </a:avLst>
          </a:prstGeom>
          <a:noFill/>
          <a:ln w="12700" cap="flat" cmpd="sng" algn="ctr">
            <a:solidFill>
              <a:srgbClr val="404040"/>
            </a:solidFill>
            <a:prstDash val="sysDash"/>
            <a:miter lim="800000"/>
            <a:headEnd type="triangle" w="med" len="med"/>
            <a:tailEnd type="none" w="med" len="med"/>
          </a:ln>
          <a:effectLst/>
        </p:spPr>
      </p:cxnSp>
      <p:cxnSp>
        <p:nvCxnSpPr>
          <p:cNvPr id="122" name="直線矢印コネクタ 73"/>
          <p:cNvCxnSpPr/>
          <p:nvPr/>
        </p:nvCxnSpPr>
        <p:spPr>
          <a:xfrm flipV="1">
            <a:off x="6735365" y="3450047"/>
            <a:ext cx="1747281" cy="289030"/>
          </a:xfrm>
          <a:prstGeom prst="bentConnector3">
            <a:avLst>
              <a:gd name="adj1" fmla="val 50000"/>
            </a:avLst>
          </a:prstGeom>
          <a:noFill/>
          <a:ln w="12700" cap="flat" cmpd="sng" algn="ctr">
            <a:solidFill>
              <a:srgbClr val="404040"/>
            </a:solidFill>
            <a:prstDash val="solid"/>
            <a:miter lim="800000"/>
            <a:headEnd type="triangle" w="med" len="med"/>
            <a:tailEnd type="none" w="med" len="med"/>
          </a:ln>
          <a:effectLst/>
        </p:spPr>
      </p:cxnSp>
      <p:sp>
        <p:nvSpPr>
          <p:cNvPr id="123" name="Rectangle 11"/>
          <p:cNvSpPr>
            <a:spLocks noChangeArrowheads="1"/>
          </p:cNvSpPr>
          <p:nvPr/>
        </p:nvSpPr>
        <p:spPr bwMode="auto">
          <a:xfrm>
            <a:off x="7890097" y="3492305"/>
            <a:ext cx="483395" cy="147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738" dirty="0">
                <a:solidFill>
                  <a:srgbClr val="000000"/>
                </a:solidFill>
                <a:latin typeface="Meiryo UI"/>
                <a:ea typeface="Meiryo UI"/>
              </a:rPr>
              <a:t>仕訳結果</a:t>
            </a:r>
            <a:endParaRPr lang="en-US" altLang="ja-JP" sz="738" dirty="0">
              <a:solidFill>
                <a:srgbClr val="000000"/>
              </a:solidFill>
              <a:latin typeface="Meiryo UI"/>
              <a:ea typeface="Meiryo UI"/>
            </a:endParaRPr>
          </a:p>
        </p:txBody>
      </p:sp>
      <p:sp>
        <p:nvSpPr>
          <p:cNvPr id="124" name="Rectangle 11"/>
          <p:cNvSpPr>
            <a:spLocks noChangeArrowheads="1"/>
          </p:cNvSpPr>
          <p:nvPr/>
        </p:nvSpPr>
        <p:spPr bwMode="auto">
          <a:xfrm>
            <a:off x="7752564" y="3026477"/>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738" dirty="0">
                <a:solidFill>
                  <a:srgbClr val="000000"/>
                </a:solidFill>
                <a:latin typeface="Meiryo UI"/>
                <a:ea typeface="Meiryo UI"/>
              </a:rPr>
              <a:t>インターバンク資金・為替取引</a:t>
            </a:r>
            <a:endParaRPr lang="en-US" altLang="ja-JP" sz="738" dirty="0">
              <a:solidFill>
                <a:srgbClr val="000000"/>
              </a:solidFill>
              <a:latin typeface="Meiryo UI"/>
              <a:ea typeface="Meiryo UI"/>
            </a:endParaRPr>
          </a:p>
        </p:txBody>
      </p:sp>
      <p:sp>
        <p:nvSpPr>
          <p:cNvPr id="125" name="Rectangle 11"/>
          <p:cNvSpPr>
            <a:spLocks noChangeArrowheads="1"/>
          </p:cNvSpPr>
          <p:nvPr/>
        </p:nvSpPr>
        <p:spPr bwMode="auto">
          <a:xfrm>
            <a:off x="7889357" y="4344791"/>
            <a:ext cx="483395" cy="147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738" dirty="0">
                <a:solidFill>
                  <a:srgbClr val="000000"/>
                </a:solidFill>
                <a:latin typeface="Meiryo UI"/>
                <a:ea typeface="Meiryo UI"/>
              </a:rPr>
              <a:t>仕訳結果</a:t>
            </a:r>
            <a:endParaRPr lang="en-US" altLang="ja-JP" sz="738" dirty="0">
              <a:solidFill>
                <a:srgbClr val="000000"/>
              </a:solidFill>
              <a:latin typeface="Meiryo UI"/>
              <a:ea typeface="Meiryo UI"/>
            </a:endParaRPr>
          </a:p>
        </p:txBody>
      </p:sp>
      <p:cxnSp>
        <p:nvCxnSpPr>
          <p:cNvPr id="126" name="直線矢印コネクタ 127"/>
          <p:cNvCxnSpPr>
            <a:stCxn id="70" idx="1"/>
            <a:endCxn id="85" idx="1"/>
          </p:cNvCxnSpPr>
          <p:nvPr/>
        </p:nvCxnSpPr>
        <p:spPr>
          <a:xfrm rot="10800000">
            <a:off x="1734061" y="3095533"/>
            <a:ext cx="1269841" cy="1293625"/>
          </a:xfrm>
          <a:prstGeom prst="bentConnector3">
            <a:avLst>
              <a:gd name="adj1" fmla="val 50000"/>
            </a:avLst>
          </a:prstGeom>
          <a:noFill/>
          <a:ln w="12700" cap="flat" cmpd="sng" algn="ctr">
            <a:solidFill>
              <a:srgbClr val="404040"/>
            </a:solidFill>
            <a:prstDash val="sysDash"/>
            <a:miter lim="800000"/>
            <a:headEnd type="triangle" w="med" len="med"/>
            <a:tailEnd type="none" w="med" len="med"/>
          </a:ln>
          <a:effectLst/>
        </p:spPr>
      </p:cxnSp>
      <p:cxnSp>
        <p:nvCxnSpPr>
          <p:cNvPr id="127" name="直線矢印コネクタ 130"/>
          <p:cNvCxnSpPr>
            <a:stCxn id="70" idx="1"/>
            <a:endCxn id="86" idx="1"/>
          </p:cNvCxnSpPr>
          <p:nvPr/>
        </p:nvCxnSpPr>
        <p:spPr>
          <a:xfrm rot="10800000">
            <a:off x="1734061" y="4056072"/>
            <a:ext cx="1269841" cy="333085"/>
          </a:xfrm>
          <a:prstGeom prst="bentConnector3">
            <a:avLst>
              <a:gd name="adj1" fmla="val 50000"/>
            </a:avLst>
          </a:prstGeom>
          <a:noFill/>
          <a:ln w="12700" cap="flat" cmpd="sng" algn="ctr">
            <a:solidFill>
              <a:srgbClr val="404040"/>
            </a:solidFill>
            <a:prstDash val="sysDash"/>
            <a:miter lim="800000"/>
            <a:headEnd type="triangle" w="med" len="med"/>
            <a:tailEnd type="none" w="med" len="med"/>
          </a:ln>
          <a:effectLst/>
        </p:spPr>
      </p:cxnSp>
      <p:sp>
        <p:nvSpPr>
          <p:cNvPr id="128" name="Rectangle 11"/>
          <p:cNvSpPr>
            <a:spLocks noChangeArrowheads="1"/>
          </p:cNvSpPr>
          <p:nvPr/>
        </p:nvSpPr>
        <p:spPr bwMode="auto">
          <a:xfrm>
            <a:off x="2422276" y="4178938"/>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831" dirty="0">
                <a:solidFill>
                  <a:srgbClr val="000000"/>
                </a:solidFill>
                <a:latin typeface="Meiryo UI"/>
                <a:ea typeface="Meiryo UI"/>
              </a:rPr>
              <a:t>登録・参照等</a:t>
            </a:r>
            <a:endParaRPr lang="en-US" altLang="ja-JP" sz="831" dirty="0">
              <a:solidFill>
                <a:srgbClr val="000000"/>
              </a:solidFill>
              <a:latin typeface="Meiryo UI"/>
              <a:ea typeface="Meiryo UI"/>
            </a:endParaRPr>
          </a:p>
        </p:txBody>
      </p:sp>
      <p:pic>
        <p:nvPicPr>
          <p:cNvPr id="129" name="Picture 4" descr="C:\Users\1510408\Pictures\euro\euro_d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53137">
            <a:off x="3182734" y="1659444"/>
            <a:ext cx="411952" cy="41195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descr="C:\Users\1510408\Pictures\dollar\dollar_d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50943">
            <a:off x="2821620" y="1590015"/>
            <a:ext cx="498462" cy="49846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C:\Users\1510408\Pictures\soaringArrow\soaringArrow_d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9780" y="1654926"/>
            <a:ext cx="489847" cy="48984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1510408\Pictures\soaringArrow\soaringArrow_d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8681">
            <a:off x="6367491" y="1880641"/>
            <a:ext cx="489847" cy="48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8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01</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smtClean="0">
                <a:solidFill>
                  <a:schemeClr val="tx1"/>
                </a:solidFill>
              </a:rPr>
              <a:t>会社概要</a:t>
            </a:r>
            <a:endParaRPr lang="en-US" altLang="ja-JP" dirty="0">
              <a:solidFill>
                <a:schemeClr val="tx1"/>
              </a:solidFill>
            </a:endParaRPr>
          </a:p>
        </p:txBody>
      </p:sp>
    </p:spTree>
    <p:extLst>
      <p:ext uri="{BB962C8B-B14F-4D97-AF65-F5344CB8AC3E}">
        <p14:creationId xmlns:p14="http://schemas.microsoft.com/office/powerpoint/2010/main" val="1579520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システム構築事例～外為業務サブシステム～</a:t>
            </a:r>
            <a:endParaRPr kumimoji="1" lang="ja-JP" altLang="en-US" dirty="0"/>
          </a:p>
        </p:txBody>
      </p:sp>
      <p:sp>
        <p:nvSpPr>
          <p:cNvPr id="58" name="正方形/長方形 57"/>
          <p:cNvSpPr/>
          <p:nvPr/>
        </p:nvSpPr>
        <p:spPr>
          <a:xfrm>
            <a:off x="7691016" y="1541753"/>
            <a:ext cx="1329231" cy="4556830"/>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r>
              <a:rPr kumimoji="0" lang="ja-JP" altLang="en-US" sz="1292" b="1" kern="0" dirty="0">
                <a:solidFill>
                  <a:srgbClr val="000000"/>
                </a:solidFill>
                <a:latin typeface="Meiryo UI"/>
                <a:cs typeface="Verdana" panose="020B0604030504040204" pitchFamily="34" charset="0"/>
              </a:rPr>
              <a:t>連携対象</a:t>
            </a:r>
            <a:endParaRPr kumimoji="0" lang="en-US" altLang="ja-JP" sz="1292" b="1" kern="0" dirty="0">
              <a:solidFill>
                <a:srgbClr val="000000"/>
              </a:solidFill>
              <a:latin typeface="Meiryo UI"/>
              <a:cs typeface="Verdana" panose="020B0604030504040204" pitchFamily="34" charset="0"/>
            </a:endParaRPr>
          </a:p>
          <a:p>
            <a:pPr algn="ctr" defTabSz="421979">
              <a:defRPr/>
            </a:pPr>
            <a:r>
              <a:rPr kumimoji="0" lang="ja-JP" altLang="en-US" sz="1292" b="1" kern="0" dirty="0">
                <a:solidFill>
                  <a:srgbClr val="000000"/>
                </a:solidFill>
                <a:latin typeface="Meiryo UI"/>
                <a:cs typeface="Verdana" panose="020B0604030504040204" pitchFamily="34" charset="0"/>
              </a:rPr>
              <a:t>システム群</a:t>
            </a:r>
          </a:p>
        </p:txBody>
      </p:sp>
      <p:sp>
        <p:nvSpPr>
          <p:cNvPr id="59" name="正方形/長方形 58"/>
          <p:cNvSpPr/>
          <p:nvPr/>
        </p:nvSpPr>
        <p:spPr>
          <a:xfrm>
            <a:off x="3531021" y="2294527"/>
            <a:ext cx="2871506" cy="3788308"/>
          </a:xfrm>
          <a:prstGeom prst="rect">
            <a:avLst/>
          </a:prstGeom>
          <a:solidFill>
            <a:srgbClr val="83B254">
              <a:lumMod val="40000"/>
              <a:lumOff val="60000"/>
            </a:srgbClr>
          </a:solidFill>
          <a:ln w="9525" cap="flat" cmpd="sng" algn="ctr">
            <a:noFill/>
            <a:prstDash val="solid"/>
          </a:ln>
          <a:effectLst/>
        </p:spPr>
        <p:txBody>
          <a:bodyPr rtlCol="0" anchor="ctr"/>
          <a:lstStyle/>
          <a:p>
            <a:pPr algn="ctr" defTabSz="421979">
              <a:defRPr/>
            </a:pPr>
            <a:endParaRPr kumimoji="0" lang="ja-JP" altLang="en-US" sz="1662" kern="0" dirty="0">
              <a:solidFill>
                <a:srgbClr val="000000"/>
              </a:solidFill>
              <a:latin typeface="Century Gothic"/>
            </a:endParaRPr>
          </a:p>
        </p:txBody>
      </p:sp>
      <p:sp>
        <p:nvSpPr>
          <p:cNvPr id="60" name="正方形/長方形 59"/>
          <p:cNvSpPr/>
          <p:nvPr/>
        </p:nvSpPr>
        <p:spPr>
          <a:xfrm>
            <a:off x="3784593" y="2460407"/>
            <a:ext cx="2405187" cy="2227107"/>
          </a:xfrm>
          <a:prstGeom prst="rect">
            <a:avLst/>
          </a:prstGeom>
          <a:solidFill>
            <a:srgbClr val="FFFFFF"/>
          </a:solidFill>
          <a:ln w="28575" cap="flat" cmpd="sng" algn="ctr">
            <a:solidFill>
              <a:srgbClr val="0F1C50">
                <a:lumMod val="90000"/>
                <a:lumOff val="10000"/>
              </a:srgbClr>
            </a:solidFill>
            <a:prstDash val="solid"/>
          </a:ln>
          <a:effectLst>
            <a:outerShdw blurRad="50800" dist="762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pic>
        <p:nvPicPr>
          <p:cNvPr id="61" name="Picture 7" descr="Prelude Enterpris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1208" y="2711851"/>
            <a:ext cx="1983389" cy="672662"/>
          </a:xfrm>
          <a:prstGeom prst="rect">
            <a:avLst/>
          </a:prstGeom>
          <a:solidFill>
            <a:srgbClr val="FFFFFF"/>
          </a:solidFill>
          <a:ln w="28575">
            <a:noFill/>
          </a:ln>
          <a:extLst/>
        </p:spPr>
      </p:pic>
      <p:cxnSp>
        <p:nvCxnSpPr>
          <p:cNvPr id="62" name="カギ線コネクタ 100"/>
          <p:cNvCxnSpPr/>
          <p:nvPr/>
        </p:nvCxnSpPr>
        <p:spPr>
          <a:xfrm>
            <a:off x="6428106" y="2459096"/>
            <a:ext cx="1495385" cy="0"/>
          </a:xfrm>
          <a:prstGeom prst="straightConnector1">
            <a:avLst/>
          </a:prstGeom>
          <a:noFill/>
          <a:ln w="28575" cap="flat" cmpd="sng" algn="ctr">
            <a:solidFill>
              <a:srgbClr val="404040"/>
            </a:solidFill>
            <a:prstDash val="solid"/>
            <a:miter lim="800000"/>
            <a:headEnd type="none" w="med" len="med"/>
            <a:tailEnd type="triangle" w="med" len="med"/>
          </a:ln>
          <a:effectLst/>
        </p:spPr>
      </p:cxnSp>
      <p:sp>
        <p:nvSpPr>
          <p:cNvPr id="63" name="Rectangle 21"/>
          <p:cNvSpPr>
            <a:spLocks noChangeArrowheads="1"/>
          </p:cNvSpPr>
          <p:nvPr/>
        </p:nvSpPr>
        <p:spPr bwMode="auto">
          <a:xfrm>
            <a:off x="3930871" y="4124929"/>
            <a:ext cx="996923" cy="453147"/>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資金</a:t>
            </a:r>
          </a:p>
        </p:txBody>
      </p:sp>
      <p:sp>
        <p:nvSpPr>
          <p:cNvPr id="64" name="Rectangle 21"/>
          <p:cNvSpPr>
            <a:spLocks noChangeArrowheads="1"/>
          </p:cNvSpPr>
          <p:nvPr/>
        </p:nvSpPr>
        <p:spPr bwMode="auto">
          <a:xfrm>
            <a:off x="5090427" y="3529587"/>
            <a:ext cx="996923" cy="453147"/>
          </a:xfrm>
          <a:prstGeom prst="roundRect">
            <a:avLst/>
          </a:prstGeom>
          <a:solidFill>
            <a:srgbClr val="6785C1">
              <a:lumMod val="60000"/>
              <a:lumOff val="40000"/>
            </a:srgbClr>
          </a:solidFill>
          <a:ln w="9525" algn="ctr">
            <a:noFill/>
            <a:prstDash val="dash"/>
            <a:miter lim="800000"/>
            <a:headEnd/>
            <a:tailEnd/>
          </a:ln>
          <a:effectLst/>
        </p:spPr>
        <p:txBody>
          <a:bodyPr wrap="none"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デリバ</a:t>
            </a:r>
            <a:r>
              <a:rPr kumimoji="0" lang="en-US" altLang="ja-JP" sz="1292" kern="0" dirty="0">
                <a:solidFill>
                  <a:srgbClr val="404040"/>
                </a:solidFill>
              </a:rPr>
              <a:t/>
            </a:r>
            <a:br>
              <a:rPr kumimoji="0" lang="en-US" altLang="ja-JP" sz="1292" kern="0" dirty="0">
                <a:solidFill>
                  <a:srgbClr val="404040"/>
                </a:solidFill>
              </a:rPr>
            </a:br>
            <a:r>
              <a:rPr kumimoji="0" lang="ja-JP" altLang="en-US" sz="1292" kern="0" dirty="0">
                <a:solidFill>
                  <a:srgbClr val="404040"/>
                </a:solidFill>
              </a:rPr>
              <a:t>ティブ</a:t>
            </a:r>
          </a:p>
        </p:txBody>
      </p:sp>
      <p:sp>
        <p:nvSpPr>
          <p:cNvPr id="65" name="Rectangle 21"/>
          <p:cNvSpPr>
            <a:spLocks noChangeArrowheads="1"/>
          </p:cNvSpPr>
          <p:nvPr/>
        </p:nvSpPr>
        <p:spPr bwMode="auto">
          <a:xfrm>
            <a:off x="3930871" y="3529587"/>
            <a:ext cx="996923" cy="453147"/>
          </a:xfrm>
          <a:prstGeom prst="roundRect">
            <a:avLst/>
          </a:prstGeom>
          <a:solidFill>
            <a:srgbClr val="6785C1">
              <a:lumMod val="60000"/>
              <a:lumOff val="40000"/>
            </a:srgbClr>
          </a:solidFill>
          <a:ln w="9525" algn="ctr">
            <a:noFill/>
            <a:prstDash val="dash"/>
            <a:miter lim="800000"/>
            <a:headEnd/>
            <a:tailEnd/>
          </a:ln>
          <a:effectLst/>
        </p:spPr>
        <p:txBody>
          <a:bodyPr wrap="none"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外貨</a:t>
            </a:r>
            <a:r>
              <a:rPr kumimoji="0" lang="en-US" altLang="ja-JP" sz="1292" kern="0" dirty="0">
                <a:solidFill>
                  <a:srgbClr val="404040"/>
                </a:solidFill>
              </a:rPr>
              <a:t/>
            </a:r>
            <a:br>
              <a:rPr kumimoji="0" lang="en-US" altLang="ja-JP" sz="1292" kern="0" dirty="0">
                <a:solidFill>
                  <a:srgbClr val="404040"/>
                </a:solidFill>
              </a:rPr>
            </a:br>
            <a:r>
              <a:rPr kumimoji="0" lang="ja-JP" altLang="en-US" sz="1292" kern="0" dirty="0">
                <a:solidFill>
                  <a:srgbClr val="404040"/>
                </a:solidFill>
              </a:rPr>
              <a:t>有価証券</a:t>
            </a:r>
          </a:p>
        </p:txBody>
      </p:sp>
      <p:sp>
        <p:nvSpPr>
          <p:cNvPr id="66" name="Rectangle 21"/>
          <p:cNvSpPr>
            <a:spLocks noChangeArrowheads="1"/>
          </p:cNvSpPr>
          <p:nvPr/>
        </p:nvSpPr>
        <p:spPr bwMode="auto">
          <a:xfrm>
            <a:off x="5090427" y="4124929"/>
            <a:ext cx="996923" cy="453147"/>
          </a:xfrm>
          <a:prstGeom prst="roundRect">
            <a:avLst/>
          </a:prstGeom>
          <a:solidFill>
            <a:srgbClr val="6785C1">
              <a:lumMod val="60000"/>
              <a:lumOff val="40000"/>
            </a:srgbClr>
          </a:solidFill>
          <a:ln w="9525" algn="ctr">
            <a:noFill/>
            <a:prstDash val="dash"/>
            <a:miter lim="800000"/>
            <a:headEnd/>
            <a:tailEnd/>
          </a:ln>
          <a:effectLst/>
        </p:spPr>
        <p:txBody>
          <a:bodyPr wrap="none"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為替</a:t>
            </a:r>
          </a:p>
        </p:txBody>
      </p:sp>
      <p:pic>
        <p:nvPicPr>
          <p:cNvPr id="67" name="Picture 9" descr="21604 高性能サーバ（インフレーム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1600" y="2238182"/>
            <a:ext cx="952500" cy="11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descr="C:\Users\1510408\Pictures\3944.png"/>
          <p:cNvPicPr>
            <a:picLocks noChangeAspect="1" noChangeArrowheads="1"/>
          </p:cNvPicPr>
          <p:nvPr/>
        </p:nvPicPr>
        <p:blipFill rotWithShape="1">
          <a:blip r:embed="rId4">
            <a:extLst>
              <a:ext uri="{28A0092B-C50C-407E-A947-70E740481C1C}">
                <a14:useLocalDpi xmlns:a14="http://schemas.microsoft.com/office/drawing/2010/main" val="0"/>
              </a:ext>
            </a:extLst>
          </a:blip>
          <a:srcRect r="18860"/>
          <a:stretch/>
        </p:blipFill>
        <p:spPr bwMode="auto">
          <a:xfrm>
            <a:off x="8070342" y="3689154"/>
            <a:ext cx="754674" cy="930096"/>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834510" y="1515295"/>
            <a:ext cx="1329231" cy="4607631"/>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r>
              <a:rPr kumimoji="0" lang="ja-JP" altLang="en-US" sz="1292" b="1" kern="0" dirty="0">
                <a:solidFill>
                  <a:srgbClr val="000000"/>
                </a:solidFill>
                <a:latin typeface="Meiryo UI"/>
                <a:cs typeface="Verdana" panose="020B0604030504040204" pitchFamily="34" charset="0"/>
              </a:rPr>
              <a:t>市場部門</a:t>
            </a:r>
          </a:p>
        </p:txBody>
      </p:sp>
      <p:pic>
        <p:nvPicPr>
          <p:cNvPr id="70" name="Picture 2" descr="C:\Users\1510408\Pictures\1435045400_my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803" y="5000468"/>
            <a:ext cx="577518" cy="57751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11"/>
          <p:cNvSpPr>
            <a:spLocks noChangeArrowheads="1"/>
          </p:cNvSpPr>
          <p:nvPr/>
        </p:nvSpPr>
        <p:spPr bwMode="auto">
          <a:xfrm>
            <a:off x="1243947" y="567043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u="sng" dirty="0">
                <a:solidFill>
                  <a:srgbClr val="000000"/>
                </a:solidFill>
                <a:latin typeface="Meiryo UI"/>
                <a:ea typeface="Meiryo UI"/>
              </a:rPr>
              <a:t>SWIFT</a:t>
            </a:r>
            <a:r>
              <a:rPr lang="ja-JP" altLang="en-US" sz="923" u="sng" dirty="0">
                <a:solidFill>
                  <a:srgbClr val="000000"/>
                </a:solidFill>
                <a:latin typeface="Meiryo UI"/>
                <a:ea typeface="Meiryo UI"/>
              </a:rPr>
              <a:t>端末</a:t>
            </a:r>
            <a:endParaRPr lang="en-US" altLang="ja-JP" sz="923" u="sng" dirty="0">
              <a:solidFill>
                <a:srgbClr val="000000"/>
              </a:solidFill>
              <a:latin typeface="Meiryo UI"/>
              <a:ea typeface="Meiryo UI"/>
            </a:endParaRPr>
          </a:p>
        </p:txBody>
      </p:sp>
      <p:sp>
        <p:nvSpPr>
          <p:cNvPr id="72" name="Rectangle 11"/>
          <p:cNvSpPr>
            <a:spLocks noChangeArrowheads="1"/>
          </p:cNvSpPr>
          <p:nvPr/>
        </p:nvSpPr>
        <p:spPr bwMode="auto">
          <a:xfrm>
            <a:off x="8139755" y="3327163"/>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923" u="sng" dirty="0">
                <a:solidFill>
                  <a:srgbClr val="000000"/>
                </a:solidFill>
                <a:latin typeface="Meiryo UI"/>
                <a:ea typeface="Meiryo UI"/>
              </a:rPr>
              <a:t>外為オンラインシステム</a:t>
            </a:r>
          </a:p>
        </p:txBody>
      </p:sp>
      <p:sp>
        <p:nvSpPr>
          <p:cNvPr id="73" name="Rectangle 11"/>
          <p:cNvSpPr>
            <a:spLocks noChangeArrowheads="1"/>
          </p:cNvSpPr>
          <p:nvPr/>
        </p:nvSpPr>
        <p:spPr bwMode="auto">
          <a:xfrm>
            <a:off x="8139755" y="4540461"/>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ja-JP" altLang="en-US" sz="923" u="sng" dirty="0">
                <a:solidFill>
                  <a:srgbClr val="000000"/>
                </a:solidFill>
                <a:latin typeface="Meiryo UI"/>
                <a:ea typeface="Meiryo UI"/>
              </a:rPr>
              <a:t>収益管理システム</a:t>
            </a:r>
          </a:p>
        </p:txBody>
      </p:sp>
      <p:sp>
        <p:nvSpPr>
          <p:cNvPr id="74" name="テキスト ボックス 73"/>
          <p:cNvSpPr txBox="1"/>
          <p:nvPr/>
        </p:nvSpPr>
        <p:spPr>
          <a:xfrm>
            <a:off x="6841811" y="2254940"/>
            <a:ext cx="578469" cy="209138"/>
          </a:xfrm>
          <a:prstGeom prst="rect">
            <a:avLst/>
          </a:prstGeom>
          <a:noFill/>
        </p:spPr>
        <p:txBody>
          <a:bodyPr wrap="non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約定データ</a:t>
            </a:r>
          </a:p>
        </p:txBody>
      </p:sp>
      <p:cxnSp>
        <p:nvCxnSpPr>
          <p:cNvPr id="75" name="カギ線コネクタ 100"/>
          <p:cNvCxnSpPr/>
          <p:nvPr/>
        </p:nvCxnSpPr>
        <p:spPr>
          <a:xfrm>
            <a:off x="6428106" y="2790917"/>
            <a:ext cx="1495385" cy="0"/>
          </a:xfrm>
          <a:prstGeom prst="straightConnector1">
            <a:avLst/>
          </a:prstGeom>
          <a:noFill/>
          <a:ln w="28575" cap="flat" cmpd="sng" algn="ctr">
            <a:solidFill>
              <a:srgbClr val="404040"/>
            </a:solidFill>
            <a:prstDash val="solid"/>
            <a:miter lim="800000"/>
            <a:headEnd type="none" w="med" len="med"/>
            <a:tailEnd type="triangle" w="med" len="med"/>
          </a:ln>
          <a:effectLst/>
        </p:spPr>
      </p:cxnSp>
      <p:sp>
        <p:nvSpPr>
          <p:cNvPr id="76" name="テキスト ボックス 75"/>
          <p:cNvSpPr txBox="1"/>
          <p:nvPr/>
        </p:nvSpPr>
        <p:spPr>
          <a:xfrm>
            <a:off x="6841811" y="2586760"/>
            <a:ext cx="578469" cy="209138"/>
          </a:xfrm>
          <a:prstGeom prst="rect">
            <a:avLst/>
          </a:prstGeom>
          <a:noFill/>
        </p:spPr>
        <p:txBody>
          <a:bodyPr wrap="non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日計データ</a:t>
            </a:r>
          </a:p>
        </p:txBody>
      </p:sp>
      <p:cxnSp>
        <p:nvCxnSpPr>
          <p:cNvPr id="77" name="カギ線コネクタ 100"/>
          <p:cNvCxnSpPr/>
          <p:nvPr/>
        </p:nvCxnSpPr>
        <p:spPr>
          <a:xfrm>
            <a:off x="6415317" y="3170192"/>
            <a:ext cx="1495385" cy="0"/>
          </a:xfrm>
          <a:prstGeom prst="straightConnector1">
            <a:avLst/>
          </a:prstGeom>
          <a:noFill/>
          <a:ln w="28575" cap="flat" cmpd="sng" algn="ctr">
            <a:solidFill>
              <a:srgbClr val="404040"/>
            </a:solidFill>
            <a:prstDash val="solid"/>
            <a:miter lim="800000"/>
            <a:headEnd type="triangle" w="med" len="med"/>
            <a:tailEnd type="none" w="med" len="med"/>
          </a:ln>
          <a:effectLst/>
        </p:spPr>
      </p:cxnSp>
      <p:sp>
        <p:nvSpPr>
          <p:cNvPr id="78" name="テキスト ボックス 77"/>
          <p:cNvSpPr txBox="1"/>
          <p:nvPr/>
        </p:nvSpPr>
        <p:spPr>
          <a:xfrm>
            <a:off x="6421086" y="2971185"/>
            <a:ext cx="1527447" cy="209138"/>
          </a:xfrm>
          <a:prstGeom prst="rect">
            <a:avLst/>
          </a:prstGeom>
          <a:noFill/>
        </p:spPr>
        <p:txBody>
          <a:bodyPr wrap="non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対顧為替予約分割実行データ</a:t>
            </a:r>
          </a:p>
        </p:txBody>
      </p:sp>
      <p:cxnSp>
        <p:nvCxnSpPr>
          <p:cNvPr id="79" name="カギ線コネクタ 100"/>
          <p:cNvCxnSpPr/>
          <p:nvPr/>
        </p:nvCxnSpPr>
        <p:spPr>
          <a:xfrm>
            <a:off x="6428106" y="4141413"/>
            <a:ext cx="1495385" cy="0"/>
          </a:xfrm>
          <a:prstGeom prst="straightConnector1">
            <a:avLst/>
          </a:prstGeom>
          <a:noFill/>
          <a:ln w="28575" cap="flat" cmpd="sng" algn="ctr">
            <a:solidFill>
              <a:srgbClr val="404040"/>
            </a:solidFill>
            <a:prstDash val="solid"/>
            <a:miter lim="800000"/>
            <a:headEnd type="none" w="med" len="med"/>
            <a:tailEnd type="triangle" w="med" len="med"/>
          </a:ln>
          <a:effectLst/>
        </p:spPr>
      </p:cxnSp>
      <p:sp>
        <p:nvSpPr>
          <p:cNvPr id="80" name="テキスト ボックス 79"/>
          <p:cNvSpPr txBox="1"/>
          <p:nvPr/>
        </p:nvSpPr>
        <p:spPr>
          <a:xfrm>
            <a:off x="6841811" y="3916663"/>
            <a:ext cx="578469" cy="209138"/>
          </a:xfrm>
          <a:prstGeom prst="rect">
            <a:avLst/>
          </a:prstGeom>
          <a:noFill/>
        </p:spPr>
        <p:txBody>
          <a:bodyPr wrap="non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約定データ</a:t>
            </a:r>
          </a:p>
        </p:txBody>
      </p:sp>
      <p:pic>
        <p:nvPicPr>
          <p:cNvPr id="81" name="Picture 3" descr="C:\Users\1510408\Pictures\3944.png"/>
          <p:cNvPicPr>
            <a:picLocks noChangeAspect="1" noChangeArrowheads="1"/>
          </p:cNvPicPr>
          <p:nvPr/>
        </p:nvPicPr>
        <p:blipFill rotWithShape="1">
          <a:blip r:embed="rId4">
            <a:extLst>
              <a:ext uri="{28A0092B-C50C-407E-A947-70E740481C1C}">
                <a14:useLocalDpi xmlns:a14="http://schemas.microsoft.com/office/drawing/2010/main" val="0"/>
              </a:ext>
            </a:extLst>
          </a:blip>
          <a:srcRect r="18860"/>
          <a:stretch/>
        </p:blipFill>
        <p:spPr bwMode="auto">
          <a:xfrm>
            <a:off x="8070342" y="4860017"/>
            <a:ext cx="754674" cy="930096"/>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11"/>
          <p:cNvSpPr>
            <a:spLocks noChangeArrowheads="1"/>
          </p:cNvSpPr>
          <p:nvPr/>
        </p:nvSpPr>
        <p:spPr bwMode="auto">
          <a:xfrm>
            <a:off x="8130291" y="5752214"/>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u="sng" dirty="0">
                <a:solidFill>
                  <a:srgbClr val="000000"/>
                </a:solidFill>
                <a:latin typeface="Meiryo UI"/>
                <a:ea typeface="Meiryo UI"/>
              </a:rPr>
              <a:t>ALM</a:t>
            </a:r>
            <a:r>
              <a:rPr lang="ja-JP" altLang="en-US" sz="923" u="sng" dirty="0">
                <a:solidFill>
                  <a:srgbClr val="000000"/>
                </a:solidFill>
                <a:latin typeface="Meiryo UI"/>
                <a:ea typeface="Meiryo UI"/>
              </a:rPr>
              <a:t>システム</a:t>
            </a:r>
          </a:p>
        </p:txBody>
      </p:sp>
      <p:cxnSp>
        <p:nvCxnSpPr>
          <p:cNvPr id="83" name="カギ線コネクタ 100"/>
          <p:cNvCxnSpPr/>
          <p:nvPr/>
        </p:nvCxnSpPr>
        <p:spPr>
          <a:xfrm>
            <a:off x="6398037" y="4505623"/>
            <a:ext cx="1525454" cy="783604"/>
          </a:xfrm>
          <a:prstGeom prst="bentConnector3">
            <a:avLst>
              <a:gd name="adj1" fmla="val 50000"/>
            </a:avLst>
          </a:prstGeom>
          <a:noFill/>
          <a:ln w="28575" cap="flat" cmpd="sng" algn="ctr">
            <a:solidFill>
              <a:srgbClr val="404040"/>
            </a:solidFill>
            <a:prstDash val="solid"/>
            <a:miter lim="800000"/>
            <a:headEnd type="none" w="med" len="med"/>
            <a:tailEnd type="triangle" w="med" len="med"/>
          </a:ln>
          <a:effectLst/>
        </p:spPr>
      </p:cxnSp>
      <p:sp>
        <p:nvSpPr>
          <p:cNvPr id="84" name="テキスト ボックス 83"/>
          <p:cNvSpPr txBox="1"/>
          <p:nvPr/>
        </p:nvSpPr>
        <p:spPr>
          <a:xfrm>
            <a:off x="6841811" y="4310294"/>
            <a:ext cx="578469" cy="209138"/>
          </a:xfrm>
          <a:prstGeom prst="rect">
            <a:avLst/>
          </a:prstGeom>
          <a:noFill/>
        </p:spPr>
        <p:txBody>
          <a:bodyPr wrap="non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約定データ</a:t>
            </a:r>
          </a:p>
        </p:txBody>
      </p:sp>
      <p:pic>
        <p:nvPicPr>
          <p:cNvPr id="85" name="Picture 2" descr="C:\Users\1510408\Pictures\textFile\textFile_h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219" y="5153918"/>
            <a:ext cx="489846" cy="48984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C:\Users\1510408\Pictures\textFile\textFile_h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841" y="5153918"/>
            <a:ext cx="489846" cy="48984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C:\Users\1510408\Pictures\textFile\textFile_h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463" y="5153918"/>
            <a:ext cx="489846" cy="489846"/>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p:cNvSpPr txBox="1"/>
          <p:nvPr/>
        </p:nvSpPr>
        <p:spPr>
          <a:xfrm>
            <a:off x="3973124" y="5705247"/>
            <a:ext cx="512747" cy="351163"/>
          </a:xfrm>
          <a:prstGeom prst="rect">
            <a:avLst/>
          </a:prstGeom>
          <a:noFill/>
        </p:spPr>
        <p:txBody>
          <a:bodyPr wrap="none" lIns="33231" tIns="33231" rIns="33231" bIns="33231" rtlCol="0">
            <a:spAutoFit/>
          </a:bodyPr>
          <a:lstStyle/>
          <a:p>
            <a:pPr algn="ctr" defTabSz="854680"/>
            <a:r>
              <a:rPr lang="en-US" altLang="ja-JP" sz="923" dirty="0">
                <a:solidFill>
                  <a:srgbClr val="404040"/>
                </a:solidFill>
                <a:latin typeface="Meiryo UI" panose="020B0604030504040204" pitchFamily="50" charset="-128"/>
                <a:cs typeface="Meiryo UI" panose="020B0604030504040204" pitchFamily="50" charset="-128"/>
              </a:rPr>
              <a:t>BIS</a:t>
            </a:r>
          </a:p>
          <a:p>
            <a:pPr algn="ctr" defTabSz="854680"/>
            <a:r>
              <a:rPr lang="en-US" altLang="ja-JP" sz="923" dirty="0">
                <a:solidFill>
                  <a:srgbClr val="404040"/>
                </a:solidFill>
                <a:latin typeface="Meiryo UI" panose="020B0604030504040204" pitchFamily="50" charset="-128"/>
                <a:cs typeface="Meiryo UI" panose="020B0604030504040204" pitchFamily="50" charset="-128"/>
              </a:rPr>
              <a:t>IF</a:t>
            </a:r>
            <a:r>
              <a:rPr lang="ja-JP" altLang="en-US" sz="923" dirty="0">
                <a:solidFill>
                  <a:srgbClr val="404040"/>
                </a:solidFill>
                <a:latin typeface="Meiryo UI" panose="020B0604030504040204" pitchFamily="50" charset="-128"/>
                <a:cs typeface="Meiryo UI" panose="020B0604030504040204" pitchFamily="50" charset="-128"/>
              </a:rPr>
              <a:t>ファイル</a:t>
            </a:r>
            <a:endParaRPr lang="en-US" altLang="ja-JP" sz="923" dirty="0">
              <a:solidFill>
                <a:srgbClr val="404040"/>
              </a:solidFill>
              <a:latin typeface="Meiryo UI" panose="020B0604030504040204" pitchFamily="50" charset="-128"/>
              <a:cs typeface="Meiryo UI" panose="020B0604030504040204" pitchFamily="50" charset="-128"/>
            </a:endParaRPr>
          </a:p>
        </p:txBody>
      </p:sp>
      <p:sp>
        <p:nvSpPr>
          <p:cNvPr id="89" name="テキスト ボックス 88"/>
          <p:cNvSpPr txBox="1"/>
          <p:nvPr/>
        </p:nvSpPr>
        <p:spPr>
          <a:xfrm>
            <a:off x="4742584" y="5705247"/>
            <a:ext cx="512747" cy="351163"/>
          </a:xfrm>
          <a:prstGeom prst="rect">
            <a:avLst/>
          </a:prstGeom>
          <a:noFill/>
        </p:spPr>
        <p:txBody>
          <a:bodyPr wrap="none" lIns="33231" tIns="33231" rIns="33231" bIns="33231" rtlCol="0">
            <a:spAutoFit/>
          </a:bodyPr>
          <a:lstStyle/>
          <a:p>
            <a:pPr algn="ctr" defTabSz="854680"/>
            <a:r>
              <a:rPr lang="en-US" altLang="ja-JP" sz="923" dirty="0">
                <a:solidFill>
                  <a:srgbClr val="404040"/>
                </a:solidFill>
                <a:latin typeface="Meiryo UI" panose="020B0604030504040204" pitchFamily="50" charset="-128"/>
                <a:cs typeface="Meiryo UI" panose="020B0604030504040204" pitchFamily="50" charset="-128"/>
              </a:rPr>
              <a:t>CVA</a:t>
            </a:r>
          </a:p>
          <a:p>
            <a:pPr algn="ctr" defTabSz="854680"/>
            <a:r>
              <a:rPr lang="en-US" altLang="ja-JP" sz="923" dirty="0">
                <a:solidFill>
                  <a:srgbClr val="404040"/>
                </a:solidFill>
                <a:latin typeface="Meiryo UI" panose="020B0604030504040204" pitchFamily="50" charset="-128"/>
                <a:cs typeface="Meiryo UI" panose="020B0604030504040204" pitchFamily="50" charset="-128"/>
              </a:rPr>
              <a:t>IF</a:t>
            </a:r>
            <a:r>
              <a:rPr lang="ja-JP" altLang="en-US" sz="923" dirty="0">
                <a:solidFill>
                  <a:srgbClr val="404040"/>
                </a:solidFill>
                <a:latin typeface="Meiryo UI" panose="020B0604030504040204" pitchFamily="50" charset="-128"/>
                <a:cs typeface="Meiryo UI" panose="020B0604030504040204" pitchFamily="50" charset="-128"/>
              </a:rPr>
              <a:t>ファイル</a:t>
            </a:r>
          </a:p>
        </p:txBody>
      </p:sp>
      <p:sp>
        <p:nvSpPr>
          <p:cNvPr id="90" name="テキスト ボックス 89"/>
          <p:cNvSpPr txBox="1"/>
          <p:nvPr/>
        </p:nvSpPr>
        <p:spPr>
          <a:xfrm>
            <a:off x="5489099" y="5705247"/>
            <a:ext cx="578469" cy="351163"/>
          </a:xfrm>
          <a:prstGeom prst="rect">
            <a:avLst/>
          </a:prstGeom>
          <a:noFill/>
        </p:spPr>
        <p:txBody>
          <a:bodyPr wrap="none" lIns="33231" tIns="33231" rIns="33231" bIns="33231" rtlCol="0">
            <a:spAutoFit/>
          </a:bodyPr>
          <a:lstStyle/>
          <a:p>
            <a:pPr algn="ctr" defTabSz="854680"/>
            <a:r>
              <a:rPr lang="ja-JP" altLang="en-US" sz="923" dirty="0">
                <a:solidFill>
                  <a:srgbClr val="404040"/>
                </a:solidFill>
                <a:latin typeface="Meiryo UI" panose="020B0604030504040204" pitchFamily="50" charset="-128"/>
                <a:cs typeface="Meiryo UI" panose="020B0604030504040204" pitchFamily="50" charset="-128"/>
              </a:rPr>
              <a:t>店頭デリバ</a:t>
            </a:r>
            <a:endParaRPr lang="en-US" altLang="ja-JP" sz="923" dirty="0">
              <a:solidFill>
                <a:srgbClr val="404040"/>
              </a:solidFill>
              <a:latin typeface="Meiryo UI" panose="020B0604030504040204" pitchFamily="50" charset="-128"/>
              <a:cs typeface="Meiryo UI" panose="020B0604030504040204" pitchFamily="50" charset="-128"/>
            </a:endParaRPr>
          </a:p>
          <a:p>
            <a:pPr algn="ctr" defTabSz="854680"/>
            <a:r>
              <a:rPr lang="ja-JP" altLang="en-US" sz="923" dirty="0">
                <a:solidFill>
                  <a:srgbClr val="404040"/>
                </a:solidFill>
                <a:latin typeface="Meiryo UI" panose="020B0604030504040204" pitchFamily="50" charset="-128"/>
                <a:cs typeface="Meiryo UI" panose="020B0604030504040204" pitchFamily="50" charset="-128"/>
              </a:rPr>
              <a:t>報告データ</a:t>
            </a:r>
          </a:p>
        </p:txBody>
      </p:sp>
      <p:cxnSp>
        <p:nvCxnSpPr>
          <p:cNvPr id="91" name="カギ線コネクタ 100"/>
          <p:cNvCxnSpPr/>
          <p:nvPr/>
        </p:nvCxnSpPr>
        <p:spPr>
          <a:xfrm flipV="1">
            <a:off x="1761321" y="3200816"/>
            <a:ext cx="1769701" cy="684190"/>
          </a:xfrm>
          <a:prstGeom prst="bentConnector3">
            <a:avLst>
              <a:gd name="adj1" fmla="val 50000"/>
            </a:avLst>
          </a:prstGeom>
          <a:noFill/>
          <a:ln w="28575" cap="flat" cmpd="sng" algn="ctr">
            <a:solidFill>
              <a:srgbClr val="404040"/>
            </a:solidFill>
            <a:prstDash val="solid"/>
            <a:miter lim="800000"/>
            <a:headEnd type="none" w="med" len="med"/>
            <a:tailEnd type="triangle" w="med" len="med"/>
          </a:ln>
          <a:effectLst/>
        </p:spPr>
      </p:cxnSp>
      <p:sp>
        <p:nvSpPr>
          <p:cNvPr id="92" name="テキスト ボックス 91"/>
          <p:cNvSpPr txBox="1"/>
          <p:nvPr/>
        </p:nvSpPr>
        <p:spPr>
          <a:xfrm>
            <a:off x="2412653" y="2976344"/>
            <a:ext cx="1277438" cy="209138"/>
          </a:xfrm>
          <a:prstGeom prst="rect">
            <a:avLst/>
          </a:prstGeom>
          <a:noFill/>
        </p:spPr>
        <p:txBody>
          <a:bodyPr wrap="square" lIns="33231" tIns="33231" rIns="33231" bIns="33231" rtlCol="0">
            <a:spAutoFit/>
          </a:bodyPr>
          <a:lstStyle/>
          <a:p>
            <a:pPr defTabSz="854680"/>
            <a:r>
              <a:rPr lang="en-US" altLang="ja-JP" sz="923" dirty="0">
                <a:solidFill>
                  <a:srgbClr val="404040"/>
                </a:solidFill>
                <a:latin typeface="Meiryo UI" panose="020B0604030504040204" pitchFamily="50" charset="-128"/>
                <a:cs typeface="Meiryo UI" panose="020B0604030504040204" pitchFamily="50" charset="-128"/>
              </a:rPr>
              <a:t>TARF</a:t>
            </a:r>
            <a:r>
              <a:rPr lang="ja-JP" altLang="en-US" sz="923" dirty="0">
                <a:solidFill>
                  <a:srgbClr val="404040"/>
                </a:solidFill>
                <a:latin typeface="Meiryo UI" panose="020B0604030504040204" pitchFamily="50" charset="-128"/>
                <a:cs typeface="Meiryo UI" panose="020B0604030504040204" pitchFamily="50" charset="-128"/>
              </a:rPr>
              <a:t>約定・時価データ</a:t>
            </a:r>
          </a:p>
        </p:txBody>
      </p:sp>
      <p:pic>
        <p:nvPicPr>
          <p:cNvPr id="93" name="Picture 3" descr="C:\Users\1510408\Pictures\3944.png"/>
          <p:cNvPicPr>
            <a:picLocks noChangeAspect="1" noChangeArrowheads="1"/>
          </p:cNvPicPr>
          <p:nvPr/>
        </p:nvPicPr>
        <p:blipFill rotWithShape="1">
          <a:blip r:embed="rId4">
            <a:extLst>
              <a:ext uri="{28A0092B-C50C-407E-A947-70E740481C1C}">
                <a14:useLocalDpi xmlns:a14="http://schemas.microsoft.com/office/drawing/2010/main" val="0"/>
              </a:ext>
            </a:extLst>
          </a:blip>
          <a:srcRect r="18860"/>
          <a:stretch/>
        </p:blipFill>
        <p:spPr bwMode="auto">
          <a:xfrm>
            <a:off x="2536395" y="4819926"/>
            <a:ext cx="754674" cy="930096"/>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11"/>
          <p:cNvSpPr>
            <a:spLocks noChangeArrowheads="1"/>
          </p:cNvSpPr>
          <p:nvPr/>
        </p:nvSpPr>
        <p:spPr bwMode="auto">
          <a:xfrm>
            <a:off x="2605808" y="5777127"/>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u="sng" dirty="0">
                <a:solidFill>
                  <a:srgbClr val="000000"/>
                </a:solidFill>
                <a:latin typeface="Meiryo UI"/>
                <a:ea typeface="Meiryo UI"/>
              </a:rPr>
              <a:t>SWIFT </a:t>
            </a:r>
          </a:p>
          <a:p>
            <a:pPr algn="ctr" defTabSz="421979" eaLnBrk="1" hangingPunct="1"/>
            <a:r>
              <a:rPr lang="ja-JP" altLang="en-US" sz="923" u="sng" dirty="0">
                <a:solidFill>
                  <a:srgbClr val="000000"/>
                </a:solidFill>
                <a:latin typeface="Meiryo UI"/>
                <a:ea typeface="Meiryo UI"/>
              </a:rPr>
              <a:t>サービスビューロ</a:t>
            </a:r>
          </a:p>
        </p:txBody>
      </p:sp>
      <p:cxnSp>
        <p:nvCxnSpPr>
          <p:cNvPr id="95" name="カギ線コネクタ 100"/>
          <p:cNvCxnSpPr/>
          <p:nvPr/>
        </p:nvCxnSpPr>
        <p:spPr>
          <a:xfrm rot="10800000" flipV="1">
            <a:off x="2913733" y="4098591"/>
            <a:ext cx="617289" cy="682168"/>
          </a:xfrm>
          <a:prstGeom prst="bentConnector2">
            <a:avLst/>
          </a:prstGeom>
          <a:noFill/>
          <a:ln w="28575" cap="flat" cmpd="sng" algn="ctr">
            <a:solidFill>
              <a:srgbClr val="404040"/>
            </a:solidFill>
            <a:prstDash val="solid"/>
            <a:miter lim="800000"/>
            <a:headEnd type="none" w="med" len="med"/>
            <a:tailEnd type="triangle" w="med" len="med"/>
          </a:ln>
          <a:effectLst/>
        </p:spPr>
      </p:cxnSp>
      <p:cxnSp>
        <p:nvCxnSpPr>
          <p:cNvPr id="96" name="カギ線コネクタ 100"/>
          <p:cNvCxnSpPr/>
          <p:nvPr/>
        </p:nvCxnSpPr>
        <p:spPr>
          <a:xfrm flipV="1">
            <a:off x="1761757" y="5284974"/>
            <a:ext cx="735871" cy="2127"/>
          </a:xfrm>
          <a:prstGeom prst="straightConnector1">
            <a:avLst/>
          </a:prstGeom>
          <a:noFill/>
          <a:ln w="28575" cap="flat" cmpd="sng" algn="ctr">
            <a:solidFill>
              <a:srgbClr val="404040"/>
            </a:solidFill>
            <a:prstDash val="solid"/>
            <a:miter lim="800000"/>
            <a:headEnd type="triangle" w="med" len="med"/>
            <a:tailEnd type="none" w="med" len="med"/>
          </a:ln>
          <a:effectLst/>
        </p:spPr>
      </p:cxnSp>
      <p:sp>
        <p:nvSpPr>
          <p:cNvPr id="97" name="テキスト ボックス 96"/>
          <p:cNvSpPr txBox="1"/>
          <p:nvPr/>
        </p:nvSpPr>
        <p:spPr>
          <a:xfrm>
            <a:off x="2812354" y="3768414"/>
            <a:ext cx="689076" cy="351163"/>
          </a:xfrm>
          <a:prstGeom prst="rect">
            <a:avLst/>
          </a:prstGeom>
          <a:noFill/>
        </p:spPr>
        <p:txBody>
          <a:bodyPr wrap="none" lIns="33231" tIns="33231" rIns="33231" bIns="33231" rtlCol="0">
            <a:spAutoFit/>
          </a:bodyPr>
          <a:lstStyle/>
          <a:p>
            <a:pPr defTabSz="854680"/>
            <a:r>
              <a:rPr lang="en-US" altLang="ja-JP" sz="923" dirty="0">
                <a:solidFill>
                  <a:srgbClr val="404040"/>
                </a:solidFill>
                <a:latin typeface="Meiryo UI" panose="020B0604030504040204" pitchFamily="50" charset="-128"/>
                <a:cs typeface="Meiryo UI" panose="020B0604030504040204" pitchFamily="50" charset="-128"/>
              </a:rPr>
              <a:t>SWIFT</a:t>
            </a:r>
            <a:r>
              <a:rPr lang="ja-JP" altLang="en-US" sz="923" dirty="0">
                <a:solidFill>
                  <a:srgbClr val="404040"/>
                </a:solidFill>
                <a:latin typeface="Meiryo UI" panose="020B0604030504040204" pitchFamily="50" charset="-128"/>
                <a:cs typeface="Meiryo UI" panose="020B0604030504040204" pitchFamily="50" charset="-128"/>
              </a:rPr>
              <a:t>電文</a:t>
            </a:r>
            <a:endParaRPr lang="en-US" altLang="ja-JP" sz="923" dirty="0">
              <a:solidFill>
                <a:srgbClr val="404040"/>
              </a:solidFill>
              <a:latin typeface="Meiryo UI" panose="020B0604030504040204" pitchFamily="50" charset="-128"/>
              <a:cs typeface="Meiryo UI" panose="020B0604030504040204" pitchFamily="50" charset="-128"/>
            </a:endParaRPr>
          </a:p>
          <a:p>
            <a:pPr defTabSz="854680"/>
            <a:r>
              <a:rPr lang="ja-JP" altLang="en-US" sz="923" dirty="0">
                <a:solidFill>
                  <a:srgbClr val="404040"/>
                </a:solidFill>
                <a:latin typeface="Meiryo UI" panose="020B0604030504040204" pitchFamily="50" charset="-128"/>
                <a:cs typeface="Meiryo UI" panose="020B0604030504040204" pitchFamily="50" charset="-128"/>
              </a:rPr>
              <a:t>（</a:t>
            </a:r>
            <a:r>
              <a:rPr lang="en-US" altLang="ja-JP" sz="923" dirty="0" err="1">
                <a:solidFill>
                  <a:srgbClr val="404040"/>
                </a:solidFill>
                <a:latin typeface="Meiryo UI" panose="020B0604030504040204" pitchFamily="50" charset="-128"/>
                <a:cs typeface="Meiryo UI" panose="020B0604030504040204" pitchFamily="50" charset="-128"/>
              </a:rPr>
              <a:t>MTxxx</a:t>
            </a:r>
            <a:r>
              <a:rPr lang="ja-JP" altLang="en-US" sz="923" dirty="0">
                <a:solidFill>
                  <a:srgbClr val="404040"/>
                </a:solidFill>
                <a:latin typeface="Meiryo UI" panose="020B0604030504040204" pitchFamily="50" charset="-128"/>
                <a:cs typeface="Meiryo UI" panose="020B0604030504040204" pitchFamily="50" charset="-128"/>
              </a:rPr>
              <a:t>）</a:t>
            </a:r>
          </a:p>
        </p:txBody>
      </p:sp>
      <p:pic>
        <p:nvPicPr>
          <p:cNvPr id="98" name="Picture 2" descr="C:\Users\1510408\Pictures\1435045400_my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803" y="2212095"/>
            <a:ext cx="577518" cy="57751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1510408\Pictures\1435045400_my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803" y="3567892"/>
            <a:ext cx="577518" cy="577518"/>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カギ線コネクタ 100"/>
          <p:cNvCxnSpPr/>
          <p:nvPr/>
        </p:nvCxnSpPr>
        <p:spPr>
          <a:xfrm>
            <a:off x="1786477" y="2558372"/>
            <a:ext cx="1742575" cy="0"/>
          </a:xfrm>
          <a:prstGeom prst="straightConnector1">
            <a:avLst/>
          </a:prstGeom>
          <a:noFill/>
          <a:ln w="28575" cap="flat" cmpd="sng" algn="ctr">
            <a:solidFill>
              <a:srgbClr val="404040"/>
            </a:solidFill>
            <a:prstDash val="solid"/>
            <a:miter lim="800000"/>
            <a:headEnd type="none" w="med" len="med"/>
            <a:tailEnd type="triangle" w="med" len="med"/>
          </a:ln>
          <a:effectLst/>
        </p:spPr>
      </p:cxnSp>
      <p:sp>
        <p:nvSpPr>
          <p:cNvPr id="101" name="正方形/長方形 100"/>
          <p:cNvSpPr>
            <a:spLocks noChangeArrowheads="1"/>
          </p:cNvSpPr>
          <p:nvPr/>
        </p:nvSpPr>
        <p:spPr bwMode="auto">
          <a:xfrm>
            <a:off x="581973" y="554599"/>
            <a:ext cx="8811168" cy="823864"/>
          </a:xfrm>
          <a:prstGeom prst="rect">
            <a:avLst/>
          </a:prstGeom>
          <a:noFill/>
          <a:ln w="9525">
            <a:noFill/>
            <a:miter lim="800000"/>
            <a:headEnd/>
            <a:tailEnd/>
          </a:ln>
        </p:spPr>
        <p:txBody>
          <a:bodyPr wrap="square" lIns="84376" tIns="42188" rIns="84376" bIns="42188">
            <a:spAutoFit/>
          </a:bodyPr>
          <a:lstStyle/>
          <a:p>
            <a:pPr defTabSz="421979" fontAlgn="t"/>
            <a:r>
              <a:rPr kumimoji="0" lang="ja-JP" altLang="en-US" sz="1600" dirty="0">
                <a:solidFill>
                  <a:srgbClr val="404040"/>
                </a:solidFill>
                <a:latin typeface="Meiryo UI"/>
              </a:rPr>
              <a:t>地方銀行様向けに、外為業務におけるサブシステムの位置づけで市場系管理システムの提供を行っております。対顧為替の分割実行の取込や</a:t>
            </a:r>
            <a:r>
              <a:rPr kumimoji="0" lang="en-US" altLang="ja-JP" sz="1600" dirty="0">
                <a:solidFill>
                  <a:srgbClr val="404040"/>
                </a:solidFill>
                <a:latin typeface="Meiryo UI"/>
              </a:rPr>
              <a:t>SWIFT</a:t>
            </a:r>
            <a:r>
              <a:rPr kumimoji="0" lang="ja-JP" altLang="en-US" sz="1600" dirty="0">
                <a:solidFill>
                  <a:srgbClr val="404040"/>
                </a:solidFill>
                <a:latin typeface="Meiryo UI"/>
              </a:rPr>
              <a:t>決済電文送信等、</a:t>
            </a:r>
            <a:r>
              <a:rPr kumimoji="0" lang="en-US" altLang="ja-JP" sz="1600" dirty="0">
                <a:solidFill>
                  <a:srgbClr val="404040"/>
                </a:solidFill>
                <a:latin typeface="Meiryo UI"/>
              </a:rPr>
              <a:t>TARF</a:t>
            </a:r>
            <a:r>
              <a:rPr kumimoji="0" lang="ja-JP" altLang="en-US" sz="1600" dirty="0">
                <a:solidFill>
                  <a:srgbClr val="404040"/>
                </a:solidFill>
                <a:latin typeface="Meiryo UI"/>
              </a:rPr>
              <a:t>取引を管理するための</a:t>
            </a:r>
            <a:r>
              <a:rPr kumimoji="0" lang="en-US" altLang="ja-JP" sz="1600" dirty="0">
                <a:solidFill>
                  <a:srgbClr val="404040"/>
                </a:solidFill>
                <a:latin typeface="Meiryo UI"/>
              </a:rPr>
              <a:t>FENICS</a:t>
            </a:r>
            <a:r>
              <a:rPr kumimoji="0" lang="ja-JP" altLang="en-US" sz="1600" dirty="0">
                <a:solidFill>
                  <a:srgbClr val="404040"/>
                </a:solidFill>
                <a:latin typeface="Meiryo UI"/>
              </a:rPr>
              <a:t>システムとの連携等、関連システムとのインターフェース機能を開発し業務効率化をご支援しております。</a:t>
            </a:r>
            <a:endParaRPr kumimoji="0" lang="en-US" altLang="ja-JP" sz="1600" dirty="0">
              <a:solidFill>
                <a:srgbClr val="404040"/>
              </a:solidFill>
              <a:latin typeface="Meiryo UI"/>
            </a:endParaRPr>
          </a:p>
        </p:txBody>
      </p:sp>
      <p:sp>
        <p:nvSpPr>
          <p:cNvPr id="102" name="テキスト ボックス 101"/>
          <p:cNvSpPr txBox="1"/>
          <p:nvPr/>
        </p:nvSpPr>
        <p:spPr>
          <a:xfrm>
            <a:off x="2427183" y="2214051"/>
            <a:ext cx="1161307" cy="351163"/>
          </a:xfrm>
          <a:prstGeom prst="rect">
            <a:avLst/>
          </a:prstGeom>
          <a:noFill/>
        </p:spPr>
        <p:txBody>
          <a:bodyPr wrap="square" lIns="33231" tIns="33231" rIns="33231" bIns="33231" rtlCol="0">
            <a:spAutoFit/>
          </a:bodyPr>
          <a:lstStyle/>
          <a:p>
            <a:pPr defTabSz="854680"/>
            <a:r>
              <a:rPr lang="ja-JP" altLang="en-US" sz="923" dirty="0">
                <a:solidFill>
                  <a:srgbClr val="404040"/>
                </a:solidFill>
                <a:latin typeface="Meiryo UI" panose="020B0604030504040204" pitchFamily="50" charset="-128"/>
                <a:cs typeface="Meiryo UI" panose="020B0604030504040204" pitchFamily="50" charset="-128"/>
              </a:rPr>
              <a:t>時価・金利・為替・</a:t>
            </a:r>
            <a:endParaRPr lang="en-US" altLang="ja-JP" sz="923" dirty="0">
              <a:solidFill>
                <a:srgbClr val="404040"/>
              </a:solidFill>
              <a:latin typeface="Meiryo UI" panose="020B0604030504040204" pitchFamily="50" charset="-128"/>
              <a:cs typeface="Meiryo UI" panose="020B0604030504040204" pitchFamily="50" charset="-128"/>
            </a:endParaRPr>
          </a:p>
          <a:p>
            <a:pPr defTabSz="854680"/>
            <a:r>
              <a:rPr lang="ja-JP" altLang="en-US" sz="923" dirty="0">
                <a:solidFill>
                  <a:srgbClr val="404040"/>
                </a:solidFill>
                <a:latin typeface="Meiryo UI" panose="020B0604030504040204" pitchFamily="50" charset="-128"/>
                <a:cs typeface="Meiryo UI" panose="020B0604030504040204" pitchFamily="50" charset="-128"/>
              </a:rPr>
              <a:t>ボラティリティ</a:t>
            </a:r>
          </a:p>
        </p:txBody>
      </p:sp>
      <p:sp>
        <p:nvSpPr>
          <p:cNvPr id="103" name="正方形/長方形 102"/>
          <p:cNvSpPr/>
          <p:nvPr/>
        </p:nvSpPr>
        <p:spPr>
          <a:xfrm>
            <a:off x="2129693" y="1515295"/>
            <a:ext cx="4272835" cy="684932"/>
          </a:xfrm>
          <a:prstGeom prst="rect">
            <a:avLst/>
          </a:prstGeom>
          <a:solidFill>
            <a:srgbClr val="FFFFFF">
              <a:lumMod val="95000"/>
            </a:srgbClr>
          </a:solidFill>
          <a:ln w="9525" cap="flat" cmpd="sng" algn="ctr">
            <a:noFill/>
            <a:prstDash val="solid"/>
          </a:ln>
          <a:effectLst/>
        </p:spPr>
        <p:txBody>
          <a:bodyPr lIns="33231" tIns="99692" rIns="33231" bIns="33231" rtlCol="0" anchor="t"/>
          <a:lstStyle/>
          <a:p>
            <a:pPr algn="ctr" defTabSz="421979">
              <a:defRPr/>
            </a:pPr>
            <a:endParaRPr kumimoji="0" lang="ja-JP" altLang="en-US" sz="1292" b="1" kern="0" dirty="0">
              <a:solidFill>
                <a:srgbClr val="000000"/>
              </a:solidFill>
              <a:latin typeface="Meiryo UI"/>
              <a:cs typeface="Verdana" panose="020B0604030504040204" pitchFamily="34" charset="0"/>
            </a:endParaRPr>
          </a:p>
        </p:txBody>
      </p:sp>
      <p:pic>
        <p:nvPicPr>
          <p:cNvPr id="104" name="Picture 5" descr="MCj04339410000[1]"/>
          <p:cNvPicPr>
            <a:picLocks noChangeAspect="1" noChangeArrowheads="1"/>
          </p:cNvPicPr>
          <p:nvPr/>
        </p:nvPicPr>
        <p:blipFill>
          <a:blip r:embed="rId7"/>
          <a:srcRect/>
          <a:stretch>
            <a:fillRect/>
          </a:stretch>
        </p:blipFill>
        <p:spPr bwMode="auto">
          <a:xfrm flipH="1">
            <a:off x="4027417" y="1541753"/>
            <a:ext cx="562561" cy="519040"/>
          </a:xfrm>
          <a:prstGeom prst="rect">
            <a:avLst/>
          </a:prstGeom>
          <a:noFill/>
          <a:ln w="9525">
            <a:noFill/>
            <a:miter lim="800000"/>
            <a:headEnd/>
            <a:tailEnd/>
          </a:ln>
        </p:spPr>
      </p:pic>
      <p:sp>
        <p:nvSpPr>
          <p:cNvPr id="105" name="下矢印 104"/>
          <p:cNvSpPr/>
          <p:nvPr/>
        </p:nvSpPr>
        <p:spPr>
          <a:xfrm>
            <a:off x="3943177" y="211427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フロント</a:t>
            </a:r>
            <a:r>
              <a:rPr kumimoji="0" lang="en-US" altLang="ja-JP" sz="738" b="1" kern="0" dirty="0">
                <a:solidFill>
                  <a:srgbClr val="FFFFFF"/>
                </a:solidFill>
                <a:latin typeface="Meiryo UI"/>
              </a:rPr>
              <a:t/>
            </a:r>
            <a:br>
              <a:rPr kumimoji="0" lang="en-US" altLang="ja-JP" sz="738" b="1" kern="0" dirty="0">
                <a:solidFill>
                  <a:srgbClr val="FFFFFF"/>
                </a:solidFill>
                <a:latin typeface="Meiryo UI"/>
              </a:rPr>
            </a:br>
            <a:r>
              <a:rPr kumimoji="0" lang="ja-JP" altLang="en-US" sz="738" b="1" kern="0" dirty="0">
                <a:solidFill>
                  <a:srgbClr val="FFFFFF"/>
                </a:solidFill>
                <a:latin typeface="Meiryo UI"/>
              </a:rPr>
              <a:t>入力</a:t>
            </a:r>
            <a:endParaRPr kumimoji="0" lang="en-US" altLang="ja-JP" sz="738" b="1" kern="0" dirty="0">
              <a:solidFill>
                <a:srgbClr val="FFFFFF"/>
              </a:solidFill>
              <a:latin typeface="Meiryo UI"/>
            </a:endParaRPr>
          </a:p>
        </p:txBody>
      </p:sp>
      <p:pic>
        <p:nvPicPr>
          <p:cNvPr id="106" name="Picture 5" descr="MCj04339410000[1]"/>
          <p:cNvPicPr>
            <a:picLocks noChangeAspect="1" noChangeArrowheads="1"/>
          </p:cNvPicPr>
          <p:nvPr/>
        </p:nvPicPr>
        <p:blipFill>
          <a:blip r:embed="rId7"/>
          <a:srcRect/>
          <a:stretch>
            <a:fillRect/>
          </a:stretch>
        </p:blipFill>
        <p:spPr bwMode="auto">
          <a:xfrm flipH="1">
            <a:off x="5272557" y="1541753"/>
            <a:ext cx="562561" cy="519040"/>
          </a:xfrm>
          <a:prstGeom prst="rect">
            <a:avLst/>
          </a:prstGeom>
          <a:noFill/>
          <a:ln w="9525">
            <a:noFill/>
            <a:miter lim="800000"/>
            <a:headEnd/>
            <a:tailEnd/>
          </a:ln>
        </p:spPr>
      </p:pic>
      <p:sp>
        <p:nvSpPr>
          <p:cNvPr id="107" name="下矢印 106"/>
          <p:cNvSpPr/>
          <p:nvPr/>
        </p:nvSpPr>
        <p:spPr>
          <a:xfrm>
            <a:off x="5214971" y="211427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バック</a:t>
            </a:r>
            <a:endParaRPr kumimoji="0" lang="en-US" altLang="ja-JP" sz="738" b="1" kern="0" dirty="0">
              <a:solidFill>
                <a:srgbClr val="FFFFFF"/>
              </a:solidFill>
              <a:latin typeface="Meiryo UI"/>
            </a:endParaRPr>
          </a:p>
          <a:p>
            <a:pPr algn="ctr" defTabSz="421979">
              <a:defRPr/>
            </a:pPr>
            <a:r>
              <a:rPr kumimoji="0" lang="ja-JP" altLang="en-US" sz="738" b="1" kern="0" dirty="0">
                <a:solidFill>
                  <a:srgbClr val="FFFFFF"/>
                </a:solidFill>
                <a:latin typeface="Meiryo UI"/>
              </a:rPr>
              <a:t>承認</a:t>
            </a:r>
            <a:endParaRPr kumimoji="0" lang="en-US" altLang="ja-JP" sz="738" b="1" kern="0" dirty="0">
              <a:solidFill>
                <a:srgbClr val="FFFFFF"/>
              </a:solidFill>
              <a:latin typeface="Meiryo UI"/>
            </a:endParaRPr>
          </a:p>
        </p:txBody>
      </p:sp>
      <p:sp>
        <p:nvSpPr>
          <p:cNvPr id="108" name="Rectangle 11"/>
          <p:cNvSpPr>
            <a:spLocks noChangeArrowheads="1"/>
          </p:cNvSpPr>
          <p:nvPr/>
        </p:nvSpPr>
        <p:spPr bwMode="auto">
          <a:xfrm>
            <a:off x="1243947" y="4178470"/>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u="sng" dirty="0">
                <a:solidFill>
                  <a:srgbClr val="000000"/>
                </a:solidFill>
                <a:latin typeface="Meiryo UI"/>
                <a:ea typeface="Meiryo UI"/>
              </a:rPr>
              <a:t>FENICS</a:t>
            </a:r>
            <a:r>
              <a:rPr lang="ja-JP" altLang="en-US" sz="923" u="sng" dirty="0">
                <a:solidFill>
                  <a:srgbClr val="000000"/>
                </a:solidFill>
                <a:latin typeface="Meiryo UI"/>
                <a:ea typeface="Meiryo UI"/>
              </a:rPr>
              <a:t>端末</a:t>
            </a:r>
            <a:endParaRPr lang="en-US" altLang="ja-JP" sz="923" u="sng" dirty="0">
              <a:solidFill>
                <a:srgbClr val="000000"/>
              </a:solidFill>
              <a:latin typeface="Meiryo UI"/>
              <a:ea typeface="Meiryo UI"/>
            </a:endParaRPr>
          </a:p>
        </p:txBody>
      </p:sp>
      <p:sp>
        <p:nvSpPr>
          <p:cNvPr id="109" name="Rectangle 11"/>
          <p:cNvSpPr>
            <a:spLocks noChangeArrowheads="1"/>
          </p:cNvSpPr>
          <p:nvPr/>
        </p:nvSpPr>
        <p:spPr bwMode="auto">
          <a:xfrm>
            <a:off x="1243947" y="2881101"/>
            <a:ext cx="531735" cy="2162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421979" eaLnBrk="1" hangingPunct="1"/>
            <a:r>
              <a:rPr lang="en-US" altLang="ja-JP" sz="923" u="sng" dirty="0">
                <a:solidFill>
                  <a:srgbClr val="000000"/>
                </a:solidFill>
                <a:latin typeface="Meiryo UI"/>
                <a:ea typeface="Meiryo UI"/>
              </a:rPr>
              <a:t>Bloomberg</a:t>
            </a:r>
            <a:r>
              <a:rPr lang="ja-JP" altLang="en-US" sz="923" u="sng" dirty="0">
                <a:solidFill>
                  <a:srgbClr val="000000"/>
                </a:solidFill>
                <a:latin typeface="Meiryo UI"/>
                <a:ea typeface="Meiryo UI"/>
              </a:rPr>
              <a:t>端末</a:t>
            </a:r>
            <a:endParaRPr lang="en-US" altLang="ja-JP" sz="923" u="sng" dirty="0">
              <a:solidFill>
                <a:srgbClr val="000000"/>
              </a:solidFill>
              <a:latin typeface="Meiryo UI"/>
              <a:ea typeface="Meiryo UI"/>
            </a:endParaRPr>
          </a:p>
        </p:txBody>
      </p:sp>
      <p:cxnSp>
        <p:nvCxnSpPr>
          <p:cNvPr id="110" name="カギ線コネクタ 100"/>
          <p:cNvCxnSpPr/>
          <p:nvPr/>
        </p:nvCxnSpPr>
        <p:spPr>
          <a:xfrm flipH="1">
            <a:off x="4223649" y="4770393"/>
            <a:ext cx="1" cy="448870"/>
          </a:xfrm>
          <a:prstGeom prst="straightConnector1">
            <a:avLst/>
          </a:prstGeom>
          <a:noFill/>
          <a:ln w="57150" cap="flat" cmpd="sng" algn="ctr">
            <a:solidFill>
              <a:srgbClr val="404040"/>
            </a:solidFill>
            <a:prstDash val="solid"/>
            <a:miter lim="800000"/>
            <a:headEnd type="none" w="med" len="med"/>
            <a:tailEnd type="triangle" w="med" len="med"/>
          </a:ln>
          <a:effectLst>
            <a:outerShdw blurRad="50800" dist="38100" dir="2700000" algn="tl" rotWithShape="0">
              <a:prstClr val="black">
                <a:alpha val="40000"/>
              </a:prstClr>
            </a:outerShdw>
          </a:effectLst>
        </p:spPr>
      </p:cxnSp>
      <p:cxnSp>
        <p:nvCxnSpPr>
          <p:cNvPr id="111" name="カギ線コネクタ 100"/>
          <p:cNvCxnSpPr/>
          <p:nvPr/>
        </p:nvCxnSpPr>
        <p:spPr>
          <a:xfrm flipH="1">
            <a:off x="4988041" y="4770393"/>
            <a:ext cx="1" cy="448870"/>
          </a:xfrm>
          <a:prstGeom prst="straightConnector1">
            <a:avLst/>
          </a:prstGeom>
          <a:noFill/>
          <a:ln w="57150" cap="flat" cmpd="sng" algn="ctr">
            <a:solidFill>
              <a:srgbClr val="404040"/>
            </a:solidFill>
            <a:prstDash val="solid"/>
            <a:miter lim="800000"/>
            <a:headEnd type="none" w="med" len="med"/>
            <a:tailEnd type="triangle" w="med" len="med"/>
          </a:ln>
          <a:effectLst>
            <a:outerShdw blurRad="50800" dist="38100" dir="2700000" algn="tl" rotWithShape="0">
              <a:prstClr val="black">
                <a:alpha val="40000"/>
              </a:prstClr>
            </a:outerShdw>
          </a:effectLst>
        </p:spPr>
      </p:cxnSp>
      <p:cxnSp>
        <p:nvCxnSpPr>
          <p:cNvPr id="112" name="カギ線コネクタ 100"/>
          <p:cNvCxnSpPr/>
          <p:nvPr/>
        </p:nvCxnSpPr>
        <p:spPr>
          <a:xfrm flipH="1">
            <a:off x="5752434" y="4770393"/>
            <a:ext cx="1" cy="448870"/>
          </a:xfrm>
          <a:prstGeom prst="straightConnector1">
            <a:avLst/>
          </a:prstGeom>
          <a:noFill/>
          <a:ln w="57150" cap="flat" cmpd="sng" algn="ctr">
            <a:solidFill>
              <a:srgbClr val="404040"/>
            </a:solidFill>
            <a:prstDash val="solid"/>
            <a:miter lim="800000"/>
            <a:headEnd type="none" w="med" len="med"/>
            <a:tailEnd type="triangle" w="med"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588867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システム構築事例～外債・デリバティブ管理システム～</a:t>
            </a:r>
            <a:endParaRPr kumimoji="1" lang="ja-JP" altLang="en-US" dirty="0"/>
          </a:p>
        </p:txBody>
      </p:sp>
      <p:sp>
        <p:nvSpPr>
          <p:cNvPr id="57" name="正方形/長方形 56"/>
          <p:cNvSpPr/>
          <p:nvPr/>
        </p:nvSpPr>
        <p:spPr>
          <a:xfrm>
            <a:off x="7133034" y="2244990"/>
            <a:ext cx="1927238" cy="3624544"/>
          </a:xfrm>
          <a:prstGeom prst="rect">
            <a:avLst/>
          </a:prstGeom>
          <a:solidFill>
            <a:srgbClr val="FFFFFF">
              <a:lumMod val="95000"/>
            </a:srgbClr>
          </a:solidFill>
          <a:ln w="12700" cap="flat" cmpd="sng" algn="ctr">
            <a:noFill/>
            <a:prstDash val="solid"/>
            <a:miter lim="800000"/>
          </a:ln>
          <a:effectLst/>
        </p:spPr>
        <p:txBody>
          <a:bodyPr rtlCol="0" anchor="t"/>
          <a:lstStyle/>
          <a:p>
            <a:pPr algn="ctr" defTabSz="854680">
              <a:defRPr/>
            </a:pPr>
            <a:r>
              <a:rPr kumimoji="0" lang="ja-JP" altLang="en-US" sz="1477" kern="0" dirty="0">
                <a:solidFill>
                  <a:srgbClr val="404040"/>
                </a:solidFill>
                <a:latin typeface="Arial"/>
                <a:ea typeface="Meiryo UI"/>
              </a:rPr>
              <a:t>帳票・</a:t>
            </a:r>
            <a:r>
              <a:rPr kumimoji="0" lang="en-US" altLang="ja-JP" sz="1477" kern="0" dirty="0">
                <a:solidFill>
                  <a:srgbClr val="404040"/>
                </a:solidFill>
                <a:latin typeface="Arial"/>
                <a:ea typeface="Meiryo UI"/>
              </a:rPr>
              <a:t>IF</a:t>
            </a:r>
            <a:r>
              <a:rPr kumimoji="0" lang="ja-JP" altLang="en-US" sz="1477" kern="0" dirty="0">
                <a:solidFill>
                  <a:srgbClr val="404040"/>
                </a:solidFill>
                <a:latin typeface="Arial"/>
                <a:ea typeface="Meiryo UI"/>
              </a:rPr>
              <a:t>処理等</a:t>
            </a:r>
            <a:endParaRPr kumimoji="0" lang="en-US" altLang="ja-JP" sz="1477" kern="0" dirty="0">
              <a:solidFill>
                <a:srgbClr val="404040"/>
              </a:solidFill>
              <a:latin typeface="Arial"/>
              <a:ea typeface="Meiryo UI"/>
            </a:endParaRPr>
          </a:p>
        </p:txBody>
      </p:sp>
      <p:sp>
        <p:nvSpPr>
          <p:cNvPr id="58" name="正方形/長方形 57"/>
          <p:cNvSpPr/>
          <p:nvPr/>
        </p:nvSpPr>
        <p:spPr>
          <a:xfrm>
            <a:off x="739967" y="2244990"/>
            <a:ext cx="1927238" cy="3624544"/>
          </a:xfrm>
          <a:prstGeom prst="rect">
            <a:avLst/>
          </a:prstGeom>
          <a:solidFill>
            <a:srgbClr val="FFFFFF">
              <a:lumMod val="95000"/>
            </a:srgbClr>
          </a:solidFill>
          <a:ln w="12700" cap="flat" cmpd="sng" algn="ctr">
            <a:noFill/>
            <a:prstDash val="solid"/>
            <a:miter lim="800000"/>
          </a:ln>
          <a:effectLst/>
        </p:spPr>
        <p:txBody>
          <a:bodyPr rtlCol="0" anchor="t"/>
          <a:lstStyle/>
          <a:p>
            <a:pPr algn="ctr" defTabSz="854680">
              <a:defRPr/>
            </a:pPr>
            <a:r>
              <a:rPr kumimoji="0" lang="ja-JP" altLang="en-US" sz="1477" kern="0" dirty="0">
                <a:solidFill>
                  <a:srgbClr val="404040"/>
                </a:solidFill>
                <a:latin typeface="Arial"/>
                <a:ea typeface="Meiryo UI"/>
              </a:rPr>
              <a:t>ユーザ部門</a:t>
            </a:r>
            <a:endParaRPr kumimoji="0" lang="en-US" altLang="ja-JP" sz="1477" kern="0" dirty="0">
              <a:solidFill>
                <a:srgbClr val="404040"/>
              </a:solidFill>
              <a:latin typeface="Arial"/>
              <a:ea typeface="Meiryo UI"/>
            </a:endParaRPr>
          </a:p>
        </p:txBody>
      </p:sp>
      <p:pic>
        <p:nvPicPr>
          <p:cNvPr id="59" name="Picture 3" descr="C:\Users\1510408\Pictures\3944.png"/>
          <p:cNvPicPr>
            <a:picLocks noChangeAspect="1" noChangeArrowheads="1"/>
          </p:cNvPicPr>
          <p:nvPr/>
        </p:nvPicPr>
        <p:blipFill rotWithShape="1">
          <a:blip r:embed="rId2">
            <a:extLst>
              <a:ext uri="{28A0092B-C50C-407E-A947-70E740481C1C}">
                <a14:useLocalDpi xmlns:a14="http://schemas.microsoft.com/office/drawing/2010/main" val="0"/>
              </a:ext>
            </a:extLst>
          </a:blip>
          <a:srcRect r="18860"/>
          <a:stretch/>
        </p:blipFill>
        <p:spPr bwMode="auto">
          <a:xfrm>
            <a:off x="7845648" y="3778710"/>
            <a:ext cx="623697" cy="768675"/>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1048009" y="3336885"/>
            <a:ext cx="1378446"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有価証券システム端末</a:t>
            </a:r>
            <a:endParaRPr kumimoji="0" lang="en-US" altLang="ja-JP" sz="1108" kern="0" dirty="0">
              <a:solidFill>
                <a:srgbClr val="404040"/>
              </a:solidFill>
            </a:endParaRPr>
          </a:p>
        </p:txBody>
      </p:sp>
      <p:pic>
        <p:nvPicPr>
          <p:cNvPr id="61" name="Picture 2" descr="C:\Users\1510408\Pictures\1435045400_my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310" y="2704589"/>
            <a:ext cx="635269" cy="635269"/>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3421877" y="2244992"/>
            <a:ext cx="3090462" cy="3624545"/>
          </a:xfrm>
          <a:prstGeom prst="rect">
            <a:avLst/>
          </a:prstGeom>
          <a:solidFill>
            <a:srgbClr val="FFFFFF"/>
          </a:solidFill>
          <a:ln w="28575" cap="flat" cmpd="sng" algn="ctr">
            <a:solidFill>
              <a:srgbClr val="0F1C50">
                <a:lumMod val="90000"/>
                <a:lumOff val="10000"/>
              </a:srgbClr>
            </a:solidFill>
            <a:prstDash val="solid"/>
          </a:ln>
          <a:effectLst>
            <a:outerShdw blurRad="50800" dist="762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pic>
        <p:nvPicPr>
          <p:cNvPr id="63" name="Picture 7" descr="Prelude Enterpr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318" y="2354859"/>
            <a:ext cx="1231528" cy="417669"/>
          </a:xfrm>
          <a:prstGeom prst="rect">
            <a:avLst/>
          </a:prstGeom>
          <a:solidFill>
            <a:srgbClr val="FFFFFF"/>
          </a:solidFill>
          <a:ln w="28575">
            <a:noFill/>
          </a:ln>
          <a:extLst/>
        </p:spPr>
      </p:pic>
      <p:pic>
        <p:nvPicPr>
          <p:cNvPr id="64" name="Picture 5" descr="MCj04339410000[1]"/>
          <p:cNvPicPr>
            <a:picLocks noChangeAspect="1" noChangeArrowheads="1"/>
          </p:cNvPicPr>
          <p:nvPr/>
        </p:nvPicPr>
        <p:blipFill>
          <a:blip r:embed="rId5"/>
          <a:srcRect/>
          <a:stretch>
            <a:fillRect/>
          </a:stretch>
        </p:blipFill>
        <p:spPr bwMode="auto">
          <a:xfrm flipH="1">
            <a:off x="1401871" y="3781870"/>
            <a:ext cx="748769" cy="690841"/>
          </a:xfrm>
          <a:prstGeom prst="rect">
            <a:avLst/>
          </a:prstGeom>
          <a:noFill/>
          <a:ln w="9525">
            <a:noFill/>
            <a:miter lim="800000"/>
            <a:headEnd/>
            <a:tailEnd/>
          </a:ln>
        </p:spPr>
      </p:pic>
      <p:sp>
        <p:nvSpPr>
          <p:cNvPr id="65" name="Rectangle 21"/>
          <p:cNvSpPr>
            <a:spLocks noChangeArrowheads="1"/>
          </p:cNvSpPr>
          <p:nvPr/>
        </p:nvSpPr>
        <p:spPr bwMode="auto">
          <a:xfrm>
            <a:off x="3556741" y="2865780"/>
            <a:ext cx="1329231" cy="432000"/>
          </a:xfrm>
          <a:prstGeom prst="roundRect">
            <a:avLst/>
          </a:prstGeom>
          <a:solidFill>
            <a:srgbClr val="FFFFFF">
              <a:lumMod val="75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国内有価証券</a:t>
            </a:r>
            <a:r>
              <a:rPr kumimoji="0" lang="en-US" altLang="ja-JP" sz="1292" kern="0" dirty="0">
                <a:solidFill>
                  <a:srgbClr val="404040"/>
                </a:solidFill>
              </a:rPr>
              <a:t/>
            </a:r>
            <a:br>
              <a:rPr kumimoji="0" lang="en-US" altLang="ja-JP" sz="1292" kern="0" dirty="0">
                <a:solidFill>
                  <a:srgbClr val="404040"/>
                </a:solidFill>
              </a:rPr>
            </a:br>
            <a:r>
              <a:rPr kumimoji="0" lang="ja-JP" altLang="en-US" sz="831" kern="0" dirty="0">
                <a:solidFill>
                  <a:srgbClr val="404040"/>
                </a:solidFill>
              </a:rPr>
              <a:t>（債券・株・投信・店頭</a:t>
            </a:r>
            <a:r>
              <a:rPr kumimoji="0" lang="en-US" altLang="ja-JP" sz="831" kern="0" dirty="0">
                <a:solidFill>
                  <a:srgbClr val="404040"/>
                </a:solidFill>
              </a:rPr>
              <a:t>OP</a:t>
            </a:r>
            <a:r>
              <a:rPr kumimoji="0" lang="ja-JP" altLang="en-US" sz="831" kern="0" dirty="0">
                <a:solidFill>
                  <a:srgbClr val="404040"/>
                </a:solidFill>
              </a:rPr>
              <a:t>）</a:t>
            </a:r>
          </a:p>
        </p:txBody>
      </p:sp>
      <p:pic>
        <p:nvPicPr>
          <p:cNvPr id="66" name="Picture 2" descr="C:\Users\1510408\Pictures\1435045400_my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858" y="4878266"/>
            <a:ext cx="635269" cy="635269"/>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1062762" y="5568713"/>
            <a:ext cx="998451" cy="237607"/>
          </a:xfrm>
          <a:prstGeom prst="rect">
            <a:avLst/>
          </a:prstGeom>
          <a:noFill/>
        </p:spPr>
        <p:txBody>
          <a:bodyPr wrap="square" lIns="33231" tIns="33231" rIns="33231" bIns="33231" rtlCol="0">
            <a:spAutoFit/>
          </a:bodyPr>
          <a:lstStyle/>
          <a:p>
            <a:pPr algn="ctr" defTabSz="854680">
              <a:defRPr/>
            </a:pPr>
            <a:r>
              <a:rPr kumimoji="0" lang="en-US" altLang="ja-JP" sz="1108" kern="0" dirty="0">
                <a:solidFill>
                  <a:srgbClr val="404040"/>
                </a:solidFill>
              </a:rPr>
              <a:t>Bloomberg</a:t>
            </a:r>
          </a:p>
        </p:txBody>
      </p:sp>
      <p:sp>
        <p:nvSpPr>
          <p:cNvPr id="68" name="テキスト ボックス 67"/>
          <p:cNvSpPr txBox="1"/>
          <p:nvPr/>
        </p:nvSpPr>
        <p:spPr>
          <a:xfrm>
            <a:off x="7459631" y="4524130"/>
            <a:ext cx="1308373" cy="265948"/>
          </a:xfrm>
          <a:prstGeom prst="rect">
            <a:avLst/>
          </a:prstGeom>
          <a:noFill/>
        </p:spPr>
        <p:txBody>
          <a:bodyPr wrap="square" lIns="33231" tIns="33231" rIns="33231" bIns="33231" rtlCol="0">
            <a:spAutoFit/>
          </a:bodyPr>
          <a:lstStyle/>
          <a:p>
            <a:pPr algn="ctr" defTabSz="854680">
              <a:defRPr/>
            </a:pPr>
            <a:r>
              <a:rPr kumimoji="0" lang="en-US" altLang="ja-JP" sz="1292" kern="0" dirty="0">
                <a:solidFill>
                  <a:srgbClr val="404040"/>
                </a:solidFill>
              </a:rPr>
              <a:t>ALM</a:t>
            </a:r>
            <a:r>
              <a:rPr kumimoji="0" lang="ja-JP" altLang="en-US" sz="1292" kern="0" dirty="0">
                <a:solidFill>
                  <a:srgbClr val="404040"/>
                </a:solidFill>
              </a:rPr>
              <a:t>システム</a:t>
            </a:r>
            <a:endParaRPr kumimoji="0" lang="en-US" altLang="ja-JP" sz="1292" kern="0" dirty="0">
              <a:solidFill>
                <a:srgbClr val="404040"/>
              </a:solidFill>
            </a:endParaRPr>
          </a:p>
        </p:txBody>
      </p:sp>
      <p:sp>
        <p:nvSpPr>
          <p:cNvPr id="69" name="Rectangle 21"/>
          <p:cNvSpPr>
            <a:spLocks noChangeArrowheads="1"/>
          </p:cNvSpPr>
          <p:nvPr/>
        </p:nvSpPr>
        <p:spPr bwMode="auto">
          <a:xfrm>
            <a:off x="5034885" y="2864770"/>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外国債券</a:t>
            </a:r>
          </a:p>
        </p:txBody>
      </p:sp>
      <p:sp>
        <p:nvSpPr>
          <p:cNvPr id="70" name="Rectangle 21"/>
          <p:cNvSpPr>
            <a:spLocks noChangeArrowheads="1"/>
          </p:cNvSpPr>
          <p:nvPr/>
        </p:nvSpPr>
        <p:spPr bwMode="auto">
          <a:xfrm>
            <a:off x="3556741" y="4046105"/>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金利スワップ</a:t>
            </a:r>
          </a:p>
        </p:txBody>
      </p:sp>
      <p:sp>
        <p:nvSpPr>
          <p:cNvPr id="71" name="Rectangle 21"/>
          <p:cNvSpPr>
            <a:spLocks noChangeArrowheads="1"/>
          </p:cNvSpPr>
          <p:nvPr/>
        </p:nvSpPr>
        <p:spPr bwMode="auto">
          <a:xfrm>
            <a:off x="5034885" y="4046107"/>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上場先物</a:t>
            </a:r>
          </a:p>
        </p:txBody>
      </p:sp>
      <p:sp>
        <p:nvSpPr>
          <p:cNvPr id="72" name="Rectangle 21"/>
          <p:cNvSpPr>
            <a:spLocks noChangeArrowheads="1"/>
          </p:cNvSpPr>
          <p:nvPr/>
        </p:nvSpPr>
        <p:spPr bwMode="auto">
          <a:xfrm>
            <a:off x="5034885" y="3455942"/>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為替予約</a:t>
            </a:r>
          </a:p>
        </p:txBody>
      </p:sp>
      <p:sp>
        <p:nvSpPr>
          <p:cNvPr id="73" name="Rectangle 21"/>
          <p:cNvSpPr>
            <a:spLocks noChangeArrowheads="1"/>
          </p:cNvSpPr>
          <p:nvPr/>
        </p:nvSpPr>
        <p:spPr bwMode="auto">
          <a:xfrm>
            <a:off x="3556741" y="3455942"/>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資金</a:t>
            </a:r>
          </a:p>
        </p:txBody>
      </p:sp>
      <p:sp>
        <p:nvSpPr>
          <p:cNvPr id="74" name="Rectangle 21"/>
          <p:cNvSpPr>
            <a:spLocks noChangeArrowheads="1"/>
          </p:cNvSpPr>
          <p:nvPr/>
        </p:nvSpPr>
        <p:spPr bwMode="auto">
          <a:xfrm>
            <a:off x="3556741" y="4636268"/>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スワップション</a:t>
            </a:r>
          </a:p>
        </p:txBody>
      </p:sp>
      <p:sp>
        <p:nvSpPr>
          <p:cNvPr id="75" name="Rectangle 21"/>
          <p:cNvSpPr>
            <a:spLocks noChangeArrowheads="1"/>
          </p:cNvSpPr>
          <p:nvPr/>
        </p:nvSpPr>
        <p:spPr bwMode="auto">
          <a:xfrm>
            <a:off x="3556741" y="5226432"/>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通貨オプション</a:t>
            </a:r>
          </a:p>
        </p:txBody>
      </p:sp>
      <p:sp>
        <p:nvSpPr>
          <p:cNvPr id="76" name="Rectangle 21"/>
          <p:cNvSpPr>
            <a:spLocks noChangeArrowheads="1"/>
          </p:cNvSpPr>
          <p:nvPr/>
        </p:nvSpPr>
        <p:spPr bwMode="auto">
          <a:xfrm>
            <a:off x="5034885" y="4636271"/>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上場先物オプション</a:t>
            </a:r>
          </a:p>
        </p:txBody>
      </p:sp>
      <p:sp>
        <p:nvSpPr>
          <p:cNvPr id="77" name="Rectangle 21"/>
          <p:cNvSpPr>
            <a:spLocks noChangeArrowheads="1"/>
          </p:cNvSpPr>
          <p:nvPr/>
        </p:nvSpPr>
        <p:spPr bwMode="auto">
          <a:xfrm>
            <a:off x="5034885" y="5226432"/>
            <a:ext cx="1329231" cy="432000"/>
          </a:xfrm>
          <a:prstGeom prst="roundRect">
            <a:avLst/>
          </a:prstGeom>
          <a:solidFill>
            <a:srgbClr val="6785C1">
              <a:lumMod val="60000"/>
              <a:lumOff val="40000"/>
            </a:srgbClr>
          </a:solidFill>
          <a:ln w="9525" algn="ctr">
            <a:noFill/>
            <a:prstDash val="dash"/>
            <a:miter lim="800000"/>
            <a:headEnd/>
            <a:tailEnd/>
          </a:ln>
          <a:effectLst/>
        </p:spPr>
        <p:txBody>
          <a:bodyPr lIns="0" tIns="0" rIns="0" bIns="0" anchor="ctr">
            <a:noAutofit/>
          </a:bodyPr>
          <a:lstStyle/>
          <a:p>
            <a:pPr algn="ctr" defTabSz="420576" fontAlgn="base">
              <a:spcBef>
                <a:spcPct val="0"/>
              </a:spcBef>
              <a:spcAft>
                <a:spcPct val="0"/>
              </a:spcAft>
              <a:defRPr/>
            </a:pPr>
            <a:r>
              <a:rPr kumimoji="0" lang="ja-JP" altLang="en-US" sz="1292" kern="0" dirty="0">
                <a:solidFill>
                  <a:srgbClr val="404040"/>
                </a:solidFill>
              </a:rPr>
              <a:t>担保</a:t>
            </a:r>
          </a:p>
        </p:txBody>
      </p:sp>
      <p:pic>
        <p:nvPicPr>
          <p:cNvPr id="78" name="図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4230" y="2707965"/>
            <a:ext cx="781797" cy="545170"/>
          </a:xfrm>
          <a:prstGeom prst="rect">
            <a:avLst/>
          </a:prstGeom>
        </p:spPr>
      </p:pic>
      <p:cxnSp>
        <p:nvCxnSpPr>
          <p:cNvPr id="79" name="直線コネクタ 65"/>
          <p:cNvCxnSpPr/>
          <p:nvPr/>
        </p:nvCxnSpPr>
        <p:spPr>
          <a:xfrm>
            <a:off x="6540532" y="4209938"/>
            <a:ext cx="996923" cy="0"/>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80" name="テキスト ボックス 79"/>
          <p:cNvSpPr txBox="1"/>
          <p:nvPr/>
        </p:nvSpPr>
        <p:spPr>
          <a:xfrm>
            <a:off x="6500794" y="3938050"/>
            <a:ext cx="1174158"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外債・為替データ</a:t>
            </a:r>
            <a:endParaRPr kumimoji="0" lang="en-US" altLang="ja-JP" sz="1108" kern="0" dirty="0">
              <a:solidFill>
                <a:srgbClr val="404040"/>
              </a:solidFill>
            </a:endParaRPr>
          </a:p>
        </p:txBody>
      </p:sp>
      <p:cxnSp>
        <p:nvCxnSpPr>
          <p:cNvPr id="81" name="直線コネクタ 65"/>
          <p:cNvCxnSpPr/>
          <p:nvPr/>
        </p:nvCxnSpPr>
        <p:spPr>
          <a:xfrm>
            <a:off x="6540532" y="3059870"/>
            <a:ext cx="996923" cy="0"/>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82" name="テキスト ボックス 81"/>
          <p:cNvSpPr txBox="1"/>
          <p:nvPr/>
        </p:nvSpPr>
        <p:spPr>
          <a:xfrm>
            <a:off x="7342401" y="3271476"/>
            <a:ext cx="1583755" cy="408102"/>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各種帳票出力</a:t>
            </a:r>
            <a:endParaRPr kumimoji="0" lang="en-US" altLang="ja-JP" sz="1108" kern="0" dirty="0">
              <a:solidFill>
                <a:srgbClr val="404040"/>
              </a:solidFill>
            </a:endParaRPr>
          </a:p>
          <a:p>
            <a:pPr algn="ctr" defTabSz="854680">
              <a:defRPr/>
            </a:pPr>
            <a:r>
              <a:rPr kumimoji="0" lang="ja-JP" altLang="en-US" sz="1108" kern="0" dirty="0">
                <a:solidFill>
                  <a:srgbClr val="404040"/>
                </a:solidFill>
              </a:rPr>
              <a:t>（例：ヘッジ会計関連）</a:t>
            </a:r>
            <a:endParaRPr kumimoji="0" lang="en-US" altLang="ja-JP" sz="1108" kern="0" dirty="0">
              <a:solidFill>
                <a:srgbClr val="404040"/>
              </a:solidFill>
            </a:endParaRPr>
          </a:p>
        </p:txBody>
      </p:sp>
      <p:cxnSp>
        <p:nvCxnSpPr>
          <p:cNvPr id="83" name="直線コネクタ 65"/>
          <p:cNvCxnSpPr/>
          <p:nvPr/>
        </p:nvCxnSpPr>
        <p:spPr>
          <a:xfrm>
            <a:off x="2043207" y="3081780"/>
            <a:ext cx="1486415" cy="0"/>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84" name="テキスト ボックス 83"/>
          <p:cNvSpPr txBox="1"/>
          <p:nvPr/>
        </p:nvSpPr>
        <p:spPr>
          <a:xfrm>
            <a:off x="1883100" y="2822301"/>
            <a:ext cx="1560594"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連携ファイル</a:t>
            </a:r>
            <a:endParaRPr kumimoji="0" lang="en-US" altLang="ja-JP" sz="1108" kern="0" dirty="0">
              <a:solidFill>
                <a:srgbClr val="404040"/>
              </a:solidFill>
            </a:endParaRPr>
          </a:p>
        </p:txBody>
      </p:sp>
      <p:cxnSp>
        <p:nvCxnSpPr>
          <p:cNvPr id="85" name="直線コネクタ 65"/>
          <p:cNvCxnSpPr/>
          <p:nvPr/>
        </p:nvCxnSpPr>
        <p:spPr>
          <a:xfrm>
            <a:off x="1946724" y="5354304"/>
            <a:ext cx="1397663" cy="1066"/>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86" name="テキスト ボックス 85"/>
          <p:cNvSpPr txBox="1"/>
          <p:nvPr/>
        </p:nvSpPr>
        <p:spPr>
          <a:xfrm>
            <a:off x="1727747" y="5117799"/>
            <a:ext cx="1716654" cy="216254"/>
          </a:xfrm>
          <a:prstGeom prst="rect">
            <a:avLst/>
          </a:prstGeom>
          <a:noFill/>
        </p:spPr>
        <p:txBody>
          <a:bodyPr wrap="square" lIns="33231" tIns="33231" rIns="33231" bIns="33231" rtlCol="0">
            <a:spAutoFit/>
          </a:bodyPr>
          <a:lstStyle/>
          <a:p>
            <a:pPr algn="ctr" defTabSz="854680">
              <a:defRPr/>
            </a:pPr>
            <a:r>
              <a:rPr kumimoji="0" lang="ja-JP" altLang="en-US" sz="969" kern="0" dirty="0">
                <a:solidFill>
                  <a:srgbClr val="404040"/>
                </a:solidFill>
              </a:rPr>
              <a:t>時価・金利・為替・ボラティリティ</a:t>
            </a:r>
            <a:endParaRPr kumimoji="0" lang="en-US" altLang="ja-JP" sz="969" kern="0" dirty="0">
              <a:solidFill>
                <a:srgbClr val="404040"/>
              </a:solidFill>
            </a:endParaRPr>
          </a:p>
        </p:txBody>
      </p:sp>
      <p:sp>
        <p:nvSpPr>
          <p:cNvPr id="87" name="テキスト ボックス 86"/>
          <p:cNvSpPr txBox="1"/>
          <p:nvPr/>
        </p:nvSpPr>
        <p:spPr>
          <a:xfrm>
            <a:off x="7507763" y="5622918"/>
            <a:ext cx="1308373" cy="265948"/>
          </a:xfrm>
          <a:prstGeom prst="rect">
            <a:avLst/>
          </a:prstGeom>
          <a:noFill/>
        </p:spPr>
        <p:txBody>
          <a:bodyPr wrap="square" lIns="33231" tIns="33231" rIns="33231" bIns="33231" rtlCol="0">
            <a:spAutoFit/>
          </a:bodyPr>
          <a:lstStyle/>
          <a:p>
            <a:pPr algn="ctr" defTabSz="854680">
              <a:defRPr/>
            </a:pPr>
            <a:r>
              <a:rPr kumimoji="0" lang="ja-JP" altLang="en-US" sz="1292" kern="0" dirty="0">
                <a:solidFill>
                  <a:srgbClr val="404040"/>
                </a:solidFill>
              </a:rPr>
              <a:t>ホストシステム</a:t>
            </a:r>
            <a:endParaRPr kumimoji="0" lang="en-US" altLang="ja-JP" sz="1292" kern="0" dirty="0">
              <a:solidFill>
                <a:srgbClr val="404040"/>
              </a:solidFill>
            </a:endParaRPr>
          </a:p>
        </p:txBody>
      </p:sp>
      <p:cxnSp>
        <p:nvCxnSpPr>
          <p:cNvPr id="88" name="直線コネクタ 65"/>
          <p:cNvCxnSpPr/>
          <p:nvPr/>
        </p:nvCxnSpPr>
        <p:spPr>
          <a:xfrm>
            <a:off x="6540532" y="5345241"/>
            <a:ext cx="996923" cy="0"/>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89" name="テキスト ボックス 88"/>
          <p:cNvSpPr txBox="1"/>
          <p:nvPr/>
        </p:nvSpPr>
        <p:spPr>
          <a:xfrm>
            <a:off x="6522791" y="5086822"/>
            <a:ext cx="1067417"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会計処理</a:t>
            </a:r>
            <a:endParaRPr kumimoji="0" lang="en-US" altLang="ja-JP" sz="1108" kern="0" dirty="0">
              <a:solidFill>
                <a:srgbClr val="404040"/>
              </a:solidFill>
            </a:endParaRPr>
          </a:p>
        </p:txBody>
      </p:sp>
      <p:pic>
        <p:nvPicPr>
          <p:cNvPr id="90" name="Picture 9" descr="21604 高性能サーバ（インフレーム級）"/>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842788" y="4901301"/>
            <a:ext cx="591428" cy="72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直線コネクタ 65"/>
          <p:cNvCxnSpPr/>
          <p:nvPr/>
        </p:nvCxnSpPr>
        <p:spPr>
          <a:xfrm>
            <a:off x="2212239" y="4186217"/>
            <a:ext cx="1105507" cy="0"/>
          </a:xfrm>
          <a:prstGeom prst="straightConnector1">
            <a:avLst/>
          </a:prstGeom>
          <a:noFill/>
          <a:ln w="6350" cap="flat" cmpd="sng" algn="ctr">
            <a:solidFill>
              <a:srgbClr val="404040"/>
            </a:solidFill>
            <a:prstDash val="dash"/>
            <a:miter lim="800000"/>
            <a:headEnd type="none" w="med" len="med"/>
            <a:tailEnd type="triangle" w="med" len="med"/>
          </a:ln>
          <a:effectLst/>
        </p:spPr>
      </p:cxnSp>
      <p:sp>
        <p:nvSpPr>
          <p:cNvPr id="92" name="テキスト ボックス 91"/>
          <p:cNvSpPr txBox="1"/>
          <p:nvPr/>
        </p:nvSpPr>
        <p:spPr>
          <a:xfrm>
            <a:off x="2213647" y="3931275"/>
            <a:ext cx="1065906"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登録・参照等</a:t>
            </a:r>
            <a:endParaRPr kumimoji="0" lang="en-US" altLang="ja-JP" sz="1108" kern="0" dirty="0">
              <a:solidFill>
                <a:srgbClr val="404040"/>
              </a:solidFill>
            </a:endParaRPr>
          </a:p>
        </p:txBody>
      </p:sp>
      <p:sp>
        <p:nvSpPr>
          <p:cNvPr id="93" name="テキスト ボックス 92"/>
          <p:cNvSpPr txBox="1"/>
          <p:nvPr/>
        </p:nvSpPr>
        <p:spPr>
          <a:xfrm>
            <a:off x="1249786" y="4498127"/>
            <a:ext cx="998451" cy="237607"/>
          </a:xfrm>
          <a:prstGeom prst="rect">
            <a:avLst/>
          </a:prstGeom>
          <a:noFill/>
        </p:spPr>
        <p:txBody>
          <a:bodyPr wrap="square" lIns="33231" tIns="33231" rIns="33231" bIns="33231" rtlCol="0">
            <a:spAutoFit/>
          </a:bodyPr>
          <a:lstStyle/>
          <a:p>
            <a:pPr algn="ctr" defTabSz="854680">
              <a:defRPr/>
            </a:pPr>
            <a:r>
              <a:rPr kumimoji="0" lang="ja-JP" altLang="en-US" sz="1108" kern="0" dirty="0">
                <a:solidFill>
                  <a:srgbClr val="404040"/>
                </a:solidFill>
              </a:rPr>
              <a:t>クライアント環境</a:t>
            </a:r>
            <a:endParaRPr kumimoji="0" lang="en-US" altLang="ja-JP" sz="1108" kern="0" dirty="0">
              <a:solidFill>
                <a:srgbClr val="404040"/>
              </a:solidFill>
            </a:endParaRPr>
          </a:p>
        </p:txBody>
      </p:sp>
      <p:sp>
        <p:nvSpPr>
          <p:cNvPr id="94" name="テキスト ボックス 93"/>
          <p:cNvSpPr txBox="1"/>
          <p:nvPr/>
        </p:nvSpPr>
        <p:spPr>
          <a:xfrm>
            <a:off x="3733114" y="1758069"/>
            <a:ext cx="2468269" cy="319639"/>
          </a:xfrm>
          <a:prstGeom prst="rect">
            <a:avLst/>
          </a:prstGeom>
          <a:noFill/>
        </p:spPr>
        <p:txBody>
          <a:bodyPr wrap="square" rtlCol="0">
            <a:spAutoFit/>
          </a:bodyPr>
          <a:lstStyle/>
          <a:p>
            <a:pPr algn="ctr" defTabSz="854680"/>
            <a:r>
              <a:rPr lang="ja-JP" altLang="en-US" sz="1477" u="sng" dirty="0">
                <a:solidFill>
                  <a:srgbClr val="404040"/>
                </a:solidFill>
                <a:latin typeface="Meiryo UI" panose="020B0604030504040204" pitchFamily="50" charset="-128"/>
              </a:rPr>
              <a:t>システム構成図</a:t>
            </a:r>
            <a:endParaRPr lang="en-US" altLang="ja-JP" sz="1477" u="sng" dirty="0">
              <a:solidFill>
                <a:srgbClr val="404040"/>
              </a:solidFill>
              <a:latin typeface="Meiryo UI" panose="020B0604030504040204" pitchFamily="50" charset="-128"/>
            </a:endParaRPr>
          </a:p>
        </p:txBody>
      </p:sp>
      <p:pic>
        <p:nvPicPr>
          <p:cNvPr id="95" name="Picture 3" descr="C:\Users\1510408\Pictures\3944.png"/>
          <p:cNvPicPr>
            <a:picLocks noChangeAspect="1" noChangeArrowheads="1"/>
          </p:cNvPicPr>
          <p:nvPr/>
        </p:nvPicPr>
        <p:blipFill rotWithShape="1">
          <a:blip r:embed="rId2">
            <a:extLst>
              <a:ext uri="{28A0092B-C50C-407E-A947-70E740481C1C}">
                <a14:useLocalDpi xmlns:a14="http://schemas.microsoft.com/office/drawing/2010/main" val="0"/>
              </a:ext>
            </a:extLst>
          </a:blip>
          <a:srcRect r="18860"/>
          <a:stretch/>
        </p:blipFill>
        <p:spPr bwMode="auto">
          <a:xfrm>
            <a:off x="5617483" y="2161197"/>
            <a:ext cx="515452" cy="635268"/>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p:cNvSpPr txBox="1"/>
          <p:nvPr/>
        </p:nvSpPr>
        <p:spPr>
          <a:xfrm>
            <a:off x="669305" y="637803"/>
            <a:ext cx="8833966" cy="1077218"/>
          </a:xfrm>
          <a:prstGeom prst="rect">
            <a:avLst/>
          </a:prstGeom>
          <a:noFill/>
        </p:spPr>
        <p:txBody>
          <a:bodyPr wrap="square" rtlCol="0">
            <a:spAutoFit/>
          </a:bodyPr>
          <a:lstStyle/>
          <a:p>
            <a:pPr defTabSz="854680"/>
            <a:r>
              <a:rPr lang="ja-JP" altLang="en-US" sz="1600" dirty="0">
                <a:solidFill>
                  <a:srgbClr val="404040"/>
                </a:solidFill>
                <a:latin typeface="Meiryo UI" panose="020B0604030504040204" pitchFamily="50" charset="-128"/>
              </a:rPr>
              <a:t>系統金融機関様向けの構築事例となります。既存の有価証券システムで未対応だった、外債、為替予約、デリバティブの取引管理をシステム上で管理できるようになりました。関連システムとの連携データ入出力処理について追加開発を行っており、データ作成にかかる作業負荷を軽減しております。また帳票について、これまで手作業で作成されていたものを自動出力できるような対応を行いました。</a:t>
            </a:r>
            <a:endParaRPr lang="en-US" altLang="ja-JP" sz="1600" dirty="0">
              <a:solidFill>
                <a:srgbClr val="404040"/>
              </a:solidFill>
              <a:latin typeface="Meiryo UI" panose="020B0604030504040204" pitchFamily="50" charset="-128"/>
            </a:endParaRPr>
          </a:p>
        </p:txBody>
      </p:sp>
      <p:sp>
        <p:nvSpPr>
          <p:cNvPr id="97" name="楕円 96"/>
          <p:cNvSpPr/>
          <p:nvPr/>
        </p:nvSpPr>
        <p:spPr>
          <a:xfrm>
            <a:off x="676245" y="3705435"/>
            <a:ext cx="432000" cy="232615"/>
          </a:xfrm>
          <a:prstGeom prst="ellipse">
            <a:avLst/>
          </a:prstGeom>
          <a:solidFill>
            <a:srgbClr val="404040">
              <a:lumMod val="60000"/>
              <a:lumOff val="40000"/>
            </a:srgbClr>
          </a:solidFill>
          <a:ln w="12700" cap="flat" cmpd="sng" algn="ctr">
            <a:solidFill>
              <a:srgbClr val="404040">
                <a:lumMod val="50000"/>
              </a:srgbClr>
            </a:solidFill>
            <a:prstDash val="solid"/>
            <a:miter lim="800000"/>
          </a:ln>
          <a:effectLst/>
        </p:spPr>
        <p:txBody>
          <a:bodyPr wrap="none" lIns="0" tIns="0" rIns="0" bIns="0" rtlCol="0" anchor="ctr"/>
          <a:lstStyle/>
          <a:p>
            <a:pPr algn="ctr" defTabSz="854680">
              <a:defRPr/>
            </a:pPr>
            <a:r>
              <a:rPr kumimoji="0" lang="en-US" altLang="ja-JP" sz="1108" kern="0">
                <a:solidFill>
                  <a:srgbClr val="FFFFFF"/>
                </a:solidFill>
                <a:latin typeface="Meiryo UI"/>
                <a:ea typeface="Meiryo UI"/>
              </a:rPr>
              <a:t>C/P</a:t>
            </a:r>
            <a:endParaRPr kumimoji="0" lang="ja-JP" altLang="en-US" sz="1108" kern="0" dirty="0">
              <a:solidFill>
                <a:srgbClr val="FFFFFF"/>
              </a:solidFill>
              <a:latin typeface="Meiryo UI"/>
              <a:ea typeface="Meiryo UI"/>
            </a:endParaRPr>
          </a:p>
        </p:txBody>
      </p:sp>
      <p:sp>
        <p:nvSpPr>
          <p:cNvPr id="98" name="楕円 97"/>
          <p:cNvSpPr/>
          <p:nvPr/>
        </p:nvSpPr>
        <p:spPr>
          <a:xfrm>
            <a:off x="561781" y="4024133"/>
            <a:ext cx="432000" cy="232615"/>
          </a:xfrm>
          <a:prstGeom prst="ellipse">
            <a:avLst/>
          </a:prstGeom>
          <a:solidFill>
            <a:srgbClr val="404040">
              <a:lumMod val="60000"/>
              <a:lumOff val="40000"/>
            </a:srgbClr>
          </a:solidFill>
          <a:ln w="12700" cap="flat" cmpd="sng" algn="ctr">
            <a:solidFill>
              <a:srgbClr val="404040">
                <a:lumMod val="50000"/>
              </a:srgbClr>
            </a:solidFill>
            <a:prstDash val="solid"/>
            <a:miter lim="800000"/>
          </a:ln>
          <a:effectLst/>
        </p:spPr>
        <p:txBody>
          <a:bodyPr wrap="none" lIns="0" tIns="0" rIns="0" bIns="0" rtlCol="0" anchor="ctr"/>
          <a:lstStyle/>
          <a:p>
            <a:pPr algn="ctr" defTabSz="854680">
              <a:defRPr/>
            </a:pPr>
            <a:r>
              <a:rPr kumimoji="0" lang="en-US" altLang="ja-JP" sz="1108" kern="0" dirty="0">
                <a:solidFill>
                  <a:srgbClr val="FFFFFF"/>
                </a:solidFill>
                <a:latin typeface="Meiryo UI"/>
                <a:ea typeface="Meiryo UI"/>
              </a:rPr>
              <a:t>C/P</a:t>
            </a:r>
            <a:endParaRPr kumimoji="0" lang="ja-JP" altLang="en-US" sz="1108" kern="0" dirty="0">
              <a:solidFill>
                <a:srgbClr val="FFFFFF"/>
              </a:solidFill>
              <a:latin typeface="Meiryo UI"/>
              <a:ea typeface="Meiryo UI"/>
            </a:endParaRPr>
          </a:p>
        </p:txBody>
      </p:sp>
      <p:sp>
        <p:nvSpPr>
          <p:cNvPr id="99" name="楕円 98"/>
          <p:cNvSpPr/>
          <p:nvPr/>
        </p:nvSpPr>
        <p:spPr>
          <a:xfrm>
            <a:off x="669305" y="4342832"/>
            <a:ext cx="432000" cy="232615"/>
          </a:xfrm>
          <a:prstGeom prst="ellipse">
            <a:avLst/>
          </a:prstGeom>
          <a:solidFill>
            <a:srgbClr val="404040">
              <a:lumMod val="60000"/>
              <a:lumOff val="40000"/>
            </a:srgbClr>
          </a:solidFill>
          <a:ln w="12700" cap="flat" cmpd="sng" algn="ctr">
            <a:solidFill>
              <a:srgbClr val="404040">
                <a:lumMod val="50000"/>
              </a:srgbClr>
            </a:solidFill>
            <a:prstDash val="solid"/>
            <a:miter lim="800000"/>
          </a:ln>
          <a:effectLst/>
        </p:spPr>
        <p:txBody>
          <a:bodyPr wrap="none" lIns="0" tIns="0" rIns="0" bIns="0" rtlCol="0" anchor="ctr"/>
          <a:lstStyle/>
          <a:p>
            <a:pPr algn="ctr" defTabSz="854680">
              <a:defRPr/>
            </a:pPr>
            <a:r>
              <a:rPr kumimoji="0" lang="en-US" altLang="ja-JP" sz="1108" kern="0">
                <a:solidFill>
                  <a:srgbClr val="FFFFFF"/>
                </a:solidFill>
                <a:latin typeface="Meiryo UI"/>
                <a:ea typeface="Meiryo UI"/>
              </a:rPr>
              <a:t>C/P</a:t>
            </a:r>
            <a:endParaRPr kumimoji="0" lang="ja-JP" altLang="en-US" sz="1108" kern="0" dirty="0">
              <a:solidFill>
                <a:srgbClr val="FFFFFF"/>
              </a:solidFill>
              <a:latin typeface="Meiryo UI"/>
              <a:ea typeface="Meiryo UI"/>
            </a:endParaRPr>
          </a:p>
        </p:txBody>
      </p:sp>
      <p:cxnSp>
        <p:nvCxnSpPr>
          <p:cNvPr id="100" name="直線コネクタ 65"/>
          <p:cNvCxnSpPr>
            <a:stCxn id="97" idx="6"/>
          </p:cNvCxnSpPr>
          <p:nvPr/>
        </p:nvCxnSpPr>
        <p:spPr>
          <a:xfrm>
            <a:off x="1108245" y="3821742"/>
            <a:ext cx="330500" cy="174918"/>
          </a:xfrm>
          <a:prstGeom prst="straightConnector1">
            <a:avLst/>
          </a:prstGeom>
          <a:noFill/>
          <a:ln w="6350" cap="flat" cmpd="sng" algn="ctr">
            <a:solidFill>
              <a:srgbClr val="404040"/>
            </a:solidFill>
            <a:prstDash val="solid"/>
            <a:miter lim="800000"/>
            <a:headEnd type="triangle" w="med" len="med"/>
            <a:tailEnd type="triangle" w="med" len="med"/>
          </a:ln>
          <a:effectLst/>
        </p:spPr>
      </p:cxnSp>
      <p:cxnSp>
        <p:nvCxnSpPr>
          <p:cNvPr id="101" name="直線コネクタ 65"/>
          <p:cNvCxnSpPr>
            <a:stCxn id="99" idx="6"/>
          </p:cNvCxnSpPr>
          <p:nvPr/>
        </p:nvCxnSpPr>
        <p:spPr>
          <a:xfrm flipV="1">
            <a:off x="1101305" y="4283009"/>
            <a:ext cx="300566" cy="176130"/>
          </a:xfrm>
          <a:prstGeom prst="straightConnector1">
            <a:avLst/>
          </a:prstGeom>
          <a:noFill/>
          <a:ln w="6350" cap="flat" cmpd="sng" algn="ctr">
            <a:solidFill>
              <a:srgbClr val="404040"/>
            </a:solidFill>
            <a:prstDash val="solid"/>
            <a:miter lim="800000"/>
            <a:headEnd type="triangle" w="med" len="med"/>
            <a:tailEnd type="triangle" w="med" len="med"/>
          </a:ln>
          <a:effectLst/>
        </p:spPr>
      </p:cxnSp>
      <p:cxnSp>
        <p:nvCxnSpPr>
          <p:cNvPr id="102" name="直線コネクタ 65"/>
          <p:cNvCxnSpPr/>
          <p:nvPr/>
        </p:nvCxnSpPr>
        <p:spPr>
          <a:xfrm>
            <a:off x="998133" y="4140440"/>
            <a:ext cx="486900" cy="0"/>
          </a:xfrm>
          <a:prstGeom prst="straightConnector1">
            <a:avLst/>
          </a:prstGeom>
          <a:noFill/>
          <a:ln w="6350" cap="flat" cmpd="sng" algn="ctr">
            <a:solidFill>
              <a:srgbClr val="404040"/>
            </a:solidFill>
            <a:prstDash val="solid"/>
            <a:miter lim="800000"/>
            <a:headEnd type="triangle" w="med" len="med"/>
            <a:tailEnd type="triangle" w="med" len="med"/>
          </a:ln>
          <a:effectLst/>
        </p:spPr>
      </p:cxnSp>
      <p:sp>
        <p:nvSpPr>
          <p:cNvPr id="103" name="テキスト ボックス 102"/>
          <p:cNvSpPr txBox="1"/>
          <p:nvPr/>
        </p:nvSpPr>
        <p:spPr>
          <a:xfrm>
            <a:off x="1050957" y="4012838"/>
            <a:ext cx="384506" cy="152391"/>
          </a:xfrm>
          <a:prstGeom prst="rect">
            <a:avLst/>
          </a:prstGeom>
          <a:noFill/>
        </p:spPr>
        <p:txBody>
          <a:bodyPr wrap="none" lIns="33231" tIns="33231" rIns="33231" bIns="33231" rtlCol="0">
            <a:spAutoFit/>
          </a:bodyPr>
          <a:lstStyle/>
          <a:p>
            <a:pPr defTabSz="854680">
              <a:defRPr/>
            </a:pPr>
            <a:r>
              <a:rPr kumimoji="0" lang="ja-JP" altLang="en-US" sz="554" kern="0" dirty="0">
                <a:solidFill>
                  <a:srgbClr val="404040"/>
                </a:solidFill>
              </a:rPr>
              <a:t>約定・照会</a:t>
            </a:r>
          </a:p>
        </p:txBody>
      </p:sp>
    </p:spTree>
    <p:extLst>
      <p:ext uri="{BB962C8B-B14F-4D97-AF65-F5344CB8AC3E}">
        <p14:creationId xmlns:p14="http://schemas.microsoft.com/office/powerpoint/2010/main" val="2328721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Trebuchet MS" panose="020B0603020202020204" pitchFamily="34" charset="0"/>
              </a:rPr>
              <a:t>システム構築事例</a:t>
            </a:r>
            <a:r>
              <a:rPr lang="ja-JP" altLang="en-US" dirty="0" smtClean="0">
                <a:latin typeface="Trebuchet MS" panose="020B0603020202020204" pitchFamily="34" charset="0"/>
              </a:rPr>
              <a:t>～グループ共同システム～</a:t>
            </a:r>
            <a:endParaRPr kumimoji="1" lang="ja-JP" altLang="en-US" dirty="0"/>
          </a:p>
        </p:txBody>
      </p:sp>
      <p:sp>
        <p:nvSpPr>
          <p:cNvPr id="4" name="正方形/長方形 3"/>
          <p:cNvSpPr/>
          <p:nvPr/>
        </p:nvSpPr>
        <p:spPr>
          <a:xfrm>
            <a:off x="8425183" y="1713364"/>
            <a:ext cx="680736" cy="4382105"/>
          </a:xfrm>
          <a:prstGeom prst="rect">
            <a:avLst/>
          </a:prstGeom>
          <a:solidFill>
            <a:srgbClr val="FFFFFF">
              <a:lumMod val="95000"/>
            </a:srgbClr>
          </a:solidFill>
          <a:ln w="12700" cap="flat" cmpd="sng" algn="ctr">
            <a:noFill/>
            <a:prstDash val="solid"/>
            <a:miter lim="800000"/>
          </a:ln>
          <a:effectLst/>
        </p:spPr>
        <p:txBody>
          <a:bodyPr lIns="66462" tIns="598154" rIns="66462" bIns="66462" rtlCol="0" anchor="t"/>
          <a:lstStyle/>
          <a:p>
            <a:pPr algn="ctr" defTabSz="854680">
              <a:defRPr/>
            </a:pPr>
            <a:r>
              <a:rPr kumimoji="0" lang="ja-JP" altLang="en-US" sz="1292" b="1" kern="0" dirty="0">
                <a:solidFill>
                  <a:srgbClr val="404040"/>
                </a:solidFill>
                <a:latin typeface="+mj-ea"/>
                <a:ea typeface="+mj-ea"/>
              </a:rPr>
              <a:t>後続</a:t>
            </a:r>
            <a:r>
              <a:rPr kumimoji="0" lang="en-US" altLang="ja-JP" sz="1292" b="1" kern="0" dirty="0">
                <a:solidFill>
                  <a:srgbClr val="404040"/>
                </a:solidFill>
                <a:latin typeface="+mj-ea"/>
                <a:ea typeface="+mj-ea"/>
              </a:rPr>
              <a:t/>
            </a:r>
            <a:br>
              <a:rPr kumimoji="0" lang="en-US" altLang="ja-JP" sz="1292" b="1" kern="0" dirty="0">
                <a:solidFill>
                  <a:srgbClr val="404040"/>
                </a:solidFill>
                <a:latin typeface="+mj-ea"/>
                <a:ea typeface="+mj-ea"/>
              </a:rPr>
            </a:br>
            <a:r>
              <a:rPr kumimoji="0" lang="ja-JP" altLang="en-US" sz="1292" b="1" kern="0" dirty="0">
                <a:solidFill>
                  <a:srgbClr val="404040"/>
                </a:solidFill>
                <a:latin typeface="+mj-ea"/>
                <a:ea typeface="+mj-ea"/>
              </a:rPr>
              <a:t>参加行</a:t>
            </a:r>
            <a:endParaRPr kumimoji="0" lang="en-US" altLang="ja-JP" sz="1292" b="1" kern="0" dirty="0">
              <a:solidFill>
                <a:srgbClr val="404040"/>
              </a:solidFill>
              <a:latin typeface="+mj-ea"/>
              <a:ea typeface="+mj-ea"/>
            </a:endParaRPr>
          </a:p>
        </p:txBody>
      </p:sp>
      <p:sp>
        <p:nvSpPr>
          <p:cNvPr id="5" name="正方形/長方形 4"/>
          <p:cNvSpPr/>
          <p:nvPr/>
        </p:nvSpPr>
        <p:spPr>
          <a:xfrm>
            <a:off x="876834" y="1713364"/>
            <a:ext cx="2160000" cy="4388559"/>
          </a:xfrm>
          <a:prstGeom prst="rect">
            <a:avLst/>
          </a:prstGeom>
          <a:solidFill>
            <a:srgbClr val="FFFFFF">
              <a:lumMod val="95000"/>
            </a:srgbClr>
          </a:solidFill>
          <a:ln w="12700" cap="flat" cmpd="sng" algn="ctr">
            <a:noFill/>
            <a:prstDash val="solid"/>
            <a:miter lim="800000"/>
          </a:ln>
          <a:effectLst/>
        </p:spPr>
        <p:txBody>
          <a:bodyPr lIns="66462" tIns="564923" rIns="66462" bIns="66462" rtlCol="0" anchor="t"/>
          <a:lstStyle/>
          <a:p>
            <a:pPr algn="ctr" defTabSz="854680">
              <a:defRPr/>
            </a:pPr>
            <a:r>
              <a:rPr kumimoji="0" lang="ja-JP" altLang="en-US" sz="1477" b="1" u="sng" kern="0" dirty="0">
                <a:solidFill>
                  <a:srgbClr val="404040"/>
                </a:solidFill>
                <a:latin typeface="+mj-ea"/>
                <a:ea typeface="+mj-ea"/>
              </a:rPr>
              <a:t>グループ</a:t>
            </a:r>
            <a:r>
              <a:rPr kumimoji="0" lang="en-US" altLang="ja-JP" sz="1477" b="1" u="sng" kern="0" dirty="0">
                <a:solidFill>
                  <a:srgbClr val="404040"/>
                </a:solidFill>
                <a:latin typeface="+mj-ea"/>
                <a:ea typeface="+mj-ea"/>
              </a:rPr>
              <a:t>A</a:t>
            </a:r>
            <a:r>
              <a:rPr kumimoji="0" lang="ja-JP" altLang="en-US" sz="1477" b="1" u="sng" kern="0" dirty="0">
                <a:solidFill>
                  <a:srgbClr val="404040"/>
                </a:solidFill>
                <a:latin typeface="+mj-ea"/>
                <a:ea typeface="+mj-ea"/>
              </a:rPr>
              <a:t>行</a:t>
            </a:r>
            <a:endParaRPr kumimoji="0" lang="en-US" altLang="ja-JP" sz="1477" b="1" u="sng" kern="0" dirty="0">
              <a:solidFill>
                <a:srgbClr val="404040"/>
              </a:solidFill>
              <a:latin typeface="+mj-ea"/>
              <a:ea typeface="+mj-ea"/>
            </a:endParaRPr>
          </a:p>
        </p:txBody>
      </p:sp>
      <p:pic>
        <p:nvPicPr>
          <p:cNvPr id="6" name="Picture 5" descr="MCj04339410000[1]"/>
          <p:cNvPicPr>
            <a:picLocks noChangeAspect="1" noChangeArrowheads="1"/>
          </p:cNvPicPr>
          <p:nvPr/>
        </p:nvPicPr>
        <p:blipFill>
          <a:blip r:embed="rId2"/>
          <a:srcRect/>
          <a:stretch>
            <a:fillRect/>
          </a:stretch>
        </p:blipFill>
        <p:spPr bwMode="auto">
          <a:xfrm flipH="1">
            <a:off x="2223056" y="2534607"/>
            <a:ext cx="645703" cy="595749"/>
          </a:xfrm>
          <a:prstGeom prst="rect">
            <a:avLst/>
          </a:prstGeom>
          <a:noFill/>
          <a:ln w="9525">
            <a:noFill/>
            <a:miter lim="800000"/>
            <a:headEnd/>
            <a:tailEnd/>
          </a:ln>
        </p:spPr>
      </p:pic>
      <p:grpSp>
        <p:nvGrpSpPr>
          <p:cNvPr id="7" name="グループ化 6"/>
          <p:cNvGrpSpPr/>
          <p:nvPr/>
        </p:nvGrpSpPr>
        <p:grpSpPr>
          <a:xfrm>
            <a:off x="1011451" y="2534606"/>
            <a:ext cx="973564" cy="576899"/>
            <a:chOff x="789612" y="3284020"/>
            <a:chExt cx="1054694" cy="624974"/>
          </a:xfrm>
        </p:grpSpPr>
        <p:pic>
          <p:nvPicPr>
            <p:cNvPr id="8" name="Picture 5" descr="MCj04339410000[1]"/>
            <p:cNvPicPr>
              <a:picLocks noChangeAspect="1" noChangeArrowheads="1"/>
            </p:cNvPicPr>
            <p:nvPr/>
          </p:nvPicPr>
          <p:blipFill>
            <a:blip r:embed="rId2"/>
            <a:srcRect/>
            <a:stretch>
              <a:fillRect/>
            </a:stretch>
          </p:blipFill>
          <p:spPr bwMode="auto">
            <a:xfrm flipH="1">
              <a:off x="789612" y="3386182"/>
              <a:ext cx="458417" cy="422952"/>
            </a:xfrm>
            <a:prstGeom prst="rect">
              <a:avLst/>
            </a:prstGeom>
            <a:noFill/>
            <a:ln w="9525">
              <a:noFill/>
              <a:miter lim="800000"/>
              <a:headEnd/>
              <a:tailEnd/>
            </a:ln>
          </p:spPr>
        </p:pic>
        <p:pic>
          <p:nvPicPr>
            <p:cNvPr id="9"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347409" y="3284020"/>
              <a:ext cx="376969" cy="464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227481" y="3444399"/>
              <a:ext cx="376969" cy="464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467337" y="3444399"/>
              <a:ext cx="376969" cy="46459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テキスト プレースホルダー 2"/>
          <p:cNvSpPr txBox="1">
            <a:spLocks/>
          </p:cNvSpPr>
          <p:nvPr/>
        </p:nvSpPr>
        <p:spPr>
          <a:xfrm>
            <a:off x="686992" y="511455"/>
            <a:ext cx="8531469" cy="1074769"/>
          </a:xfrm>
          <a:prstGeom prst="rect">
            <a:avLst/>
          </a:prstGeom>
        </p:spPr>
        <p:txBody>
          <a:bodyPr vert="horz" lIns="0" tIns="42203" rIns="0" bIns="42203" rtlCol="0">
            <a:noAutofit/>
          </a:bodyPr>
          <a:lstStyle>
            <a:lvl1pPr marL="0" indent="0" algn="l" defTabSz="288002" rtl="0" eaLnBrk="1" fontAlgn="base" hangingPunct="1">
              <a:spcBef>
                <a:spcPct val="20000"/>
              </a:spcBef>
              <a:spcAft>
                <a:spcPct val="0"/>
              </a:spcAft>
              <a:buFont typeface="Arial" panose="020B0604020202020204" pitchFamily="34" charset="0"/>
              <a:buNone/>
              <a:tabLst/>
              <a:defRPr kumimoji="1" sz="1800" kern="1200">
                <a:solidFill>
                  <a:schemeClr val="tx1"/>
                </a:solidFill>
                <a:latin typeface="+mn-ea"/>
                <a:ea typeface="+mn-ea"/>
                <a:cs typeface="Arial"/>
              </a:defRPr>
            </a:lvl1pPr>
            <a:lvl2pPr marL="360002" indent="-180001" algn="l" defTabSz="288002" rtl="0" eaLnBrk="1" fontAlgn="base" hangingPunct="1">
              <a:spcBef>
                <a:spcPct val="20000"/>
              </a:spcBef>
              <a:spcAft>
                <a:spcPct val="0"/>
              </a:spcAft>
              <a:buFont typeface="Arial" panose="020B0604020202020204" pitchFamily="34" charset="0"/>
              <a:buChar char="•"/>
              <a:tabLst/>
              <a:defRPr kumimoji="1" sz="1800" kern="1200">
                <a:solidFill>
                  <a:schemeClr val="tx1"/>
                </a:solidFill>
                <a:latin typeface="+mn-ea"/>
                <a:ea typeface="+mn-ea"/>
                <a:cs typeface="Arial"/>
              </a:defRPr>
            </a:lvl2pPr>
            <a:lvl3pPr marL="540004" indent="-180001" algn="l" defTabSz="288002" rtl="0" eaLnBrk="1" fontAlgn="base" hangingPunct="1">
              <a:spcBef>
                <a:spcPct val="20000"/>
              </a:spcBef>
              <a:spcAft>
                <a:spcPct val="0"/>
              </a:spcAft>
              <a:buFont typeface="Arial" panose="020B0604020202020204" pitchFamily="34" charset="0"/>
              <a:buChar char="•"/>
              <a:tabLst/>
              <a:defRPr kumimoji="1" sz="1800" kern="1200">
                <a:solidFill>
                  <a:schemeClr val="tx1"/>
                </a:solidFill>
                <a:latin typeface="+mn-ea"/>
                <a:ea typeface="+mn-ea"/>
                <a:cs typeface="Arial"/>
              </a:defRPr>
            </a:lvl3pPr>
            <a:lvl4pPr marL="720005" indent="-180001" algn="l" defTabSz="288002" rtl="0" eaLnBrk="1" fontAlgn="base" hangingPunct="1">
              <a:spcBef>
                <a:spcPct val="20000"/>
              </a:spcBef>
              <a:spcAft>
                <a:spcPct val="0"/>
              </a:spcAft>
              <a:buFont typeface="Arial" panose="020B0604020202020204" pitchFamily="34" charset="0"/>
              <a:buChar char="•"/>
              <a:tabLst/>
              <a:defRPr kumimoji="1" sz="1800" kern="1200">
                <a:solidFill>
                  <a:schemeClr val="tx1"/>
                </a:solidFill>
                <a:latin typeface="+mn-ea"/>
                <a:ea typeface="+mn-ea"/>
                <a:cs typeface="Arial"/>
              </a:defRPr>
            </a:lvl4pPr>
            <a:lvl5pPr marL="900006" indent="-180001" algn="l" defTabSz="288002" rtl="0" eaLnBrk="1" fontAlgn="base" hangingPunct="1">
              <a:spcBef>
                <a:spcPct val="20000"/>
              </a:spcBef>
              <a:spcAft>
                <a:spcPct val="0"/>
              </a:spcAft>
              <a:buFont typeface="Arial" panose="020B0604020202020204" pitchFamily="34" charset="0"/>
              <a:buChar char="•"/>
              <a:tabLst/>
              <a:defRPr kumimoji="1" sz="1800" kern="1200">
                <a:solidFill>
                  <a:schemeClr val="tx1"/>
                </a:solidFill>
                <a:latin typeface="+mn-ea"/>
                <a:ea typeface="+mn-ea"/>
                <a:cs typeface="Arial"/>
              </a:defRPr>
            </a:lvl5pPr>
            <a:lvl6pPr marL="3352570" indent="-304778" algn="l" defTabSz="609559" rtl="0" eaLnBrk="1" latinLnBrk="0" hangingPunct="1">
              <a:spcBef>
                <a:spcPct val="20000"/>
              </a:spcBef>
              <a:buFont typeface="Arial"/>
              <a:buChar char="•"/>
              <a:defRPr kumimoji="1" sz="2667" kern="1200">
                <a:solidFill>
                  <a:schemeClr val="tx1"/>
                </a:solidFill>
                <a:latin typeface="+mn-lt"/>
                <a:ea typeface="+mn-ea"/>
                <a:cs typeface="+mn-cs"/>
              </a:defRPr>
            </a:lvl6pPr>
            <a:lvl7pPr marL="3962130" indent="-304778" algn="l" defTabSz="609559" rtl="0" eaLnBrk="1" latinLnBrk="0" hangingPunct="1">
              <a:spcBef>
                <a:spcPct val="20000"/>
              </a:spcBef>
              <a:buFont typeface="Arial"/>
              <a:buChar char="•"/>
              <a:defRPr kumimoji="1" sz="2667" kern="1200">
                <a:solidFill>
                  <a:schemeClr val="tx1"/>
                </a:solidFill>
                <a:latin typeface="+mn-lt"/>
                <a:ea typeface="+mn-ea"/>
                <a:cs typeface="+mn-cs"/>
              </a:defRPr>
            </a:lvl7pPr>
            <a:lvl8pPr marL="4571688" indent="-304778" algn="l" defTabSz="609559" rtl="0" eaLnBrk="1" latinLnBrk="0" hangingPunct="1">
              <a:spcBef>
                <a:spcPct val="20000"/>
              </a:spcBef>
              <a:buFont typeface="Arial"/>
              <a:buChar char="•"/>
              <a:defRPr kumimoji="1" sz="2667" kern="1200">
                <a:solidFill>
                  <a:schemeClr val="tx1"/>
                </a:solidFill>
                <a:latin typeface="+mn-lt"/>
                <a:ea typeface="+mn-ea"/>
                <a:cs typeface="+mn-cs"/>
              </a:defRPr>
            </a:lvl8pPr>
            <a:lvl9pPr marL="5181246" indent="-304778" algn="l" defTabSz="609559" rtl="0" eaLnBrk="1" latinLnBrk="0" hangingPunct="1">
              <a:spcBef>
                <a:spcPct val="20000"/>
              </a:spcBef>
              <a:buFont typeface="Arial"/>
              <a:buChar char="•"/>
              <a:defRPr kumimoji="1" sz="2667" kern="1200">
                <a:solidFill>
                  <a:schemeClr val="tx1"/>
                </a:solidFill>
                <a:latin typeface="+mn-lt"/>
                <a:ea typeface="+mn-ea"/>
                <a:cs typeface="+mn-cs"/>
              </a:defRPr>
            </a:lvl9pPr>
          </a:lstStyle>
          <a:p>
            <a:r>
              <a:rPr lang="ja-JP" altLang="en-US" sz="1600" dirty="0"/>
              <a:t>都市銀行様の市場系バックシステムにおいては、将来的なグループ各行の業務共通化・事務運営一体化を見据えた形で導入を行いました。各行のシステム構成に合わせて</a:t>
            </a:r>
            <a:r>
              <a:rPr lang="en-US" altLang="ja-JP" sz="1600" dirty="0"/>
              <a:t>Prelude</a:t>
            </a:r>
            <a:r>
              <a:rPr lang="ja-JP" altLang="en-US" sz="1600" dirty="0"/>
              <a:t>で扱う商品</a:t>
            </a:r>
            <a:r>
              <a:rPr lang="en-US" altLang="ja-JP" sz="1600" dirty="0"/>
              <a:t>/</a:t>
            </a:r>
            <a:r>
              <a:rPr lang="ja-JP" altLang="en-US" sz="1600" dirty="0"/>
              <a:t>業務範囲を徐々に拡張しながら、オペレーションの共通化を進めています。</a:t>
            </a:r>
            <a:r>
              <a:rPr lang="en-US" altLang="ja-JP" sz="1600" dirty="0"/>
              <a:t>STP</a:t>
            </a:r>
            <a:r>
              <a:rPr lang="ja-JP" altLang="en-US" sz="1600" dirty="0"/>
              <a:t>化、商品横断の取引管理、そして</a:t>
            </a:r>
            <a:r>
              <a:rPr lang="en-US" altLang="ja-JP" sz="1600" dirty="0"/>
              <a:t>EUC</a:t>
            </a:r>
            <a:r>
              <a:rPr lang="ja-JP" altLang="en-US" sz="1600" dirty="0"/>
              <a:t>機能の活用によって、業務効率・システム運用効率の向上を実現しました。</a:t>
            </a:r>
            <a:endParaRPr lang="en-US" altLang="ja-JP" sz="1600" dirty="0"/>
          </a:p>
        </p:txBody>
      </p:sp>
      <p:sp>
        <p:nvSpPr>
          <p:cNvPr id="13" name="正方形/長方形 12"/>
          <p:cNvSpPr/>
          <p:nvPr/>
        </p:nvSpPr>
        <p:spPr>
          <a:xfrm>
            <a:off x="785747" y="3485830"/>
            <a:ext cx="2324316" cy="1430266"/>
          </a:xfrm>
          <a:prstGeom prst="rect">
            <a:avLst/>
          </a:prstGeom>
          <a:solidFill>
            <a:srgbClr val="FFFFFF"/>
          </a:solidFill>
          <a:ln w="28575" cap="flat" cmpd="sng" algn="ctr">
            <a:solidFill>
              <a:srgbClr val="0F1C50">
                <a:lumMod val="90000"/>
                <a:lumOff val="10000"/>
              </a:srgbClr>
            </a:solidFill>
            <a:prstDash val="solid"/>
          </a:ln>
          <a:effectLst>
            <a:outerShdw blurRad="50800" dist="508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pic>
        <p:nvPicPr>
          <p:cNvPr id="14" name="Picture 7" descr="Prelude Enterpr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6581" y="3568024"/>
            <a:ext cx="1175462" cy="398654"/>
          </a:xfrm>
          <a:prstGeom prst="rect">
            <a:avLst/>
          </a:prstGeom>
          <a:solidFill>
            <a:srgbClr val="FFFFFF"/>
          </a:solidFill>
          <a:ln w="28575">
            <a:noFill/>
          </a:ln>
          <a:extLst/>
        </p:spPr>
      </p:pic>
      <p:grpSp>
        <p:nvGrpSpPr>
          <p:cNvPr id="15" name="グループ化 14"/>
          <p:cNvGrpSpPr/>
          <p:nvPr/>
        </p:nvGrpSpPr>
        <p:grpSpPr>
          <a:xfrm>
            <a:off x="915647" y="5246490"/>
            <a:ext cx="991995" cy="697330"/>
            <a:chOff x="1897048" y="5358773"/>
            <a:chExt cx="1074661" cy="755440"/>
          </a:xfrm>
        </p:grpSpPr>
        <p:pic>
          <p:nvPicPr>
            <p:cNvPr id="16"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217805" y="5358773"/>
              <a:ext cx="439989" cy="54226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1897048" y="5887647"/>
              <a:ext cx="1074661" cy="226566"/>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勘定系システム等</a:t>
              </a:r>
              <a:endParaRPr kumimoji="0" lang="en-US" altLang="ja-JP" sz="923" kern="0" dirty="0">
                <a:solidFill>
                  <a:srgbClr val="404040"/>
                </a:solidFill>
              </a:endParaRPr>
            </a:p>
          </p:txBody>
        </p:sp>
        <p:pic>
          <p:nvPicPr>
            <p:cNvPr id="18"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407784" y="5418568"/>
              <a:ext cx="439989" cy="54226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1957616"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バック部門</a:t>
            </a:r>
            <a:endParaRPr kumimoji="0" lang="en-US" altLang="ja-JP" sz="923" kern="0" dirty="0">
              <a:solidFill>
                <a:srgbClr val="404040"/>
              </a:solidFill>
            </a:endParaRPr>
          </a:p>
        </p:txBody>
      </p:sp>
      <p:sp>
        <p:nvSpPr>
          <p:cNvPr id="20" name="テキスト ボックス 19"/>
          <p:cNvSpPr txBox="1"/>
          <p:nvPr/>
        </p:nvSpPr>
        <p:spPr>
          <a:xfrm>
            <a:off x="922023"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各商品フロントシステム</a:t>
            </a:r>
            <a:endParaRPr kumimoji="0" lang="en-US" altLang="ja-JP" sz="923" kern="0" dirty="0">
              <a:solidFill>
                <a:srgbClr val="404040"/>
              </a:solidFill>
            </a:endParaRPr>
          </a:p>
        </p:txBody>
      </p:sp>
      <p:sp>
        <p:nvSpPr>
          <p:cNvPr id="21" name="正方形/長方形 20"/>
          <p:cNvSpPr/>
          <p:nvPr/>
        </p:nvSpPr>
        <p:spPr>
          <a:xfrm>
            <a:off x="3446800" y="1713364"/>
            <a:ext cx="2160000" cy="4388559"/>
          </a:xfrm>
          <a:prstGeom prst="rect">
            <a:avLst/>
          </a:prstGeom>
          <a:solidFill>
            <a:srgbClr val="FFFFFF">
              <a:lumMod val="95000"/>
            </a:srgbClr>
          </a:solidFill>
          <a:ln w="12700" cap="flat" cmpd="sng" algn="ctr">
            <a:noFill/>
            <a:prstDash val="solid"/>
            <a:miter lim="800000"/>
          </a:ln>
          <a:effectLst/>
        </p:spPr>
        <p:txBody>
          <a:bodyPr lIns="66462" tIns="564923" rIns="66462" bIns="66462" rtlCol="0" anchor="t"/>
          <a:lstStyle/>
          <a:p>
            <a:pPr algn="ctr" defTabSz="854680">
              <a:defRPr/>
            </a:pPr>
            <a:r>
              <a:rPr kumimoji="0" lang="ja-JP" altLang="en-US" sz="1477" b="1" u="sng" kern="0" dirty="0">
                <a:solidFill>
                  <a:srgbClr val="404040"/>
                </a:solidFill>
                <a:latin typeface="+mj-ea"/>
                <a:ea typeface="+mj-ea"/>
              </a:rPr>
              <a:t>グループ</a:t>
            </a:r>
            <a:r>
              <a:rPr kumimoji="0" lang="en-US" altLang="ja-JP" sz="1477" b="1" u="sng" kern="0" dirty="0">
                <a:solidFill>
                  <a:srgbClr val="404040"/>
                </a:solidFill>
                <a:latin typeface="+mj-ea"/>
                <a:ea typeface="+mj-ea"/>
              </a:rPr>
              <a:t>B</a:t>
            </a:r>
            <a:r>
              <a:rPr kumimoji="0" lang="ja-JP" altLang="en-US" sz="1477" b="1" u="sng" kern="0" dirty="0">
                <a:solidFill>
                  <a:srgbClr val="404040"/>
                </a:solidFill>
                <a:latin typeface="+mj-ea"/>
                <a:ea typeface="+mj-ea"/>
              </a:rPr>
              <a:t>行</a:t>
            </a:r>
            <a:endParaRPr kumimoji="0" lang="en-US" altLang="ja-JP" sz="1477" b="1" u="sng" kern="0" dirty="0">
              <a:solidFill>
                <a:srgbClr val="404040"/>
              </a:solidFill>
              <a:latin typeface="+mj-ea"/>
              <a:ea typeface="+mj-ea"/>
            </a:endParaRPr>
          </a:p>
        </p:txBody>
      </p:sp>
      <p:pic>
        <p:nvPicPr>
          <p:cNvPr id="22" name="Picture 5" descr="MCj04339410000[1]"/>
          <p:cNvPicPr>
            <a:picLocks noChangeAspect="1" noChangeArrowheads="1"/>
          </p:cNvPicPr>
          <p:nvPr/>
        </p:nvPicPr>
        <p:blipFill>
          <a:blip r:embed="rId2"/>
          <a:srcRect/>
          <a:stretch>
            <a:fillRect/>
          </a:stretch>
        </p:blipFill>
        <p:spPr bwMode="auto">
          <a:xfrm flipH="1">
            <a:off x="4793021" y="2534607"/>
            <a:ext cx="645703" cy="595749"/>
          </a:xfrm>
          <a:prstGeom prst="rect">
            <a:avLst/>
          </a:prstGeom>
          <a:noFill/>
          <a:ln w="9525">
            <a:noFill/>
            <a:miter lim="800000"/>
            <a:headEnd/>
            <a:tailEnd/>
          </a:ln>
        </p:spPr>
      </p:pic>
      <p:grpSp>
        <p:nvGrpSpPr>
          <p:cNvPr id="23" name="グループ化 22"/>
          <p:cNvGrpSpPr/>
          <p:nvPr/>
        </p:nvGrpSpPr>
        <p:grpSpPr>
          <a:xfrm>
            <a:off x="3581416" y="2534606"/>
            <a:ext cx="973564" cy="576899"/>
            <a:chOff x="789612" y="3284020"/>
            <a:chExt cx="1054694" cy="624974"/>
          </a:xfrm>
        </p:grpSpPr>
        <p:pic>
          <p:nvPicPr>
            <p:cNvPr id="24" name="Picture 5" descr="MCj04339410000[1]"/>
            <p:cNvPicPr>
              <a:picLocks noChangeAspect="1" noChangeArrowheads="1"/>
            </p:cNvPicPr>
            <p:nvPr/>
          </p:nvPicPr>
          <p:blipFill>
            <a:blip r:embed="rId2"/>
            <a:srcRect/>
            <a:stretch>
              <a:fillRect/>
            </a:stretch>
          </p:blipFill>
          <p:spPr bwMode="auto">
            <a:xfrm flipH="1">
              <a:off x="789612" y="3386182"/>
              <a:ext cx="458417" cy="422952"/>
            </a:xfrm>
            <a:prstGeom prst="rect">
              <a:avLst/>
            </a:prstGeom>
            <a:noFill/>
            <a:ln w="9525">
              <a:noFill/>
              <a:miter lim="800000"/>
              <a:headEnd/>
              <a:tailEnd/>
            </a:ln>
          </p:spPr>
        </p:pic>
        <p:pic>
          <p:nvPicPr>
            <p:cNvPr id="25"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347409" y="3284020"/>
              <a:ext cx="376969" cy="4645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227481" y="3444399"/>
              <a:ext cx="376969" cy="4645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1467337" y="3444399"/>
              <a:ext cx="376969" cy="46459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テキスト ボックス 27"/>
          <p:cNvSpPr txBox="1"/>
          <p:nvPr/>
        </p:nvSpPr>
        <p:spPr>
          <a:xfrm>
            <a:off x="4527581"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バック部門</a:t>
            </a:r>
            <a:endParaRPr kumimoji="0" lang="en-US" altLang="ja-JP" sz="923" kern="0" dirty="0">
              <a:solidFill>
                <a:srgbClr val="404040"/>
              </a:solidFill>
            </a:endParaRPr>
          </a:p>
        </p:txBody>
      </p:sp>
      <p:sp>
        <p:nvSpPr>
          <p:cNvPr id="29" name="テキスト ボックス 28"/>
          <p:cNvSpPr txBox="1"/>
          <p:nvPr/>
        </p:nvSpPr>
        <p:spPr>
          <a:xfrm>
            <a:off x="3491988"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各商品フロントシステム</a:t>
            </a:r>
            <a:endParaRPr kumimoji="0" lang="en-US" altLang="ja-JP" sz="923" kern="0" dirty="0">
              <a:solidFill>
                <a:srgbClr val="404040"/>
              </a:solidFill>
            </a:endParaRPr>
          </a:p>
        </p:txBody>
      </p:sp>
      <p:sp>
        <p:nvSpPr>
          <p:cNvPr id="30" name="正方形/長方形 29"/>
          <p:cNvSpPr/>
          <p:nvPr/>
        </p:nvSpPr>
        <p:spPr>
          <a:xfrm>
            <a:off x="6017205" y="1706762"/>
            <a:ext cx="2160000" cy="4388559"/>
          </a:xfrm>
          <a:prstGeom prst="rect">
            <a:avLst/>
          </a:prstGeom>
          <a:solidFill>
            <a:srgbClr val="FFFFFF">
              <a:lumMod val="95000"/>
            </a:srgbClr>
          </a:solidFill>
          <a:ln w="12700" cap="flat" cmpd="sng" algn="ctr">
            <a:noFill/>
            <a:prstDash val="solid"/>
            <a:miter lim="800000"/>
          </a:ln>
          <a:effectLst/>
        </p:spPr>
        <p:txBody>
          <a:bodyPr lIns="66462" tIns="564923" rIns="66462" bIns="66462" rtlCol="0" anchor="t"/>
          <a:lstStyle/>
          <a:p>
            <a:pPr algn="ctr" defTabSz="854680">
              <a:defRPr/>
            </a:pPr>
            <a:r>
              <a:rPr kumimoji="0" lang="ja-JP" altLang="en-US" sz="1477" b="1" u="sng" kern="0" dirty="0">
                <a:solidFill>
                  <a:srgbClr val="404040"/>
                </a:solidFill>
                <a:latin typeface="+mj-ea"/>
                <a:ea typeface="+mj-ea"/>
              </a:rPr>
              <a:t>グループ</a:t>
            </a:r>
            <a:r>
              <a:rPr kumimoji="0" lang="en-US" altLang="ja-JP" sz="1477" b="1" u="sng" kern="0" dirty="0">
                <a:solidFill>
                  <a:srgbClr val="404040"/>
                </a:solidFill>
                <a:latin typeface="+mj-ea"/>
                <a:ea typeface="+mj-ea"/>
              </a:rPr>
              <a:t>C</a:t>
            </a:r>
            <a:r>
              <a:rPr kumimoji="0" lang="ja-JP" altLang="en-US" sz="1477" b="1" u="sng" kern="0" dirty="0">
                <a:solidFill>
                  <a:srgbClr val="404040"/>
                </a:solidFill>
                <a:latin typeface="+mj-ea"/>
                <a:ea typeface="+mj-ea"/>
              </a:rPr>
              <a:t>行</a:t>
            </a:r>
            <a:endParaRPr kumimoji="0" lang="en-US" altLang="ja-JP" sz="1477" b="1" u="sng" kern="0" dirty="0">
              <a:solidFill>
                <a:srgbClr val="404040"/>
              </a:solidFill>
              <a:latin typeface="+mj-ea"/>
              <a:ea typeface="+mj-ea"/>
            </a:endParaRPr>
          </a:p>
        </p:txBody>
      </p:sp>
      <p:pic>
        <p:nvPicPr>
          <p:cNvPr id="31" name="Picture 5" descr="MCj04339410000[1]"/>
          <p:cNvPicPr>
            <a:picLocks noChangeAspect="1" noChangeArrowheads="1"/>
          </p:cNvPicPr>
          <p:nvPr/>
        </p:nvPicPr>
        <p:blipFill>
          <a:blip r:embed="rId2"/>
          <a:srcRect/>
          <a:stretch>
            <a:fillRect/>
          </a:stretch>
        </p:blipFill>
        <p:spPr bwMode="auto">
          <a:xfrm flipH="1">
            <a:off x="7199305" y="2534607"/>
            <a:ext cx="645703" cy="595749"/>
          </a:xfrm>
          <a:prstGeom prst="rect">
            <a:avLst/>
          </a:prstGeom>
          <a:noFill/>
          <a:ln w="9525">
            <a:noFill/>
            <a:miter lim="800000"/>
            <a:headEnd/>
            <a:tailEnd/>
          </a:ln>
        </p:spPr>
      </p:pic>
      <p:sp>
        <p:nvSpPr>
          <p:cNvPr id="32" name="テキスト ボックス 31"/>
          <p:cNvSpPr txBox="1"/>
          <p:nvPr/>
        </p:nvSpPr>
        <p:spPr>
          <a:xfrm>
            <a:off x="6933866"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バック部門</a:t>
            </a:r>
            <a:endParaRPr kumimoji="0" lang="en-US" altLang="ja-JP" sz="923" kern="0" dirty="0">
              <a:solidFill>
                <a:srgbClr val="404040"/>
              </a:solidFill>
            </a:endParaRPr>
          </a:p>
        </p:txBody>
      </p:sp>
      <p:pic>
        <p:nvPicPr>
          <p:cNvPr id="33" name="Picture 5" descr="MCj04339410000[1]"/>
          <p:cNvPicPr>
            <a:picLocks noChangeAspect="1" noChangeArrowheads="1"/>
          </p:cNvPicPr>
          <p:nvPr/>
        </p:nvPicPr>
        <p:blipFill>
          <a:blip r:embed="rId2"/>
          <a:srcRect/>
          <a:stretch>
            <a:fillRect/>
          </a:stretch>
        </p:blipFill>
        <p:spPr bwMode="auto">
          <a:xfrm flipH="1">
            <a:off x="6324252" y="2534607"/>
            <a:ext cx="645703" cy="595749"/>
          </a:xfrm>
          <a:prstGeom prst="rect">
            <a:avLst/>
          </a:prstGeom>
          <a:noFill/>
          <a:ln w="9525">
            <a:noFill/>
            <a:miter lim="800000"/>
            <a:headEnd/>
            <a:tailEnd/>
          </a:ln>
        </p:spPr>
      </p:pic>
      <p:sp>
        <p:nvSpPr>
          <p:cNvPr id="34" name="テキスト ボックス 33"/>
          <p:cNvSpPr txBox="1"/>
          <p:nvPr/>
        </p:nvSpPr>
        <p:spPr>
          <a:xfrm>
            <a:off x="6062394" y="3079344"/>
            <a:ext cx="1169419" cy="209138"/>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フロント部門</a:t>
            </a:r>
            <a:endParaRPr kumimoji="0" lang="en-US" altLang="ja-JP" sz="923" kern="0" dirty="0">
              <a:solidFill>
                <a:srgbClr val="404040"/>
              </a:solidFill>
            </a:endParaRPr>
          </a:p>
        </p:txBody>
      </p:sp>
      <p:sp>
        <p:nvSpPr>
          <p:cNvPr id="36" name="正方形/長方形 35"/>
          <p:cNvSpPr/>
          <p:nvPr/>
        </p:nvSpPr>
        <p:spPr>
          <a:xfrm>
            <a:off x="3353270" y="3496093"/>
            <a:ext cx="2324316" cy="1430266"/>
          </a:xfrm>
          <a:prstGeom prst="rect">
            <a:avLst/>
          </a:prstGeom>
          <a:solidFill>
            <a:srgbClr val="FFFFFF"/>
          </a:solidFill>
          <a:ln w="28575" cap="flat" cmpd="sng" algn="ctr">
            <a:solidFill>
              <a:srgbClr val="0F1C50">
                <a:lumMod val="90000"/>
                <a:lumOff val="10000"/>
              </a:srgbClr>
            </a:solidFill>
            <a:prstDash val="solid"/>
          </a:ln>
          <a:effectLst>
            <a:outerShdw blurRad="50800" dist="508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pic>
        <p:nvPicPr>
          <p:cNvPr id="37" name="Picture 7" descr="Prelude Enterpr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5221" y="3573587"/>
            <a:ext cx="1175462" cy="398654"/>
          </a:xfrm>
          <a:prstGeom prst="rect">
            <a:avLst/>
          </a:prstGeom>
          <a:solidFill>
            <a:srgbClr val="FFFFFF"/>
          </a:solidFill>
          <a:ln w="28575">
            <a:noFill/>
          </a:ln>
          <a:extLst/>
        </p:spPr>
      </p:pic>
      <p:grpSp>
        <p:nvGrpSpPr>
          <p:cNvPr id="38" name="グループ化 37"/>
          <p:cNvGrpSpPr/>
          <p:nvPr/>
        </p:nvGrpSpPr>
        <p:grpSpPr>
          <a:xfrm>
            <a:off x="3414817" y="5252053"/>
            <a:ext cx="991995" cy="697330"/>
            <a:chOff x="1897048" y="5358773"/>
            <a:chExt cx="1074661" cy="755440"/>
          </a:xfrm>
        </p:grpSpPr>
        <p:pic>
          <p:nvPicPr>
            <p:cNvPr id="39"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217805" y="5358773"/>
              <a:ext cx="439989" cy="542263"/>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897048" y="5887647"/>
              <a:ext cx="1074661" cy="226566"/>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勘定系システム等</a:t>
              </a:r>
              <a:endParaRPr kumimoji="0" lang="en-US" altLang="ja-JP" sz="923" kern="0" dirty="0">
                <a:solidFill>
                  <a:srgbClr val="404040"/>
                </a:solidFill>
              </a:endParaRPr>
            </a:p>
          </p:txBody>
        </p:sp>
        <p:pic>
          <p:nvPicPr>
            <p:cNvPr id="41"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407784" y="5418568"/>
              <a:ext cx="439989" cy="54226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正方形/長方形 41"/>
          <p:cNvSpPr/>
          <p:nvPr/>
        </p:nvSpPr>
        <p:spPr>
          <a:xfrm>
            <a:off x="5932178" y="3501656"/>
            <a:ext cx="2324316" cy="1430266"/>
          </a:xfrm>
          <a:prstGeom prst="rect">
            <a:avLst/>
          </a:prstGeom>
          <a:solidFill>
            <a:srgbClr val="FFFFFF"/>
          </a:solidFill>
          <a:ln w="28575" cap="flat" cmpd="sng" algn="ctr">
            <a:solidFill>
              <a:srgbClr val="0F1C50">
                <a:lumMod val="90000"/>
                <a:lumOff val="10000"/>
              </a:srgbClr>
            </a:solidFill>
            <a:prstDash val="solid"/>
          </a:ln>
          <a:effectLst>
            <a:outerShdw blurRad="50800" dist="50800" dir="2700000" algn="tl" rotWithShape="0">
              <a:prstClr val="black">
                <a:alpha val="40000"/>
              </a:prstClr>
            </a:outerShdw>
          </a:effectLst>
        </p:spPr>
        <p:txBody>
          <a:bodyPr rtlCol="0" anchor="ctr"/>
          <a:lstStyle/>
          <a:p>
            <a:pPr algn="ctr" defTabSz="421979">
              <a:defRPr/>
            </a:pPr>
            <a:endParaRPr kumimoji="0" lang="ja-JP" altLang="en-US" sz="1662" kern="0" dirty="0">
              <a:solidFill>
                <a:srgbClr val="000000"/>
              </a:solidFill>
              <a:latin typeface="Century Gothic"/>
            </a:endParaRPr>
          </a:p>
        </p:txBody>
      </p:sp>
      <p:pic>
        <p:nvPicPr>
          <p:cNvPr id="43" name="Picture 7" descr="Prelude Enterpr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791" y="3579151"/>
            <a:ext cx="1175462" cy="398654"/>
          </a:xfrm>
          <a:prstGeom prst="rect">
            <a:avLst/>
          </a:prstGeom>
          <a:solidFill>
            <a:srgbClr val="FFFFFF"/>
          </a:solidFill>
          <a:ln w="28575">
            <a:noFill/>
          </a:ln>
          <a:extLst/>
        </p:spPr>
      </p:pic>
      <p:sp>
        <p:nvSpPr>
          <p:cNvPr id="44" name="下矢印 43"/>
          <p:cNvSpPr/>
          <p:nvPr/>
        </p:nvSpPr>
        <p:spPr>
          <a:xfrm>
            <a:off x="1058176"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約定連動</a:t>
            </a:r>
            <a:endParaRPr kumimoji="0" lang="en-US" altLang="ja-JP" sz="738" b="1" kern="0" dirty="0">
              <a:solidFill>
                <a:srgbClr val="FFFFFF"/>
              </a:solidFill>
              <a:latin typeface="Meiryo UI"/>
            </a:endParaRPr>
          </a:p>
        </p:txBody>
      </p:sp>
      <p:sp>
        <p:nvSpPr>
          <p:cNvPr id="45" name="下矢印 44"/>
          <p:cNvSpPr/>
          <p:nvPr/>
        </p:nvSpPr>
        <p:spPr>
          <a:xfrm>
            <a:off x="2183041"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登録・参照</a:t>
            </a:r>
            <a:endParaRPr kumimoji="0" lang="en-US" altLang="ja-JP" sz="738" b="1" kern="0" dirty="0">
              <a:solidFill>
                <a:srgbClr val="FFFFFF"/>
              </a:solidFill>
              <a:latin typeface="Meiryo UI"/>
            </a:endParaRPr>
          </a:p>
        </p:txBody>
      </p:sp>
      <p:sp>
        <p:nvSpPr>
          <p:cNvPr id="46" name="下矢印 45"/>
          <p:cNvSpPr/>
          <p:nvPr/>
        </p:nvSpPr>
        <p:spPr>
          <a:xfrm>
            <a:off x="3597369"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約定連動</a:t>
            </a:r>
            <a:endParaRPr kumimoji="0" lang="en-US" altLang="ja-JP" sz="738" b="1" kern="0" dirty="0">
              <a:solidFill>
                <a:srgbClr val="FFFFFF"/>
              </a:solidFill>
              <a:latin typeface="Meiryo UI"/>
            </a:endParaRPr>
          </a:p>
        </p:txBody>
      </p:sp>
      <p:sp>
        <p:nvSpPr>
          <p:cNvPr id="47" name="下矢印 46"/>
          <p:cNvSpPr/>
          <p:nvPr/>
        </p:nvSpPr>
        <p:spPr>
          <a:xfrm>
            <a:off x="4722234"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登録・参照</a:t>
            </a:r>
            <a:endParaRPr kumimoji="0" lang="en-US" altLang="ja-JP" sz="738" b="1" kern="0" dirty="0">
              <a:solidFill>
                <a:srgbClr val="FFFFFF"/>
              </a:solidFill>
              <a:latin typeface="Meiryo UI"/>
            </a:endParaRPr>
          </a:p>
        </p:txBody>
      </p:sp>
      <p:sp>
        <p:nvSpPr>
          <p:cNvPr id="48" name="下矢印 47"/>
          <p:cNvSpPr/>
          <p:nvPr/>
        </p:nvSpPr>
        <p:spPr>
          <a:xfrm>
            <a:off x="7200045"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登録・参照</a:t>
            </a:r>
            <a:endParaRPr kumimoji="0" lang="en-US" altLang="ja-JP" sz="738" b="1" kern="0" dirty="0">
              <a:solidFill>
                <a:srgbClr val="FFFFFF"/>
              </a:solidFill>
              <a:latin typeface="Meiryo UI"/>
            </a:endParaRPr>
          </a:p>
        </p:txBody>
      </p:sp>
      <p:sp>
        <p:nvSpPr>
          <p:cNvPr id="49" name="下矢印 48"/>
          <p:cNvSpPr/>
          <p:nvPr/>
        </p:nvSpPr>
        <p:spPr>
          <a:xfrm>
            <a:off x="6251915" y="3272448"/>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登録・参照</a:t>
            </a:r>
            <a:endParaRPr kumimoji="0" lang="en-US" altLang="ja-JP" sz="738" b="1" kern="0" dirty="0">
              <a:solidFill>
                <a:srgbClr val="FFFFFF"/>
              </a:solidFill>
              <a:latin typeface="Meiryo UI"/>
            </a:endParaRPr>
          </a:p>
        </p:txBody>
      </p:sp>
      <p:sp>
        <p:nvSpPr>
          <p:cNvPr id="50" name="左右矢印 49"/>
          <p:cNvSpPr/>
          <p:nvPr/>
        </p:nvSpPr>
        <p:spPr>
          <a:xfrm>
            <a:off x="2591626" y="3526892"/>
            <a:ext cx="1262535" cy="396686"/>
          </a:xfrm>
          <a:prstGeom prst="leftRightArrow">
            <a:avLst>
              <a:gd name="adj1" fmla="val 67731"/>
              <a:gd name="adj2" fmla="val 57314"/>
            </a:avLst>
          </a:prstGeom>
          <a:ln/>
        </p:spPr>
        <p:style>
          <a:lnRef idx="2">
            <a:schemeClr val="accent2">
              <a:shade val="50000"/>
            </a:schemeClr>
          </a:lnRef>
          <a:fillRef idx="1">
            <a:schemeClr val="accent2"/>
          </a:fillRef>
          <a:effectRef idx="0">
            <a:schemeClr val="accent2"/>
          </a:effectRef>
          <a:fontRef idx="minor">
            <a:schemeClr val="lt1"/>
          </a:fontRef>
        </p:style>
        <p:txBody>
          <a:bodyPr vert="horz" wrap="none" lIns="0" tIns="0" rIns="0" bIns="0" rtlCol="0" anchor="ctr"/>
          <a:lstStyle/>
          <a:p>
            <a:pPr algn="ctr" defTabSz="421979">
              <a:defRPr/>
            </a:pPr>
            <a:r>
              <a:rPr kumimoji="0" lang="ja-JP" altLang="en-US" sz="1292" b="1" kern="0" dirty="0">
                <a:latin typeface="Trebuchet MS" panose="020B0603020202020204" pitchFamily="34" charset="0"/>
              </a:rPr>
              <a:t>共通仕様化</a:t>
            </a:r>
            <a:endParaRPr kumimoji="0" lang="en-US" altLang="ja-JP" sz="1292" b="1" kern="0" dirty="0">
              <a:latin typeface="Trebuchet MS" panose="020B0603020202020204" pitchFamily="34" charset="0"/>
            </a:endParaRPr>
          </a:p>
        </p:txBody>
      </p:sp>
      <p:sp>
        <p:nvSpPr>
          <p:cNvPr id="51" name="Rectangle 21"/>
          <p:cNvSpPr>
            <a:spLocks noChangeArrowheads="1"/>
          </p:cNvSpPr>
          <p:nvPr/>
        </p:nvSpPr>
        <p:spPr bwMode="auto">
          <a:xfrm>
            <a:off x="2463193" y="4155037"/>
            <a:ext cx="332308" cy="599422"/>
          </a:xfrm>
          <a:prstGeom prst="roundRect">
            <a:avLst/>
          </a:prstGeom>
          <a:solidFill>
            <a:schemeClr val="bg1"/>
          </a:solidFill>
          <a:ln w="12700" algn="ctr">
            <a:solidFill>
              <a:schemeClr val="accent2"/>
            </a:solidFill>
            <a:prstDash val="sysDot"/>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rgbClr val="404040"/>
                </a:solidFill>
              </a:rPr>
              <a:t>ＯＴＣデリバ</a:t>
            </a:r>
          </a:p>
        </p:txBody>
      </p:sp>
      <p:sp>
        <p:nvSpPr>
          <p:cNvPr id="52" name="Rectangle 21"/>
          <p:cNvSpPr>
            <a:spLocks noChangeArrowheads="1"/>
          </p:cNvSpPr>
          <p:nvPr/>
        </p:nvSpPr>
        <p:spPr bwMode="auto">
          <a:xfrm>
            <a:off x="1154380" y="4150028"/>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有価証券</a:t>
            </a:r>
          </a:p>
        </p:txBody>
      </p:sp>
      <p:sp>
        <p:nvSpPr>
          <p:cNvPr id="53" name="Rectangle 21"/>
          <p:cNvSpPr>
            <a:spLocks noChangeArrowheads="1"/>
          </p:cNvSpPr>
          <p:nvPr/>
        </p:nvSpPr>
        <p:spPr bwMode="auto">
          <a:xfrm>
            <a:off x="1808787" y="4150028"/>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資金・為替</a:t>
            </a:r>
          </a:p>
        </p:txBody>
      </p:sp>
      <p:sp>
        <p:nvSpPr>
          <p:cNvPr id="54" name="右矢印 53"/>
          <p:cNvSpPr/>
          <p:nvPr/>
        </p:nvSpPr>
        <p:spPr>
          <a:xfrm>
            <a:off x="1564661" y="4373487"/>
            <a:ext cx="166154" cy="166154"/>
          </a:xfrm>
          <a:prstGeom prst="rightArrow">
            <a:avLst>
              <a:gd name="adj1" fmla="val 0"/>
              <a:gd name="adj2" fmla="val 108115"/>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algn="ctr"/>
            <a:endParaRPr lang="ja-JP" altLang="en-US" sz="1292" dirty="0">
              <a:solidFill>
                <a:schemeClr val="tx1"/>
              </a:solidFill>
            </a:endParaRPr>
          </a:p>
        </p:txBody>
      </p:sp>
      <p:sp>
        <p:nvSpPr>
          <p:cNvPr id="55" name="右矢印 54"/>
          <p:cNvSpPr/>
          <p:nvPr/>
        </p:nvSpPr>
        <p:spPr>
          <a:xfrm>
            <a:off x="2219067" y="4364694"/>
            <a:ext cx="166154" cy="166154"/>
          </a:xfrm>
          <a:prstGeom prst="rightArrow">
            <a:avLst>
              <a:gd name="adj1" fmla="val 0"/>
              <a:gd name="adj2" fmla="val 108115"/>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algn="ctr"/>
            <a:endParaRPr lang="ja-JP" altLang="en-US" sz="1292" dirty="0">
              <a:solidFill>
                <a:schemeClr val="tx1"/>
              </a:solidFill>
            </a:endParaRPr>
          </a:p>
        </p:txBody>
      </p:sp>
      <p:sp>
        <p:nvSpPr>
          <p:cNvPr id="56" name="テキスト ボックス 55"/>
          <p:cNvSpPr txBox="1"/>
          <p:nvPr/>
        </p:nvSpPr>
        <p:spPr>
          <a:xfrm>
            <a:off x="1174181" y="3955948"/>
            <a:ext cx="311344" cy="181049"/>
          </a:xfrm>
          <a:prstGeom prst="rect">
            <a:avLst/>
          </a:prstGeom>
          <a:noFill/>
        </p:spPr>
        <p:txBody>
          <a:bodyPr wrap="square" lIns="0" rIns="0" rtlCol="0">
            <a:noAutofit/>
          </a:bodyPr>
          <a:lstStyle/>
          <a:p>
            <a:pPr algn="ctr" defTabSz="265853"/>
            <a:r>
              <a:rPr lang="en-US" altLang="ja-JP" sz="969" dirty="0">
                <a:latin typeface="+mn-ea"/>
              </a:rPr>
              <a:t>PH1</a:t>
            </a:r>
            <a:endParaRPr lang="ja-JP" altLang="en-US" sz="969" dirty="0">
              <a:latin typeface="+mn-ea"/>
            </a:endParaRPr>
          </a:p>
        </p:txBody>
      </p:sp>
      <p:sp>
        <p:nvSpPr>
          <p:cNvPr id="57" name="テキスト ボックス 56"/>
          <p:cNvSpPr txBox="1"/>
          <p:nvPr/>
        </p:nvSpPr>
        <p:spPr>
          <a:xfrm>
            <a:off x="1824812" y="3955948"/>
            <a:ext cx="311344" cy="181049"/>
          </a:xfrm>
          <a:prstGeom prst="rect">
            <a:avLst/>
          </a:prstGeom>
          <a:noFill/>
        </p:spPr>
        <p:txBody>
          <a:bodyPr wrap="square" lIns="0" rIns="0" rtlCol="0">
            <a:noAutofit/>
          </a:bodyPr>
          <a:lstStyle/>
          <a:p>
            <a:pPr algn="ctr" defTabSz="265853"/>
            <a:r>
              <a:rPr lang="en-US" altLang="ja-JP" sz="969" dirty="0">
                <a:latin typeface="+mn-ea"/>
              </a:rPr>
              <a:t>PH2</a:t>
            </a:r>
            <a:endParaRPr lang="ja-JP" altLang="en-US" sz="969" dirty="0">
              <a:latin typeface="+mn-ea"/>
            </a:endParaRPr>
          </a:p>
        </p:txBody>
      </p:sp>
      <p:sp>
        <p:nvSpPr>
          <p:cNvPr id="58" name="テキスト ボックス 57"/>
          <p:cNvSpPr txBox="1"/>
          <p:nvPr/>
        </p:nvSpPr>
        <p:spPr>
          <a:xfrm>
            <a:off x="2475442" y="3955948"/>
            <a:ext cx="311344" cy="181049"/>
          </a:xfrm>
          <a:prstGeom prst="rect">
            <a:avLst/>
          </a:prstGeom>
          <a:noFill/>
        </p:spPr>
        <p:txBody>
          <a:bodyPr wrap="square" lIns="0" rIns="0" rtlCol="0">
            <a:noAutofit/>
          </a:bodyPr>
          <a:lstStyle/>
          <a:p>
            <a:pPr algn="ctr" defTabSz="265853"/>
            <a:r>
              <a:rPr lang="en-US" altLang="ja-JP" sz="969" dirty="0">
                <a:latin typeface="+mn-ea"/>
              </a:rPr>
              <a:t>PH3</a:t>
            </a:r>
            <a:endParaRPr lang="ja-JP" altLang="en-US" sz="969" dirty="0">
              <a:latin typeface="+mn-ea"/>
            </a:endParaRPr>
          </a:p>
        </p:txBody>
      </p:sp>
      <p:sp>
        <p:nvSpPr>
          <p:cNvPr id="59" name="Rectangle 21"/>
          <p:cNvSpPr>
            <a:spLocks noChangeArrowheads="1"/>
          </p:cNvSpPr>
          <p:nvPr/>
        </p:nvSpPr>
        <p:spPr bwMode="auto">
          <a:xfrm>
            <a:off x="5051992" y="4155736"/>
            <a:ext cx="332308" cy="599422"/>
          </a:xfrm>
          <a:prstGeom prst="roundRect">
            <a:avLst/>
          </a:prstGeom>
          <a:solidFill>
            <a:schemeClr val="bg1"/>
          </a:solidFill>
          <a:ln w="12700" algn="ctr">
            <a:solidFill>
              <a:schemeClr val="accent2"/>
            </a:solidFill>
            <a:prstDash val="sysDot"/>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rgbClr val="404040"/>
                </a:solidFill>
              </a:rPr>
              <a:t>ＯＴＣデリバ</a:t>
            </a:r>
          </a:p>
        </p:txBody>
      </p:sp>
      <p:sp>
        <p:nvSpPr>
          <p:cNvPr id="60" name="Rectangle 21"/>
          <p:cNvSpPr>
            <a:spLocks noChangeArrowheads="1"/>
          </p:cNvSpPr>
          <p:nvPr/>
        </p:nvSpPr>
        <p:spPr bwMode="auto">
          <a:xfrm>
            <a:off x="3743179" y="4150727"/>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有価証券</a:t>
            </a:r>
          </a:p>
        </p:txBody>
      </p:sp>
      <p:sp>
        <p:nvSpPr>
          <p:cNvPr id="61" name="Rectangle 21"/>
          <p:cNvSpPr>
            <a:spLocks noChangeArrowheads="1"/>
          </p:cNvSpPr>
          <p:nvPr/>
        </p:nvSpPr>
        <p:spPr bwMode="auto">
          <a:xfrm>
            <a:off x="4397585" y="4150727"/>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資金・為替</a:t>
            </a:r>
          </a:p>
        </p:txBody>
      </p:sp>
      <p:sp>
        <p:nvSpPr>
          <p:cNvPr id="62" name="右矢印 61"/>
          <p:cNvSpPr/>
          <p:nvPr/>
        </p:nvSpPr>
        <p:spPr>
          <a:xfrm>
            <a:off x="4153459" y="4374185"/>
            <a:ext cx="166154" cy="166154"/>
          </a:xfrm>
          <a:prstGeom prst="rightArrow">
            <a:avLst>
              <a:gd name="adj1" fmla="val 0"/>
              <a:gd name="adj2" fmla="val 108115"/>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algn="ctr"/>
            <a:endParaRPr lang="ja-JP" altLang="en-US" sz="1292" dirty="0">
              <a:solidFill>
                <a:schemeClr val="tx1"/>
              </a:solidFill>
            </a:endParaRPr>
          </a:p>
        </p:txBody>
      </p:sp>
      <p:sp>
        <p:nvSpPr>
          <p:cNvPr id="63" name="右矢印 62"/>
          <p:cNvSpPr/>
          <p:nvPr/>
        </p:nvSpPr>
        <p:spPr>
          <a:xfrm>
            <a:off x="4807865" y="4365393"/>
            <a:ext cx="166154" cy="166154"/>
          </a:xfrm>
          <a:prstGeom prst="rightArrow">
            <a:avLst>
              <a:gd name="adj1" fmla="val 0"/>
              <a:gd name="adj2" fmla="val 108115"/>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noAutofit/>
          </a:bodyPr>
          <a:lstStyle/>
          <a:p>
            <a:pPr algn="ctr"/>
            <a:endParaRPr lang="ja-JP" altLang="en-US" sz="1292" dirty="0">
              <a:solidFill>
                <a:schemeClr val="tx1"/>
              </a:solidFill>
            </a:endParaRPr>
          </a:p>
        </p:txBody>
      </p:sp>
      <p:sp>
        <p:nvSpPr>
          <p:cNvPr id="64" name="テキスト ボックス 63"/>
          <p:cNvSpPr txBox="1"/>
          <p:nvPr/>
        </p:nvSpPr>
        <p:spPr>
          <a:xfrm>
            <a:off x="3762980" y="3956646"/>
            <a:ext cx="311344" cy="181049"/>
          </a:xfrm>
          <a:prstGeom prst="rect">
            <a:avLst/>
          </a:prstGeom>
          <a:noFill/>
        </p:spPr>
        <p:txBody>
          <a:bodyPr wrap="square" lIns="0" rIns="0" rtlCol="0">
            <a:noAutofit/>
          </a:bodyPr>
          <a:lstStyle/>
          <a:p>
            <a:pPr algn="ctr" defTabSz="265853"/>
            <a:r>
              <a:rPr lang="en-US" altLang="ja-JP" sz="969" dirty="0">
                <a:latin typeface="+mn-ea"/>
              </a:rPr>
              <a:t>PH1</a:t>
            </a:r>
            <a:endParaRPr lang="ja-JP" altLang="en-US" sz="969" dirty="0">
              <a:latin typeface="+mn-ea"/>
            </a:endParaRPr>
          </a:p>
        </p:txBody>
      </p:sp>
      <p:sp>
        <p:nvSpPr>
          <p:cNvPr id="65" name="テキスト ボックス 64"/>
          <p:cNvSpPr txBox="1"/>
          <p:nvPr/>
        </p:nvSpPr>
        <p:spPr>
          <a:xfrm>
            <a:off x="4413610" y="3956646"/>
            <a:ext cx="311344" cy="181049"/>
          </a:xfrm>
          <a:prstGeom prst="rect">
            <a:avLst/>
          </a:prstGeom>
          <a:noFill/>
        </p:spPr>
        <p:txBody>
          <a:bodyPr wrap="square" lIns="0" rIns="0" rtlCol="0">
            <a:noAutofit/>
          </a:bodyPr>
          <a:lstStyle/>
          <a:p>
            <a:pPr algn="ctr" defTabSz="265853"/>
            <a:r>
              <a:rPr lang="en-US" altLang="ja-JP" sz="969" dirty="0">
                <a:latin typeface="+mn-ea"/>
              </a:rPr>
              <a:t>PH2</a:t>
            </a:r>
            <a:endParaRPr lang="ja-JP" altLang="en-US" sz="969" dirty="0">
              <a:latin typeface="+mn-ea"/>
            </a:endParaRPr>
          </a:p>
        </p:txBody>
      </p:sp>
      <p:sp>
        <p:nvSpPr>
          <p:cNvPr id="66" name="テキスト ボックス 65"/>
          <p:cNvSpPr txBox="1"/>
          <p:nvPr/>
        </p:nvSpPr>
        <p:spPr>
          <a:xfrm>
            <a:off x="5064241" y="3956646"/>
            <a:ext cx="311344" cy="181049"/>
          </a:xfrm>
          <a:prstGeom prst="rect">
            <a:avLst/>
          </a:prstGeom>
          <a:noFill/>
        </p:spPr>
        <p:txBody>
          <a:bodyPr wrap="square" lIns="0" rIns="0" rtlCol="0">
            <a:noAutofit/>
          </a:bodyPr>
          <a:lstStyle/>
          <a:p>
            <a:pPr algn="ctr" defTabSz="265853"/>
            <a:r>
              <a:rPr lang="en-US" altLang="ja-JP" sz="969" dirty="0">
                <a:latin typeface="+mn-ea"/>
              </a:rPr>
              <a:t>PH3</a:t>
            </a:r>
            <a:endParaRPr lang="ja-JP" altLang="en-US" sz="969" dirty="0">
              <a:latin typeface="+mn-ea"/>
            </a:endParaRPr>
          </a:p>
        </p:txBody>
      </p:sp>
      <p:sp>
        <p:nvSpPr>
          <p:cNvPr id="67" name="テキスト ボックス 66"/>
          <p:cNvSpPr txBox="1"/>
          <p:nvPr/>
        </p:nvSpPr>
        <p:spPr>
          <a:xfrm>
            <a:off x="2346208" y="4719053"/>
            <a:ext cx="521859" cy="196126"/>
          </a:xfrm>
          <a:prstGeom prst="rect">
            <a:avLst/>
          </a:prstGeom>
          <a:noFill/>
        </p:spPr>
        <p:txBody>
          <a:bodyPr wrap="square" lIns="0" rIns="0" rtlCol="0">
            <a:noAutofit/>
          </a:bodyPr>
          <a:lstStyle/>
          <a:p>
            <a:pPr algn="ctr" defTabSz="265853"/>
            <a:r>
              <a:rPr lang="en-US" altLang="ja-JP" sz="738" dirty="0">
                <a:latin typeface="+mn-ea"/>
              </a:rPr>
              <a:t>※</a:t>
            </a:r>
            <a:r>
              <a:rPr lang="ja-JP" altLang="en-US" sz="738" dirty="0">
                <a:latin typeface="+mn-ea"/>
              </a:rPr>
              <a:t>導入中</a:t>
            </a:r>
          </a:p>
        </p:txBody>
      </p:sp>
      <p:sp>
        <p:nvSpPr>
          <p:cNvPr id="68" name="テキスト ボックス 67"/>
          <p:cNvSpPr txBox="1"/>
          <p:nvPr/>
        </p:nvSpPr>
        <p:spPr>
          <a:xfrm>
            <a:off x="4928144" y="4730972"/>
            <a:ext cx="521859" cy="196126"/>
          </a:xfrm>
          <a:prstGeom prst="rect">
            <a:avLst/>
          </a:prstGeom>
          <a:noFill/>
        </p:spPr>
        <p:txBody>
          <a:bodyPr wrap="square" lIns="0" rIns="0" rtlCol="0">
            <a:noAutofit/>
          </a:bodyPr>
          <a:lstStyle/>
          <a:p>
            <a:pPr algn="ctr" defTabSz="265853"/>
            <a:r>
              <a:rPr lang="en-US" altLang="ja-JP" sz="738" dirty="0">
                <a:latin typeface="+mn-ea"/>
              </a:rPr>
              <a:t>※</a:t>
            </a:r>
            <a:r>
              <a:rPr lang="ja-JP" altLang="en-US" sz="738" dirty="0">
                <a:latin typeface="+mn-ea"/>
              </a:rPr>
              <a:t>導入中</a:t>
            </a:r>
          </a:p>
        </p:txBody>
      </p:sp>
      <p:sp>
        <p:nvSpPr>
          <p:cNvPr id="69" name="Rectangle 21"/>
          <p:cNvSpPr>
            <a:spLocks noChangeArrowheads="1"/>
          </p:cNvSpPr>
          <p:nvPr/>
        </p:nvSpPr>
        <p:spPr bwMode="auto">
          <a:xfrm>
            <a:off x="7621524" y="4181356"/>
            <a:ext cx="332308" cy="599422"/>
          </a:xfrm>
          <a:prstGeom prst="roundRect">
            <a:avLst/>
          </a:prstGeom>
          <a:solidFill>
            <a:schemeClr val="accent2"/>
          </a:solidFill>
          <a:ln w="12700" algn="ctr">
            <a:noFill/>
            <a:prstDash val="sysDot"/>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ＯＴＣデリバ</a:t>
            </a:r>
          </a:p>
        </p:txBody>
      </p:sp>
      <p:sp>
        <p:nvSpPr>
          <p:cNvPr id="70" name="Rectangle 21"/>
          <p:cNvSpPr>
            <a:spLocks noChangeArrowheads="1"/>
          </p:cNvSpPr>
          <p:nvPr/>
        </p:nvSpPr>
        <p:spPr bwMode="auto">
          <a:xfrm>
            <a:off x="6312712" y="4176347"/>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有価証券</a:t>
            </a:r>
          </a:p>
        </p:txBody>
      </p:sp>
      <p:sp>
        <p:nvSpPr>
          <p:cNvPr id="71" name="Rectangle 21"/>
          <p:cNvSpPr>
            <a:spLocks noChangeArrowheads="1"/>
          </p:cNvSpPr>
          <p:nvPr/>
        </p:nvSpPr>
        <p:spPr bwMode="auto">
          <a:xfrm>
            <a:off x="6967118" y="4176347"/>
            <a:ext cx="332308" cy="604195"/>
          </a:xfrm>
          <a:prstGeom prst="roundRect">
            <a:avLst/>
          </a:prstGeom>
          <a:solidFill>
            <a:schemeClr val="accent2"/>
          </a:solidFill>
          <a:ln w="9525" algn="ctr">
            <a:noFill/>
            <a:prstDash val="dash"/>
            <a:miter lim="800000"/>
            <a:headEnd/>
            <a:tailEnd/>
          </a:ln>
          <a:effectLst/>
        </p:spPr>
        <p:txBody>
          <a:bodyPr vert="eaVert" wrap="none" lIns="0" tIns="0" rIns="0" bIns="0" anchor="ctr">
            <a:noAutofit/>
          </a:bodyPr>
          <a:lstStyle/>
          <a:p>
            <a:pPr algn="ctr" defTabSz="420576" fontAlgn="base">
              <a:spcBef>
                <a:spcPct val="0"/>
              </a:spcBef>
              <a:spcAft>
                <a:spcPct val="0"/>
              </a:spcAft>
              <a:defRPr/>
            </a:pPr>
            <a:r>
              <a:rPr kumimoji="0" lang="ja-JP" altLang="en-US" sz="738" kern="0" dirty="0">
                <a:solidFill>
                  <a:schemeClr val="bg1"/>
                </a:solidFill>
              </a:rPr>
              <a:t>資金・為替</a:t>
            </a:r>
          </a:p>
        </p:txBody>
      </p:sp>
      <p:sp>
        <p:nvSpPr>
          <p:cNvPr id="73" name="下矢印 72"/>
          <p:cNvSpPr/>
          <p:nvPr/>
        </p:nvSpPr>
        <p:spPr>
          <a:xfrm>
            <a:off x="1057436" y="4994692"/>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送信</a:t>
            </a:r>
            <a:endParaRPr kumimoji="0" lang="en-US" altLang="ja-JP" sz="738" b="1" kern="0" dirty="0">
              <a:solidFill>
                <a:srgbClr val="FFFFFF"/>
              </a:solidFill>
              <a:latin typeface="Meiryo UI"/>
            </a:endParaRPr>
          </a:p>
        </p:txBody>
      </p:sp>
      <p:sp>
        <p:nvSpPr>
          <p:cNvPr id="74" name="下矢印 73"/>
          <p:cNvSpPr/>
          <p:nvPr/>
        </p:nvSpPr>
        <p:spPr>
          <a:xfrm>
            <a:off x="2182301" y="4994692"/>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出力</a:t>
            </a:r>
            <a:endParaRPr kumimoji="0" lang="en-US" altLang="ja-JP" sz="738" b="1" kern="0" dirty="0">
              <a:solidFill>
                <a:srgbClr val="FFFFFF"/>
              </a:solidFill>
              <a:latin typeface="Meiryo UI"/>
            </a:endParaRPr>
          </a:p>
        </p:txBody>
      </p:sp>
      <p:sp>
        <p:nvSpPr>
          <p:cNvPr id="75" name="下矢印 74"/>
          <p:cNvSpPr/>
          <p:nvPr/>
        </p:nvSpPr>
        <p:spPr>
          <a:xfrm>
            <a:off x="3596628" y="4994692"/>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送信</a:t>
            </a:r>
            <a:endParaRPr kumimoji="0" lang="en-US" altLang="ja-JP" sz="738" b="1" kern="0" dirty="0">
              <a:solidFill>
                <a:srgbClr val="FFFFFF"/>
              </a:solidFill>
              <a:latin typeface="Meiryo UI"/>
            </a:endParaRPr>
          </a:p>
        </p:txBody>
      </p:sp>
      <p:sp>
        <p:nvSpPr>
          <p:cNvPr id="76" name="下矢印 75"/>
          <p:cNvSpPr/>
          <p:nvPr/>
        </p:nvSpPr>
        <p:spPr>
          <a:xfrm>
            <a:off x="4721494" y="4994692"/>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出力</a:t>
            </a:r>
            <a:endParaRPr kumimoji="0" lang="en-US" altLang="ja-JP" sz="738" b="1" kern="0" dirty="0">
              <a:solidFill>
                <a:srgbClr val="FFFFFF"/>
              </a:solidFill>
              <a:latin typeface="Meiryo UI"/>
            </a:endParaRPr>
          </a:p>
        </p:txBody>
      </p:sp>
      <p:grpSp>
        <p:nvGrpSpPr>
          <p:cNvPr id="77" name="グループ化 76"/>
          <p:cNvGrpSpPr/>
          <p:nvPr/>
        </p:nvGrpSpPr>
        <p:grpSpPr>
          <a:xfrm>
            <a:off x="2272725" y="5237699"/>
            <a:ext cx="735608" cy="649792"/>
            <a:chOff x="2171288" y="5558112"/>
            <a:chExt cx="796909" cy="703941"/>
          </a:xfrm>
        </p:grpSpPr>
        <p:sp>
          <p:nvSpPr>
            <p:cNvPr id="78" name="テキスト ボックス 77"/>
            <p:cNvSpPr txBox="1"/>
            <p:nvPr/>
          </p:nvSpPr>
          <p:spPr>
            <a:xfrm>
              <a:off x="2171288" y="6035487"/>
              <a:ext cx="715748" cy="226566"/>
            </a:xfrm>
            <a:prstGeom prst="rect">
              <a:avLst/>
            </a:prstGeom>
            <a:noFill/>
          </p:spPr>
          <p:txBody>
            <a:bodyPr wrap="square" lIns="33231" tIns="33231" rIns="33231" bIns="33231" rtlCol="0">
              <a:spAutoFit/>
            </a:bodyPr>
            <a:lstStyle/>
            <a:p>
              <a:pPr algn="ctr" defTabSz="854680">
                <a:defRPr/>
              </a:pPr>
              <a:r>
                <a:rPr kumimoji="0" lang="en-US" altLang="ja-JP" sz="923" kern="0" dirty="0">
                  <a:solidFill>
                    <a:srgbClr val="404040"/>
                  </a:solidFill>
                </a:rPr>
                <a:t>EUC</a:t>
              </a:r>
              <a:r>
                <a:rPr kumimoji="0" lang="ja-JP" altLang="en-US" sz="923" kern="0" dirty="0">
                  <a:solidFill>
                    <a:srgbClr val="404040"/>
                  </a:solidFill>
                </a:rPr>
                <a:t>帳票</a:t>
              </a:r>
              <a:r>
                <a:rPr kumimoji="0" lang="en-US" altLang="ja-JP" sz="923" kern="0" dirty="0">
                  <a:solidFill>
                    <a:srgbClr val="404040"/>
                  </a:solidFill>
                </a:rPr>
                <a:t>*</a:t>
              </a:r>
            </a:p>
          </p:txBody>
        </p:sp>
        <p:pic>
          <p:nvPicPr>
            <p:cNvPr id="79" name="図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382" y="5674972"/>
              <a:ext cx="516975" cy="360502"/>
            </a:xfrm>
            <a:prstGeom prst="rect">
              <a:avLst/>
            </a:prstGeom>
          </p:spPr>
        </p:pic>
        <p:pic>
          <p:nvPicPr>
            <p:cNvPr id="80" name="図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694" y="5558112"/>
              <a:ext cx="329503" cy="329503"/>
            </a:xfrm>
            <a:prstGeom prst="rect">
              <a:avLst/>
            </a:prstGeom>
          </p:spPr>
        </p:pic>
      </p:grpSp>
      <p:grpSp>
        <p:nvGrpSpPr>
          <p:cNvPr id="81" name="グループ化 80"/>
          <p:cNvGrpSpPr/>
          <p:nvPr/>
        </p:nvGrpSpPr>
        <p:grpSpPr>
          <a:xfrm>
            <a:off x="4813807" y="5237699"/>
            <a:ext cx="735609" cy="649792"/>
            <a:chOff x="2171287" y="5558112"/>
            <a:chExt cx="796910" cy="703941"/>
          </a:xfrm>
        </p:grpSpPr>
        <p:sp>
          <p:nvSpPr>
            <p:cNvPr id="82" name="テキスト ボックス 81"/>
            <p:cNvSpPr txBox="1"/>
            <p:nvPr/>
          </p:nvSpPr>
          <p:spPr>
            <a:xfrm>
              <a:off x="2171287" y="6035487"/>
              <a:ext cx="689211" cy="226566"/>
            </a:xfrm>
            <a:prstGeom prst="rect">
              <a:avLst/>
            </a:prstGeom>
            <a:noFill/>
          </p:spPr>
          <p:txBody>
            <a:bodyPr wrap="square" lIns="33231" tIns="33231" rIns="33231" bIns="33231" rtlCol="0">
              <a:spAutoFit/>
            </a:bodyPr>
            <a:lstStyle/>
            <a:p>
              <a:pPr algn="ctr" defTabSz="854680">
                <a:defRPr/>
              </a:pPr>
              <a:r>
                <a:rPr kumimoji="0" lang="en-US" altLang="ja-JP" sz="923" kern="0" dirty="0">
                  <a:solidFill>
                    <a:srgbClr val="404040"/>
                  </a:solidFill>
                </a:rPr>
                <a:t>EUC</a:t>
              </a:r>
              <a:r>
                <a:rPr kumimoji="0" lang="ja-JP" altLang="en-US" sz="923" kern="0" dirty="0">
                  <a:solidFill>
                    <a:srgbClr val="404040"/>
                  </a:solidFill>
                </a:rPr>
                <a:t>帳票</a:t>
              </a:r>
              <a:r>
                <a:rPr kumimoji="0" lang="en-US" altLang="ja-JP" sz="923" kern="0" dirty="0">
                  <a:solidFill>
                    <a:srgbClr val="404040"/>
                  </a:solidFill>
                </a:rPr>
                <a:t>*</a:t>
              </a:r>
            </a:p>
          </p:txBody>
        </p:sp>
        <p:pic>
          <p:nvPicPr>
            <p:cNvPr id="83" name="図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382" y="5674972"/>
              <a:ext cx="516975" cy="360502"/>
            </a:xfrm>
            <a:prstGeom prst="rect">
              <a:avLst/>
            </a:prstGeom>
          </p:spPr>
        </p:pic>
        <p:pic>
          <p:nvPicPr>
            <p:cNvPr id="84" name="図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694" y="5558112"/>
              <a:ext cx="329503" cy="329503"/>
            </a:xfrm>
            <a:prstGeom prst="rect">
              <a:avLst/>
            </a:prstGeom>
          </p:spPr>
        </p:pic>
      </p:grpSp>
      <p:sp>
        <p:nvSpPr>
          <p:cNvPr id="85" name="テキスト ボックス 84"/>
          <p:cNvSpPr txBox="1"/>
          <p:nvPr/>
        </p:nvSpPr>
        <p:spPr>
          <a:xfrm>
            <a:off x="6727648" y="3956647"/>
            <a:ext cx="807770" cy="216467"/>
          </a:xfrm>
          <a:prstGeom prst="rect">
            <a:avLst/>
          </a:prstGeom>
          <a:noFill/>
        </p:spPr>
        <p:txBody>
          <a:bodyPr wrap="square" lIns="0" rIns="0" rtlCol="0">
            <a:noAutofit/>
          </a:bodyPr>
          <a:lstStyle/>
          <a:p>
            <a:pPr algn="ctr" defTabSz="265853"/>
            <a:r>
              <a:rPr lang="ja-JP" altLang="en-US" sz="969" dirty="0">
                <a:latin typeface="+mn-ea"/>
              </a:rPr>
              <a:t>一括導入</a:t>
            </a:r>
          </a:p>
        </p:txBody>
      </p:sp>
      <p:sp>
        <p:nvSpPr>
          <p:cNvPr id="86" name="正方形/長方形 85"/>
          <p:cNvSpPr/>
          <p:nvPr/>
        </p:nvSpPr>
        <p:spPr>
          <a:xfrm>
            <a:off x="8372158" y="3501656"/>
            <a:ext cx="833783" cy="1430266"/>
          </a:xfrm>
          <a:prstGeom prst="rect">
            <a:avLst/>
          </a:prstGeom>
          <a:solidFill>
            <a:srgbClr val="FFFFFF"/>
          </a:solidFill>
          <a:ln w="28575" cap="flat" cmpd="sng" algn="ctr">
            <a:solidFill>
              <a:srgbClr val="0F1C50">
                <a:lumMod val="90000"/>
                <a:lumOff val="10000"/>
              </a:srgbClr>
            </a:solidFill>
            <a:prstDash val="solid"/>
          </a:ln>
          <a:effectLst>
            <a:outerShdw blurRad="50800" dist="50800" dir="2700000" algn="tl" rotWithShape="0">
              <a:prstClr val="black">
                <a:alpha val="40000"/>
              </a:prstClr>
            </a:outerShdw>
          </a:effectLst>
        </p:spPr>
        <p:txBody>
          <a:bodyPr vert="eaVert" rtlCol="0" anchor="ctr"/>
          <a:lstStyle/>
          <a:p>
            <a:pPr algn="ctr" defTabSz="421979">
              <a:defRPr/>
            </a:pPr>
            <a:r>
              <a:rPr kumimoji="0" lang="ja-JP" altLang="en-US" sz="1108" kern="0" dirty="0">
                <a:solidFill>
                  <a:schemeClr val="bg1">
                    <a:lumMod val="50000"/>
                  </a:schemeClr>
                </a:solidFill>
                <a:latin typeface="Century Gothic"/>
              </a:rPr>
              <a:t>　　　（導入予定）</a:t>
            </a:r>
          </a:p>
        </p:txBody>
      </p:sp>
      <p:pic>
        <p:nvPicPr>
          <p:cNvPr id="87" name="Picture 7" descr="Prelude Enterpri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5918" y="3670879"/>
            <a:ext cx="764308" cy="259212"/>
          </a:xfrm>
          <a:prstGeom prst="rect">
            <a:avLst/>
          </a:prstGeom>
          <a:solidFill>
            <a:srgbClr val="FFFFFF"/>
          </a:solidFill>
          <a:ln w="28575">
            <a:noFill/>
          </a:ln>
          <a:extLst/>
        </p:spPr>
      </p:pic>
      <p:sp>
        <p:nvSpPr>
          <p:cNvPr id="88" name="テキスト ボックス 87"/>
          <p:cNvSpPr txBox="1"/>
          <p:nvPr/>
        </p:nvSpPr>
        <p:spPr>
          <a:xfrm>
            <a:off x="895414" y="6120154"/>
            <a:ext cx="2701955" cy="141367"/>
          </a:xfrm>
          <a:prstGeom prst="rect">
            <a:avLst/>
          </a:prstGeom>
          <a:noFill/>
        </p:spPr>
        <p:txBody>
          <a:bodyPr wrap="none" lIns="0" rIns="0" rtlCol="0">
            <a:noAutofit/>
          </a:bodyPr>
          <a:lstStyle/>
          <a:p>
            <a:pPr defTabSz="265853"/>
            <a:r>
              <a:rPr lang="en-US" altLang="ja-JP" sz="923" dirty="0">
                <a:latin typeface="+mn-ea"/>
              </a:rPr>
              <a:t>*EUC</a:t>
            </a:r>
            <a:r>
              <a:rPr lang="ja-JP" altLang="en-US" sz="923" dirty="0">
                <a:latin typeface="+mn-ea"/>
              </a:rPr>
              <a:t>帳票の出力項目、レイアウトは全行で共通化</a:t>
            </a:r>
          </a:p>
        </p:txBody>
      </p:sp>
      <p:grpSp>
        <p:nvGrpSpPr>
          <p:cNvPr id="89" name="グループ化 88"/>
          <p:cNvGrpSpPr/>
          <p:nvPr/>
        </p:nvGrpSpPr>
        <p:grpSpPr>
          <a:xfrm>
            <a:off x="6011213" y="5258074"/>
            <a:ext cx="991995" cy="697330"/>
            <a:chOff x="1897048" y="5358773"/>
            <a:chExt cx="1074661" cy="755440"/>
          </a:xfrm>
        </p:grpSpPr>
        <p:pic>
          <p:nvPicPr>
            <p:cNvPr id="90"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217805" y="5358773"/>
              <a:ext cx="439989" cy="542263"/>
            </a:xfrm>
            <a:prstGeom prst="rect">
              <a:avLst/>
            </a:prstGeom>
            <a:noFill/>
            <a:extLst>
              <a:ext uri="{909E8E84-426E-40DD-AFC4-6F175D3DCCD1}">
                <a14:hiddenFill xmlns:a14="http://schemas.microsoft.com/office/drawing/2010/main">
                  <a:solidFill>
                    <a:srgbClr val="FFFFFF"/>
                  </a:solidFill>
                </a14:hiddenFill>
              </a:ext>
            </a:extLst>
          </p:spPr>
        </p:pic>
        <p:sp>
          <p:nvSpPr>
            <p:cNvPr id="91" name="テキスト ボックス 90"/>
            <p:cNvSpPr txBox="1"/>
            <p:nvPr/>
          </p:nvSpPr>
          <p:spPr>
            <a:xfrm>
              <a:off x="1897048" y="5887647"/>
              <a:ext cx="1074661" cy="226566"/>
            </a:xfrm>
            <a:prstGeom prst="rect">
              <a:avLst/>
            </a:prstGeom>
            <a:noFill/>
          </p:spPr>
          <p:txBody>
            <a:bodyPr wrap="square" lIns="33231" tIns="33231" rIns="33231" bIns="33231" rtlCol="0">
              <a:spAutoFit/>
            </a:bodyPr>
            <a:lstStyle/>
            <a:p>
              <a:pPr algn="ctr" defTabSz="854680">
                <a:defRPr/>
              </a:pPr>
              <a:r>
                <a:rPr kumimoji="0" lang="ja-JP" altLang="en-US" sz="923" kern="0" dirty="0">
                  <a:solidFill>
                    <a:srgbClr val="404040"/>
                  </a:solidFill>
                </a:rPr>
                <a:t>勘定系システム等</a:t>
              </a:r>
              <a:endParaRPr kumimoji="0" lang="en-US" altLang="ja-JP" sz="923" kern="0" dirty="0">
                <a:solidFill>
                  <a:srgbClr val="404040"/>
                </a:solidFill>
              </a:endParaRPr>
            </a:p>
          </p:txBody>
        </p:sp>
        <p:pic>
          <p:nvPicPr>
            <p:cNvPr id="92" name="Picture 3" descr="C:\Users\1510408\Pictures\3944.png"/>
            <p:cNvPicPr>
              <a:picLocks noChangeAspect="1" noChangeArrowheads="1"/>
            </p:cNvPicPr>
            <p:nvPr/>
          </p:nvPicPr>
          <p:blipFill rotWithShape="1">
            <a:blip r:embed="rId3">
              <a:extLst>
                <a:ext uri="{28A0092B-C50C-407E-A947-70E740481C1C}">
                  <a14:useLocalDpi xmlns:a14="http://schemas.microsoft.com/office/drawing/2010/main" val="0"/>
                </a:ext>
              </a:extLst>
            </a:blip>
            <a:srcRect r="18860"/>
            <a:stretch/>
          </p:blipFill>
          <p:spPr bwMode="auto">
            <a:xfrm>
              <a:off x="2407784" y="5418568"/>
              <a:ext cx="439989" cy="542263"/>
            </a:xfrm>
            <a:prstGeom prst="rect">
              <a:avLst/>
            </a:prstGeom>
            <a:noFill/>
            <a:extLst>
              <a:ext uri="{909E8E84-426E-40DD-AFC4-6F175D3DCCD1}">
                <a14:hiddenFill xmlns:a14="http://schemas.microsoft.com/office/drawing/2010/main">
                  <a:solidFill>
                    <a:srgbClr val="FFFFFF"/>
                  </a:solidFill>
                </a14:hiddenFill>
              </a:ext>
            </a:extLst>
          </p:spPr>
        </p:pic>
      </p:grpSp>
      <p:sp>
        <p:nvSpPr>
          <p:cNvPr id="93" name="下矢印 92"/>
          <p:cNvSpPr/>
          <p:nvPr/>
        </p:nvSpPr>
        <p:spPr>
          <a:xfrm>
            <a:off x="6193024" y="5000713"/>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送信</a:t>
            </a:r>
            <a:endParaRPr kumimoji="0" lang="en-US" altLang="ja-JP" sz="738" b="1" kern="0" dirty="0">
              <a:solidFill>
                <a:srgbClr val="FFFFFF"/>
              </a:solidFill>
              <a:latin typeface="Meiryo UI"/>
            </a:endParaRPr>
          </a:p>
        </p:txBody>
      </p:sp>
      <p:sp>
        <p:nvSpPr>
          <p:cNvPr id="94" name="下矢印 93"/>
          <p:cNvSpPr/>
          <p:nvPr/>
        </p:nvSpPr>
        <p:spPr>
          <a:xfrm>
            <a:off x="7317889" y="5000713"/>
            <a:ext cx="784022" cy="274635"/>
          </a:xfrm>
          <a:prstGeom prst="downArrow">
            <a:avLst>
              <a:gd name="adj1" fmla="val 70472"/>
              <a:gd name="adj2" fmla="val 50000"/>
            </a:avLst>
          </a:prstGeom>
          <a:solidFill>
            <a:srgbClr val="FFFFFF">
              <a:lumMod val="50000"/>
            </a:srgbClr>
          </a:solidFill>
          <a:ln w="25400" cap="flat" cmpd="sng" algn="ctr">
            <a:noFill/>
            <a:prstDash val="solid"/>
          </a:ln>
          <a:effectLst/>
        </p:spPr>
        <p:txBody>
          <a:bodyPr wrap="none" lIns="0" tIns="66462" rIns="0" bIns="0" rtlCol="0" anchor="ctr"/>
          <a:lstStyle/>
          <a:p>
            <a:pPr algn="ctr" defTabSz="421979">
              <a:defRPr/>
            </a:pPr>
            <a:r>
              <a:rPr kumimoji="0" lang="ja-JP" altLang="en-US" sz="738" b="1" kern="0" dirty="0">
                <a:solidFill>
                  <a:srgbClr val="FFFFFF"/>
                </a:solidFill>
                <a:latin typeface="Meiryo UI"/>
              </a:rPr>
              <a:t>出力</a:t>
            </a:r>
            <a:endParaRPr kumimoji="0" lang="en-US" altLang="ja-JP" sz="738" b="1" kern="0" dirty="0">
              <a:solidFill>
                <a:srgbClr val="FFFFFF"/>
              </a:solidFill>
              <a:latin typeface="Meiryo UI"/>
            </a:endParaRPr>
          </a:p>
        </p:txBody>
      </p:sp>
      <p:grpSp>
        <p:nvGrpSpPr>
          <p:cNvPr id="95" name="グループ化 94"/>
          <p:cNvGrpSpPr/>
          <p:nvPr/>
        </p:nvGrpSpPr>
        <p:grpSpPr>
          <a:xfrm>
            <a:off x="7410202" y="5243720"/>
            <a:ext cx="735609" cy="649792"/>
            <a:chOff x="2171287" y="5558112"/>
            <a:chExt cx="796910" cy="703941"/>
          </a:xfrm>
        </p:grpSpPr>
        <p:sp>
          <p:nvSpPr>
            <p:cNvPr id="96" name="テキスト ボックス 95"/>
            <p:cNvSpPr txBox="1"/>
            <p:nvPr/>
          </p:nvSpPr>
          <p:spPr>
            <a:xfrm>
              <a:off x="2171287" y="6035487"/>
              <a:ext cx="689211" cy="226566"/>
            </a:xfrm>
            <a:prstGeom prst="rect">
              <a:avLst/>
            </a:prstGeom>
            <a:noFill/>
          </p:spPr>
          <p:txBody>
            <a:bodyPr wrap="square" lIns="33231" tIns="33231" rIns="33231" bIns="33231" rtlCol="0">
              <a:spAutoFit/>
            </a:bodyPr>
            <a:lstStyle/>
            <a:p>
              <a:pPr algn="ctr" defTabSz="854680">
                <a:defRPr/>
              </a:pPr>
              <a:r>
                <a:rPr kumimoji="0" lang="en-US" altLang="ja-JP" sz="923" kern="0" dirty="0">
                  <a:solidFill>
                    <a:srgbClr val="404040"/>
                  </a:solidFill>
                </a:rPr>
                <a:t>EUC</a:t>
              </a:r>
              <a:r>
                <a:rPr kumimoji="0" lang="ja-JP" altLang="en-US" sz="923" kern="0" dirty="0">
                  <a:solidFill>
                    <a:srgbClr val="404040"/>
                  </a:solidFill>
                </a:rPr>
                <a:t>帳票</a:t>
              </a:r>
              <a:r>
                <a:rPr kumimoji="0" lang="en-US" altLang="ja-JP" sz="923" kern="0" dirty="0">
                  <a:solidFill>
                    <a:srgbClr val="404040"/>
                  </a:solidFill>
                </a:rPr>
                <a:t>*</a:t>
              </a:r>
            </a:p>
          </p:txBody>
        </p:sp>
        <p:pic>
          <p:nvPicPr>
            <p:cNvPr id="97" name="図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382" y="5674972"/>
              <a:ext cx="516975" cy="360502"/>
            </a:xfrm>
            <a:prstGeom prst="rect">
              <a:avLst/>
            </a:prstGeom>
          </p:spPr>
        </p:pic>
        <p:pic>
          <p:nvPicPr>
            <p:cNvPr id="98" name="図 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694" y="5558112"/>
              <a:ext cx="329503" cy="329503"/>
            </a:xfrm>
            <a:prstGeom prst="rect">
              <a:avLst/>
            </a:prstGeom>
          </p:spPr>
        </p:pic>
      </p:grpSp>
      <p:sp>
        <p:nvSpPr>
          <p:cNvPr id="100" name="山形 99"/>
          <p:cNvSpPr/>
          <p:nvPr/>
        </p:nvSpPr>
        <p:spPr>
          <a:xfrm>
            <a:off x="6856958" y="1799674"/>
            <a:ext cx="2657646" cy="355159"/>
          </a:xfrm>
          <a:prstGeom prst="chevron">
            <a:avLst/>
          </a:prstGeom>
          <a:gradFill rotWithShape="1">
            <a:gsLst>
              <a:gs pos="0">
                <a:srgbClr val="E6B600">
                  <a:tint val="50000"/>
                  <a:satMod val="300000"/>
                </a:srgbClr>
              </a:gs>
              <a:gs pos="35000">
                <a:srgbClr val="E6B600">
                  <a:tint val="37000"/>
                  <a:satMod val="300000"/>
                </a:srgbClr>
              </a:gs>
              <a:gs pos="100000">
                <a:srgbClr val="E6B600">
                  <a:tint val="15000"/>
                  <a:satMod val="350000"/>
                </a:srgbClr>
              </a:gs>
            </a:gsLst>
            <a:lin ang="16200000" scaled="1"/>
          </a:gradFill>
          <a:ln w="9525" cap="flat" cmpd="sng" algn="ctr">
            <a:solidFill>
              <a:srgbClr val="E6B600">
                <a:shade val="95000"/>
                <a:satMod val="105000"/>
              </a:srgbClr>
            </a:solidFill>
            <a:prstDash val="solid"/>
          </a:ln>
          <a:effectLst>
            <a:outerShdw blurRad="40000" dist="20000" dir="5400000" rotWithShape="0">
              <a:srgbClr val="000000">
                <a:alpha val="38000"/>
              </a:srgbClr>
            </a:outerShdw>
          </a:effectLst>
        </p:spPr>
        <p:txBody>
          <a:bodyPr vert="horz" wrap="none" lIns="0" tIns="0" rIns="0" bIns="0" rtlCol="0" anchor="ctr"/>
          <a:lstStyle/>
          <a:p>
            <a:pPr algn="ctr" defTabSz="457133">
              <a:defRPr/>
            </a:pPr>
            <a:r>
              <a:rPr kumimoji="0" lang="ja-JP" altLang="en-US" sz="1600" kern="0" dirty="0">
                <a:solidFill>
                  <a:srgbClr val="000000"/>
                </a:solidFill>
                <a:latin typeface="Trebuchet MS" panose="020B0603020202020204" pitchFamily="34" charset="0"/>
                <a:ea typeface="Meiryo UI"/>
              </a:rPr>
              <a:t>将来的な事務運営一体化</a:t>
            </a:r>
            <a:endParaRPr kumimoji="0" lang="en-US" altLang="ja-JP" sz="1600" kern="0" dirty="0">
              <a:solidFill>
                <a:srgbClr val="000000"/>
              </a:solidFill>
              <a:latin typeface="Trebuchet MS" panose="020B0603020202020204" pitchFamily="34" charset="0"/>
              <a:ea typeface="Meiryo UI"/>
            </a:endParaRPr>
          </a:p>
        </p:txBody>
      </p:sp>
      <p:sp>
        <p:nvSpPr>
          <p:cNvPr id="102" name="ホームベース 101"/>
          <p:cNvSpPr/>
          <p:nvPr/>
        </p:nvSpPr>
        <p:spPr>
          <a:xfrm>
            <a:off x="681666" y="1803282"/>
            <a:ext cx="6266591" cy="355159"/>
          </a:xfrm>
          <a:prstGeom prst="homePlate">
            <a:avLst/>
          </a:prstGeom>
          <a:gradFill rotWithShape="1">
            <a:gsLst>
              <a:gs pos="0">
                <a:srgbClr val="6785C1">
                  <a:tint val="50000"/>
                  <a:satMod val="300000"/>
                </a:srgbClr>
              </a:gs>
              <a:gs pos="35000">
                <a:srgbClr val="6785C1">
                  <a:tint val="37000"/>
                  <a:satMod val="300000"/>
                </a:srgbClr>
              </a:gs>
              <a:gs pos="100000">
                <a:srgbClr val="6785C1">
                  <a:tint val="15000"/>
                  <a:satMod val="350000"/>
                </a:srgbClr>
              </a:gs>
            </a:gsLst>
            <a:lin ang="16200000" scaled="1"/>
          </a:gradFill>
          <a:ln w="9525" cap="flat" cmpd="sng" algn="ctr">
            <a:solidFill>
              <a:srgbClr val="6785C1">
                <a:shade val="95000"/>
                <a:satMod val="105000"/>
              </a:srgbClr>
            </a:solidFill>
            <a:prstDash val="solid"/>
          </a:ln>
          <a:effectLst>
            <a:outerShdw blurRad="40000" dist="20000" dir="5400000" rotWithShape="0">
              <a:srgbClr val="000000">
                <a:alpha val="38000"/>
              </a:srgbClr>
            </a:outerShdw>
          </a:effectLst>
        </p:spPr>
        <p:txBody>
          <a:bodyPr vert="horz" wrap="none" lIns="0" tIns="0" rIns="0" bIns="0" rtlCol="0" anchor="ctr"/>
          <a:lstStyle/>
          <a:p>
            <a:pPr algn="ctr" defTabSz="457133">
              <a:defRPr/>
            </a:pPr>
            <a:r>
              <a:rPr kumimoji="0" lang="ja-JP" altLang="en-US" sz="1600" kern="0" dirty="0">
                <a:solidFill>
                  <a:srgbClr val="000000"/>
                </a:solidFill>
                <a:latin typeface="Trebuchet MS" panose="020B0603020202020204" pitchFamily="34" charset="0"/>
                <a:ea typeface="Meiryo UI"/>
              </a:rPr>
              <a:t>グループ横断で業務効率化、共通化を順次推進</a:t>
            </a:r>
            <a:endParaRPr kumimoji="0" lang="en-US" altLang="ja-JP" sz="1600" kern="0" dirty="0">
              <a:solidFill>
                <a:srgbClr val="000000"/>
              </a:solidFill>
              <a:latin typeface="Trebuchet MS" panose="020B0603020202020204" pitchFamily="34" charset="0"/>
              <a:ea typeface="Meiryo UI"/>
            </a:endParaRPr>
          </a:p>
        </p:txBody>
      </p:sp>
    </p:spTree>
    <p:extLst>
      <p:ext uri="{BB962C8B-B14F-4D97-AF65-F5344CB8AC3E}">
        <p14:creationId xmlns:p14="http://schemas.microsoft.com/office/powerpoint/2010/main" val="2097230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477993" y="6279044"/>
            <a:ext cx="5442076" cy="39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79" tIns="43890" rIns="87779" bIns="43890">
            <a:spAutoFit/>
          </a:bodyPr>
          <a:lstStyle/>
          <a:p>
            <a:pPr defTabSz="403068" fontAlgn="base">
              <a:lnSpc>
                <a:spcPts val="767"/>
              </a:lnSpc>
              <a:defRPr/>
            </a:pPr>
            <a:r>
              <a:rPr kumimoji="0" lang="en-US" altLang="ja-JP"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本資料に記載されている会社名・団体名、商品名は、各社の商号・商標または登録商標です。 本資料では各社の敬称および商標表示を割愛しています。</a:t>
            </a:r>
            <a:endParaRPr kumimoji="0" lang="ja-JP" altLang="en-US" sz="5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403068" fontAlgn="base">
              <a:lnSpc>
                <a:spcPts val="767"/>
              </a:lnSpc>
              <a:defRPr/>
            </a:pPr>
            <a:r>
              <a:rPr kumimoji="0" lang="en-US" altLang="ja-JP"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本資料に記載されている内容の著作権は当社およびその他の著作権者に帰属し、無断での使用、転載、複製、頒布、公衆送信、改変などの行為は禁止されています。</a:t>
            </a:r>
            <a:endParaRPr kumimoji="0" lang="ja-JP" altLang="en-US" sz="5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403068" fontAlgn="base">
              <a:lnSpc>
                <a:spcPts val="767"/>
              </a:lnSpc>
              <a:defRPr/>
            </a:pPr>
            <a:r>
              <a:rPr kumimoji="0" lang="en-US" altLang="ja-JP"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550" dirty="0">
                <a:solidFill>
                  <a:srgbClr val="969696"/>
                </a:solidFill>
                <a:latin typeface="メイリオ" panose="020B0604030504040204" pitchFamily="50" charset="-128"/>
                <a:ea typeface="メイリオ" panose="020B0604030504040204" pitchFamily="50" charset="-128"/>
                <a:cs typeface="メイリオ" panose="020B0604030504040204" pitchFamily="50" charset="-128"/>
              </a:rPr>
              <a:t>各種動向につきましては随時アップデートされる事が前提とされており、常にその時点での公式発表内容が優先されます。</a:t>
            </a:r>
            <a:endParaRPr kumimoji="0" lang="ja-JP" altLang="en-US" sz="5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838" y="6328786"/>
            <a:ext cx="346673" cy="346673"/>
          </a:xfrm>
          <a:prstGeom prst="rect">
            <a:avLst/>
          </a:prstGeom>
        </p:spPr>
      </p:pic>
      <p:sp>
        <p:nvSpPr>
          <p:cNvPr id="11" name="テキスト ボックス 10"/>
          <p:cNvSpPr txBox="1"/>
          <p:nvPr/>
        </p:nvSpPr>
        <p:spPr>
          <a:xfrm>
            <a:off x="8860809" y="6063958"/>
            <a:ext cx="633223" cy="400110"/>
          </a:xfrm>
          <a:prstGeom prst="rect">
            <a:avLst/>
          </a:prstGeom>
          <a:noFill/>
        </p:spPr>
        <p:txBody>
          <a:bodyPr wrap="square" rtlCol="0">
            <a:spAutoFit/>
          </a:bodyPr>
          <a:lstStyle/>
          <a:p>
            <a:r>
              <a:rPr lang="ja-JP" altLang="en-US" sz="800" b="1" dirty="0">
                <a:solidFill>
                  <a:schemeClr val="bg2">
                    <a:lumMod val="75000"/>
                  </a:schemeClr>
                </a:solidFill>
                <a:latin typeface="Meiryo UI" panose="020B0604030504040204" pitchFamily="50" charset="-128"/>
                <a:ea typeface="Meiryo UI" panose="020B0604030504040204" pitchFamily="50" charset="-128"/>
              </a:rPr>
              <a:t> </a:t>
            </a:r>
            <a:r>
              <a:rPr lang="en-US" altLang="ja-JP" sz="800" b="1" dirty="0">
                <a:solidFill>
                  <a:srgbClr val="6785C1"/>
                </a:solidFill>
                <a:latin typeface="Meiryo UI" panose="020B0604030504040204" pitchFamily="50" charset="-128"/>
                <a:ea typeface="Meiryo UI" panose="020B0604030504040204" pitchFamily="50" charset="-128"/>
              </a:rPr>
              <a:t>ND</a:t>
            </a:r>
            <a:r>
              <a:rPr lang="en-US" altLang="ja-JP" sz="800" b="1" dirty="0">
                <a:solidFill>
                  <a:srgbClr val="E6B600"/>
                </a:solidFill>
                <a:latin typeface="Meiryo UI" panose="020B0604030504040204" pitchFamily="50" charset="-128"/>
                <a:ea typeface="Meiryo UI" panose="020B0604030504040204" pitchFamily="50" charset="-128"/>
              </a:rPr>
              <a:t>L</a:t>
            </a:r>
            <a:r>
              <a:rPr lang="en-US" altLang="ja-JP" sz="800" b="1" dirty="0">
                <a:solidFill>
                  <a:srgbClr val="ABCD03"/>
                </a:solidFill>
                <a:latin typeface="Meiryo UI" panose="020B0604030504040204" pitchFamily="50" charset="-128"/>
                <a:ea typeface="Meiryo UI" panose="020B0604030504040204" pitchFamily="50" charset="-128"/>
              </a:rPr>
              <a:t>C</a:t>
            </a:r>
            <a:r>
              <a:rPr lang="en-US" altLang="ja-JP" sz="800" dirty="0">
                <a:latin typeface="Meiryo UI" panose="020B0604030504040204" pitchFamily="50" charset="-128"/>
                <a:ea typeface="Meiryo UI" panose="020B0604030504040204" pitchFamily="50" charset="-128"/>
              </a:rPr>
              <a:t/>
            </a:r>
            <a:br>
              <a:rPr lang="en-US" altLang="ja-JP" sz="800" dirty="0">
                <a:latin typeface="Meiryo UI" panose="020B0604030504040204" pitchFamily="50" charset="-128"/>
                <a:ea typeface="Meiryo UI" panose="020B0604030504040204" pitchFamily="50" charset="-128"/>
              </a:rPr>
            </a:b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公式サイト</a:t>
            </a:r>
            <a:r>
              <a:rPr lang="en-US" altLang="ja-JP" sz="600" dirty="0">
                <a:latin typeface="Meiryo UI" panose="020B0604030504040204" pitchFamily="50" charset="-128"/>
                <a:ea typeface="Meiryo UI" panose="020B0604030504040204" pitchFamily="50" charset="-128"/>
              </a:rPr>
              <a:t>】</a:t>
            </a:r>
            <a:br>
              <a:rPr lang="en-US" altLang="ja-JP" sz="600" dirty="0">
                <a:latin typeface="Meiryo UI" panose="020B0604030504040204" pitchFamily="50" charset="-128"/>
                <a:ea typeface="Meiryo UI" panose="020B0604030504040204" pitchFamily="50" charset="-128"/>
              </a:rPr>
            </a:br>
            <a:endParaRPr lang="ja-JP" altLang="en-US" sz="6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6065726" y="6204234"/>
            <a:ext cx="392257" cy="487127"/>
          </a:xfrm>
          <a:prstGeom prst="rect">
            <a:avLst/>
          </a:prstGeom>
        </p:spPr>
      </p:pic>
      <p:sp>
        <p:nvSpPr>
          <p:cNvPr id="13" name="テキスト ボックス 12"/>
          <p:cNvSpPr txBox="1"/>
          <p:nvPr/>
        </p:nvSpPr>
        <p:spPr>
          <a:xfrm>
            <a:off x="6418579" y="6368197"/>
            <a:ext cx="2578021" cy="346249"/>
          </a:xfrm>
          <a:prstGeom prst="rect">
            <a:avLst/>
          </a:prstGeom>
          <a:noFill/>
        </p:spPr>
        <p:txBody>
          <a:bodyPr wrap="square" rtlCol="0">
            <a:spAutoFit/>
          </a:bodyPr>
          <a:lstStyle/>
          <a:p>
            <a:pPr fontAlgn="base"/>
            <a:r>
              <a:rPr lang="ja-JP" altLang="en-US" sz="825" spc="225" dirty="0">
                <a:solidFill>
                  <a:schemeClr val="tx1">
                    <a:lumMod val="75000"/>
                    <a:lumOff val="25000"/>
                  </a:schemeClr>
                </a:solidFill>
                <a:latin typeface="Meiryo UI" panose="020B0604030504040204" pitchFamily="50" charset="-128"/>
                <a:ea typeface="Meiryo UI" panose="020B0604030504040204" pitchFamily="50" charset="-128"/>
              </a:rPr>
              <a:t>紡がれた知恵の力と確かな技術で、</a:t>
            </a:r>
            <a:br>
              <a:rPr lang="ja-JP" altLang="en-US" sz="825" spc="225"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825" spc="225" dirty="0">
                <a:solidFill>
                  <a:schemeClr val="tx1">
                    <a:lumMod val="75000"/>
                    <a:lumOff val="25000"/>
                  </a:schemeClr>
                </a:solidFill>
                <a:latin typeface="Meiryo UI" panose="020B0604030504040204" pitchFamily="50" charset="-128"/>
                <a:ea typeface="Meiryo UI" panose="020B0604030504040204" pitchFamily="50" charset="-128"/>
              </a:rPr>
              <a:t>人と社会と地球のエレガントな関係を創る。</a:t>
            </a:r>
          </a:p>
        </p:txBody>
      </p:sp>
      <p:sp>
        <p:nvSpPr>
          <p:cNvPr id="20" name="テキスト ボックス 19"/>
          <p:cNvSpPr txBox="1"/>
          <p:nvPr/>
        </p:nvSpPr>
        <p:spPr>
          <a:xfrm>
            <a:off x="6490064" y="6080752"/>
            <a:ext cx="1775732" cy="234953"/>
          </a:xfrm>
          <a:prstGeom prst="rect">
            <a:avLst/>
          </a:prstGeom>
          <a:noFill/>
        </p:spPr>
        <p:txBody>
          <a:bodyPr wrap="none" lIns="0" rIns="0" rtlCol="0">
            <a:noAutofit/>
          </a:bodyPr>
          <a:lstStyle/>
          <a:p>
            <a:pPr defTabSz="216000"/>
            <a:r>
              <a:rPr lang="en-US" altLang="ja-JP" sz="1050" dirty="0">
                <a:latin typeface="+mj-ea"/>
                <a:ea typeface="+mj-ea"/>
              </a:rPr>
              <a:t>NTT</a:t>
            </a:r>
            <a:r>
              <a:rPr lang="ja-JP" altLang="en-US" sz="1050" dirty="0">
                <a:latin typeface="+mj-ea"/>
                <a:ea typeface="+mj-ea"/>
              </a:rPr>
              <a:t>データ ルウィーブ株式会社</a:t>
            </a:r>
          </a:p>
          <a:p>
            <a:pPr defTabSz="216000"/>
            <a:endParaRPr lang="ja-JP" altLang="en-US" sz="1050" dirty="0">
              <a:latin typeface="+mj-ea"/>
              <a:ea typeface="+mj-ea"/>
            </a:endParaRPr>
          </a:p>
        </p:txBody>
      </p:sp>
    </p:spTree>
    <p:extLst>
      <p:ext uri="{BB962C8B-B14F-4D97-AF65-F5344CB8AC3E}">
        <p14:creationId xmlns:p14="http://schemas.microsoft.com/office/powerpoint/2010/main" val="3891599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会社概要／沿革</a:t>
            </a:r>
            <a:endParaRPr kumimoji="1" lang="ja-JP" altLang="en-US" dirty="0"/>
          </a:p>
        </p:txBody>
      </p:sp>
      <p:sp>
        <p:nvSpPr>
          <p:cNvPr id="17" name="テキスト ボックス 10">
            <a:extLst>
              <a:ext uri="{FF2B5EF4-FFF2-40B4-BE49-F238E27FC236}">
                <a16:creationId xmlns:a16="http://schemas.microsoft.com/office/drawing/2014/main" id="{1ED6F5D9-07D5-4B38-C480-C7BF5DFEFE65}"/>
              </a:ext>
            </a:extLst>
          </p:cNvPr>
          <p:cNvSpPr txBox="1"/>
          <p:nvPr/>
        </p:nvSpPr>
        <p:spPr>
          <a:xfrm>
            <a:off x="696325" y="922685"/>
            <a:ext cx="1166770" cy="5424562"/>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50000"/>
              </a:lnSpc>
            </a:pPr>
            <a:r>
              <a:rPr lang="ja-JP" altLang="en-US" sz="1050" b="1">
                <a:latin typeface="Meiryo UI"/>
                <a:ea typeface="Meiryo UI"/>
              </a:rPr>
              <a:t>会社名</a:t>
            </a:r>
            <a:endParaRPr lang="en-US" altLang="ja-JP" sz="1050" b="1">
              <a:latin typeface="Meiryo UI"/>
              <a:ea typeface="Meiryo UI"/>
            </a:endParaRPr>
          </a:p>
          <a:p>
            <a:pPr>
              <a:lnSpc>
                <a:spcPct val="150000"/>
              </a:lnSpc>
            </a:pPr>
            <a:endParaRPr lang="ja-JP" altLang="en-US" sz="1050" b="1">
              <a:latin typeface="Meiryo UI"/>
              <a:ea typeface="Meiryo UI"/>
            </a:endParaRPr>
          </a:p>
          <a:p>
            <a:pPr algn="l">
              <a:lnSpc>
                <a:spcPct val="150000"/>
              </a:lnSpc>
            </a:pPr>
            <a:r>
              <a:rPr lang="ja-JP" altLang="en-US" sz="1050" b="1">
                <a:latin typeface="Meiryo UI"/>
                <a:ea typeface="Meiryo UI"/>
              </a:rPr>
              <a:t>創業</a:t>
            </a:r>
            <a:endParaRPr lang="en-US" altLang="ja-JP" sz="1050" b="1">
              <a:latin typeface="Meiryo UI"/>
              <a:ea typeface="Meiryo UI"/>
            </a:endParaRPr>
          </a:p>
          <a:p>
            <a:pPr algn="l" fontAlgn="base">
              <a:lnSpc>
                <a:spcPct val="150000"/>
              </a:lnSpc>
            </a:pPr>
            <a:r>
              <a:rPr lang="ja-JP" altLang="en-US" sz="1050" b="1">
                <a:latin typeface="Meiryo UI"/>
                <a:ea typeface="Meiryo UI"/>
              </a:rPr>
              <a:t>代表者</a:t>
            </a:r>
            <a:endParaRPr lang="en-US" altLang="ja-JP" sz="1050" b="1">
              <a:latin typeface="Meiryo UI"/>
              <a:ea typeface="Meiryo UI"/>
            </a:endParaRPr>
          </a:p>
          <a:p>
            <a:pPr algn="l" fontAlgn="base">
              <a:lnSpc>
                <a:spcPct val="150000"/>
              </a:lnSpc>
            </a:pPr>
            <a:r>
              <a:rPr lang="ja-JP" altLang="en-US" sz="1050" b="1">
                <a:latin typeface="Meiryo UI"/>
                <a:ea typeface="Meiryo UI"/>
              </a:rPr>
              <a:t>資本金</a:t>
            </a:r>
            <a:endParaRPr lang="en-US" altLang="ja-JP" sz="1050" b="1">
              <a:latin typeface="Meiryo UI"/>
              <a:ea typeface="Meiryo UI"/>
            </a:endParaRPr>
          </a:p>
          <a:p>
            <a:pPr algn="l" fontAlgn="base">
              <a:lnSpc>
                <a:spcPct val="150000"/>
              </a:lnSpc>
            </a:pPr>
            <a:r>
              <a:rPr lang="ja-JP" altLang="en-US" sz="1050" b="1">
                <a:latin typeface="Meiryo UI"/>
                <a:ea typeface="Meiryo UI"/>
              </a:rPr>
              <a:t>株主</a:t>
            </a:r>
            <a:endParaRPr lang="en-US" altLang="ja-JP" sz="1050" b="1">
              <a:latin typeface="Meiryo UI"/>
              <a:ea typeface="Meiryo UI"/>
            </a:endParaRPr>
          </a:p>
          <a:p>
            <a:pPr algn="l" fontAlgn="base">
              <a:lnSpc>
                <a:spcPct val="150000"/>
              </a:lnSpc>
            </a:pPr>
            <a:r>
              <a:rPr lang="ja-JP" altLang="en-US" sz="1050" b="1">
                <a:latin typeface="Meiryo UI"/>
                <a:ea typeface="Meiryo UI"/>
              </a:rPr>
              <a:t>役員一覧</a:t>
            </a:r>
            <a:endParaRPr lang="en-US" altLang="ja-JP" sz="1050" b="1">
              <a:latin typeface="Meiryo UI"/>
              <a:ea typeface="Meiryo UI"/>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algn="l" fontAlgn="base">
              <a:lnSpc>
                <a:spcPct val="150000"/>
              </a:lnSpc>
            </a:pPr>
            <a:endParaRPr lang="en-US" altLang="ja-JP" sz="1050" b="1">
              <a:latin typeface="Meiryo UI" panose="020B0604030504040204" pitchFamily="34" charset="-128"/>
              <a:ea typeface="Meiryo UI" panose="020B0604030504040204" pitchFamily="34" charset="-128"/>
            </a:endParaRPr>
          </a:p>
          <a:p>
            <a:pPr fontAlgn="base">
              <a:lnSpc>
                <a:spcPct val="150000"/>
              </a:lnSpc>
            </a:pPr>
            <a:r>
              <a:rPr lang="ja-JP" altLang="en-US" sz="1050" b="1">
                <a:latin typeface="Meiryo UI"/>
                <a:ea typeface="Meiryo UI"/>
              </a:rPr>
              <a:t>従業員数</a:t>
            </a:r>
          </a:p>
          <a:p>
            <a:pPr>
              <a:lnSpc>
                <a:spcPct val="150000"/>
              </a:lnSpc>
            </a:pPr>
            <a:r>
              <a:rPr lang="ja-JP" altLang="en-US" sz="1050" b="1">
                <a:latin typeface="Meiryo UI" panose="020B0604030504040204" pitchFamily="34" charset="-128"/>
                <a:ea typeface="Meiryo UI" panose="020B0604030504040204" pitchFamily="34" charset="-128"/>
                <a:cs typeface="+mn-lt"/>
              </a:rPr>
              <a:t>本社所在地</a:t>
            </a:r>
            <a:endParaRPr lang="en-US" altLang="ja-JP" sz="1050" b="1">
              <a:latin typeface="Meiryo UI" panose="020B0604030504040204" pitchFamily="34" charset="-128"/>
              <a:ea typeface="Meiryo UI" panose="020B0604030504040204" pitchFamily="34" charset="-128"/>
              <a:cs typeface="+mn-lt"/>
            </a:endParaRPr>
          </a:p>
          <a:p>
            <a:pPr>
              <a:lnSpc>
                <a:spcPct val="150000"/>
              </a:lnSpc>
            </a:pPr>
            <a:endParaRPr lang="en-US" altLang="ja-JP" sz="1050" b="1">
              <a:latin typeface="Meiryo UI" panose="020B0604030504040204" pitchFamily="34" charset="-128"/>
              <a:ea typeface="Meiryo UI" panose="020B0604030504040204" pitchFamily="34" charset="-128"/>
              <a:cs typeface="+mn-lt"/>
            </a:endParaRPr>
          </a:p>
          <a:p>
            <a:pPr>
              <a:lnSpc>
                <a:spcPct val="150000"/>
              </a:lnSpc>
            </a:pPr>
            <a:endParaRPr lang="en-US" altLang="ja-JP" sz="1050" b="1">
              <a:latin typeface="Meiryo UI" panose="020B0604030504040204" pitchFamily="34" charset="-128"/>
              <a:ea typeface="Meiryo UI" panose="020B0604030504040204" pitchFamily="34" charset="-128"/>
              <a:cs typeface="+mn-lt"/>
            </a:endParaRPr>
          </a:p>
          <a:p>
            <a:pPr>
              <a:lnSpc>
                <a:spcPct val="150000"/>
              </a:lnSpc>
            </a:pPr>
            <a:r>
              <a:rPr lang="ja-JP" altLang="en-US" sz="1050" b="1">
                <a:latin typeface="Meiryo UI" panose="020B0604030504040204" pitchFamily="34" charset="-128"/>
                <a:ea typeface="Meiryo UI" panose="020B0604030504040204" pitchFamily="34" charset="-128"/>
                <a:cs typeface="+mn-lt"/>
              </a:rPr>
              <a:t>事業所</a:t>
            </a:r>
            <a:endParaRPr lang="ja-JP" altLang="en-US" sz="1050">
              <a:latin typeface="Meiryo UI" panose="020B0604030504040204" pitchFamily="34" charset="-128"/>
              <a:ea typeface="Meiryo UI" panose="020B0604030504040204" pitchFamily="34" charset="-128"/>
              <a:cs typeface="+mn-lt"/>
            </a:endParaRPr>
          </a:p>
        </p:txBody>
      </p:sp>
      <p:sp>
        <p:nvSpPr>
          <p:cNvPr id="18" name="テキスト ボックス 13">
            <a:extLst>
              <a:ext uri="{FF2B5EF4-FFF2-40B4-BE49-F238E27FC236}">
                <a16:creationId xmlns:a16="http://schemas.microsoft.com/office/drawing/2014/main" id="{91241788-582E-629E-0215-A11740136EFB}"/>
              </a:ext>
            </a:extLst>
          </p:cNvPr>
          <p:cNvSpPr txBox="1"/>
          <p:nvPr/>
        </p:nvSpPr>
        <p:spPr>
          <a:xfrm>
            <a:off x="1616876" y="920358"/>
            <a:ext cx="2586128" cy="566693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50000"/>
              </a:lnSpc>
            </a:pPr>
            <a:r>
              <a:rPr lang="en-US" altLang="ja-JP" sz="1050" dirty="0">
                <a:latin typeface="Meiryo UI"/>
                <a:ea typeface="Meiryo UI"/>
              </a:rPr>
              <a:t>NTT</a:t>
            </a:r>
            <a:r>
              <a:rPr lang="ja-JP" altLang="en-US" sz="1050" dirty="0">
                <a:latin typeface="Meiryo UI"/>
                <a:ea typeface="Meiryo UI"/>
              </a:rPr>
              <a:t>データルウィーブ株式会社</a:t>
            </a:r>
            <a:endParaRPr lang="en-US" altLang="ja-JP" sz="1050" dirty="0">
              <a:latin typeface="Meiryo UI"/>
              <a:ea typeface="Meiryo UI"/>
            </a:endParaRPr>
          </a:p>
          <a:p>
            <a:pPr algn="l" fontAlgn="base">
              <a:lnSpc>
                <a:spcPct val="150000"/>
              </a:lnSpc>
            </a:pPr>
            <a:r>
              <a:rPr lang="en-US" altLang="ja-JP" sz="1050" dirty="0">
                <a:latin typeface="Meiryo UI"/>
                <a:ea typeface="Meiryo UI"/>
              </a:rPr>
              <a:t>NTT DATA </a:t>
            </a:r>
            <a:r>
              <a:rPr lang="en-US" altLang="ja-JP" sz="1050" dirty="0" err="1">
                <a:latin typeface="Meiryo UI"/>
                <a:ea typeface="Meiryo UI"/>
              </a:rPr>
              <a:t>Luweave</a:t>
            </a:r>
            <a:r>
              <a:rPr lang="en-US" altLang="ja-JP" sz="1050" dirty="0">
                <a:latin typeface="Meiryo UI"/>
                <a:ea typeface="Meiryo UI"/>
              </a:rPr>
              <a:t> Corporation</a:t>
            </a:r>
          </a:p>
          <a:p>
            <a:pPr fontAlgn="base">
              <a:lnSpc>
                <a:spcPct val="150000"/>
              </a:lnSpc>
            </a:pPr>
            <a:r>
              <a:rPr lang="en-US" altLang="ja-JP" sz="1050" dirty="0">
                <a:latin typeface="Meiryo UI"/>
                <a:ea typeface="Meiryo UI"/>
              </a:rPr>
              <a:t>1961</a:t>
            </a:r>
            <a:r>
              <a:rPr lang="ja-JP" altLang="en-US" sz="1050" dirty="0">
                <a:latin typeface="Meiryo UI"/>
                <a:ea typeface="Meiryo UI"/>
              </a:rPr>
              <a:t>年</a:t>
            </a:r>
            <a:r>
              <a:rPr lang="en-US" altLang="ja-JP" sz="1050" dirty="0">
                <a:latin typeface="Meiryo UI"/>
                <a:ea typeface="Meiryo UI"/>
              </a:rPr>
              <a:t>9</a:t>
            </a:r>
            <a:r>
              <a:rPr lang="ja-JP" altLang="en-US" sz="1050" dirty="0">
                <a:latin typeface="Meiryo UI"/>
                <a:ea typeface="Meiryo UI"/>
              </a:rPr>
              <a:t>月</a:t>
            </a:r>
            <a:r>
              <a:rPr lang="en-US" altLang="ja-JP" sz="1050" dirty="0">
                <a:latin typeface="Meiryo UI"/>
                <a:ea typeface="Meiryo UI"/>
              </a:rPr>
              <a:t>21</a:t>
            </a:r>
            <a:r>
              <a:rPr lang="ja-JP" altLang="en-US" sz="1050" dirty="0">
                <a:latin typeface="Meiryo UI"/>
                <a:ea typeface="Meiryo UI"/>
              </a:rPr>
              <a:t>日</a:t>
            </a:r>
            <a:endParaRPr lang="en-US" altLang="ja-JP" sz="1050" dirty="0">
              <a:latin typeface="Meiryo UI"/>
              <a:ea typeface="Meiryo UI"/>
            </a:endParaRPr>
          </a:p>
          <a:p>
            <a:pPr fontAlgn="base">
              <a:lnSpc>
                <a:spcPct val="150000"/>
              </a:lnSpc>
            </a:pPr>
            <a:r>
              <a:rPr lang="ja-JP" altLang="en-US" sz="1050" dirty="0">
                <a:latin typeface="Meiryo UI"/>
                <a:ea typeface="Meiryo UI"/>
              </a:rPr>
              <a:t>代表取締役社長    三宅 信一郎</a:t>
            </a:r>
            <a:endParaRPr lang="en-US" altLang="ja-JP" sz="1050" dirty="0">
              <a:latin typeface="Meiryo UI"/>
              <a:ea typeface="Meiryo UI"/>
            </a:endParaRPr>
          </a:p>
          <a:p>
            <a:pPr algn="l" fontAlgn="base">
              <a:lnSpc>
                <a:spcPct val="150000"/>
              </a:lnSpc>
            </a:pPr>
            <a:r>
              <a:rPr lang="en-US" altLang="ja-JP" sz="1050" dirty="0">
                <a:latin typeface="Meiryo UI"/>
                <a:ea typeface="Meiryo UI"/>
              </a:rPr>
              <a:t>4</a:t>
            </a:r>
            <a:r>
              <a:rPr lang="ja-JP" altLang="en-US" sz="1050" dirty="0">
                <a:latin typeface="Meiryo UI"/>
                <a:ea typeface="Meiryo UI"/>
              </a:rPr>
              <a:t>億</a:t>
            </a:r>
            <a:r>
              <a:rPr lang="en-US" altLang="ja-JP" sz="1050" dirty="0">
                <a:latin typeface="Meiryo UI"/>
                <a:ea typeface="Meiryo UI"/>
              </a:rPr>
              <a:t>9,000</a:t>
            </a:r>
            <a:r>
              <a:rPr lang="ja-JP" altLang="en-US" sz="1050" dirty="0">
                <a:latin typeface="Meiryo UI"/>
                <a:ea typeface="Meiryo UI"/>
              </a:rPr>
              <a:t>万円</a:t>
            </a:r>
            <a:endParaRPr lang="en-US" altLang="ja-JP" sz="1050" dirty="0">
              <a:latin typeface="Meiryo UI"/>
              <a:ea typeface="Meiryo UI"/>
            </a:endParaRPr>
          </a:p>
          <a:p>
            <a:pPr algn="l" fontAlgn="base">
              <a:lnSpc>
                <a:spcPct val="150000"/>
              </a:lnSpc>
            </a:pPr>
            <a:r>
              <a:rPr lang="ja-JP" altLang="en-US" sz="1050" dirty="0">
                <a:latin typeface="Meiryo UI"/>
                <a:ea typeface="Meiryo UI"/>
              </a:rPr>
              <a:t>株式会社</a:t>
            </a:r>
            <a:r>
              <a:rPr lang="en-US" altLang="ja-JP" sz="1050" dirty="0">
                <a:latin typeface="Meiryo UI"/>
                <a:ea typeface="Meiryo UI"/>
              </a:rPr>
              <a:t>NTT</a:t>
            </a:r>
            <a:r>
              <a:rPr lang="ja-JP" altLang="en-US" sz="1050" dirty="0">
                <a:latin typeface="Meiryo UI"/>
                <a:ea typeface="Meiryo UI"/>
              </a:rPr>
              <a:t>データ </a:t>
            </a:r>
            <a:r>
              <a:rPr lang="en-US" altLang="ja-JP" sz="1050" dirty="0">
                <a:latin typeface="Meiryo UI"/>
                <a:ea typeface="Meiryo UI"/>
              </a:rPr>
              <a:t>100%</a:t>
            </a:r>
          </a:p>
          <a:p>
            <a:pPr fontAlgn="base">
              <a:lnSpc>
                <a:spcPct val="150000"/>
              </a:lnSpc>
            </a:pPr>
            <a:r>
              <a:rPr lang="ja-JP" altLang="en-US" sz="1050" dirty="0">
                <a:latin typeface="Meiryo UI"/>
                <a:ea typeface="Meiryo UI"/>
              </a:rPr>
              <a:t>代表取締役社長</a:t>
            </a:r>
          </a:p>
          <a:p>
            <a:pPr>
              <a:lnSpc>
                <a:spcPct val="150000"/>
              </a:lnSpc>
            </a:pPr>
            <a:r>
              <a:rPr lang="ja-JP" altLang="en-US" sz="1050" dirty="0">
                <a:latin typeface="Meiryo UI"/>
                <a:ea typeface="Meiryo UI"/>
              </a:rPr>
              <a:t>常務取締役</a:t>
            </a:r>
            <a:endParaRPr lang="ja-JP" altLang="en-US" sz="1050" dirty="0">
              <a:latin typeface="游ゴシック" panose="020F0502020204030204"/>
              <a:ea typeface="游ゴシック" panose="020B0400000000000000" pitchFamily="34" charset="-128"/>
            </a:endParaRPr>
          </a:p>
          <a:p>
            <a:pPr>
              <a:lnSpc>
                <a:spcPct val="150000"/>
              </a:lnSpc>
            </a:pPr>
            <a:r>
              <a:rPr lang="ja-JP" altLang="en-US" sz="1050" dirty="0">
                <a:latin typeface="Meiryo UI"/>
                <a:ea typeface="Meiryo UI"/>
              </a:rPr>
              <a:t>取締役</a:t>
            </a:r>
            <a:endParaRPr lang="ja-JP" altLang="en-US" sz="1050" dirty="0">
              <a:latin typeface="游ゴシック" panose="020F0502020204030204"/>
              <a:ea typeface="游ゴシック" panose="020B0400000000000000" pitchFamily="34" charset="-128"/>
            </a:endParaRPr>
          </a:p>
          <a:p>
            <a:pPr>
              <a:lnSpc>
                <a:spcPct val="150000"/>
              </a:lnSpc>
            </a:pPr>
            <a:r>
              <a:rPr lang="ja-JP" altLang="en-US" sz="1050" dirty="0">
                <a:latin typeface="Meiryo UI"/>
                <a:ea typeface="Meiryo UI"/>
              </a:rPr>
              <a:t>取締役執行役員</a:t>
            </a:r>
            <a:endParaRPr lang="ja-JP" altLang="en-US" sz="1050" dirty="0">
              <a:latin typeface="游ゴシック" panose="020F0502020204030204"/>
              <a:ea typeface="游ゴシック" panose="020B0400000000000000" pitchFamily="34" charset="-128"/>
            </a:endParaRPr>
          </a:p>
          <a:p>
            <a:pPr>
              <a:lnSpc>
                <a:spcPct val="150000"/>
              </a:lnSpc>
            </a:pPr>
            <a:r>
              <a:rPr lang="ja-JP" altLang="en-US" sz="1050" dirty="0">
                <a:latin typeface="Meiryo UI"/>
                <a:ea typeface="Meiryo UI"/>
              </a:rPr>
              <a:t>取締役（非常勤）</a:t>
            </a:r>
            <a:endParaRPr lang="en-US" altLang="ja-JP" sz="1050" dirty="0">
              <a:latin typeface="游ゴシック" panose="020F0502020204030204"/>
              <a:ea typeface="游ゴシック" panose="020B0400000000000000" pitchFamily="34" charset="-128"/>
            </a:endParaRPr>
          </a:p>
          <a:p>
            <a:pPr>
              <a:lnSpc>
                <a:spcPct val="150000"/>
              </a:lnSpc>
            </a:pPr>
            <a:endParaRPr lang="en-US" altLang="ja-JP" sz="1050" dirty="0">
              <a:latin typeface="游ゴシック" panose="020F0502020204030204"/>
              <a:ea typeface="游ゴシック" panose="020B0400000000000000" pitchFamily="34" charset="-128"/>
            </a:endParaRPr>
          </a:p>
          <a:p>
            <a:pPr>
              <a:lnSpc>
                <a:spcPct val="150000"/>
              </a:lnSpc>
            </a:pPr>
            <a:endParaRPr lang="en-US" altLang="ja-JP" sz="1050" dirty="0">
              <a:latin typeface="游ゴシック" panose="020F0502020204030204"/>
              <a:ea typeface="游ゴシック" panose="020B0400000000000000" pitchFamily="34" charset="-128"/>
            </a:endParaRPr>
          </a:p>
          <a:p>
            <a:pPr>
              <a:lnSpc>
                <a:spcPct val="150000"/>
              </a:lnSpc>
            </a:pPr>
            <a:r>
              <a:rPr lang="ja-JP" altLang="en-US" sz="1050" dirty="0">
                <a:latin typeface="Meiryo UI"/>
                <a:ea typeface="Meiryo UI"/>
              </a:rPr>
              <a:t>監査役（非常勤）</a:t>
            </a:r>
            <a:endParaRPr lang="ja-JP" altLang="en-US" sz="1050" dirty="0">
              <a:latin typeface="游ゴシック" panose="020F0502020204030204"/>
              <a:ea typeface="游ゴシック" panose="020B0400000000000000" pitchFamily="34" charset="-128"/>
            </a:endParaRPr>
          </a:p>
          <a:p>
            <a:pPr>
              <a:lnSpc>
                <a:spcPct val="150000"/>
              </a:lnSpc>
            </a:pPr>
            <a:r>
              <a:rPr lang="ja-JP" altLang="en-US" sz="1050" dirty="0">
                <a:latin typeface="Meiryo UI"/>
                <a:ea typeface="Meiryo UI"/>
              </a:rPr>
              <a:t>執行役員</a:t>
            </a:r>
            <a:endParaRPr lang="ja-JP" altLang="en-US" sz="1050" dirty="0">
              <a:latin typeface="游ゴシック" panose="020F0502020204030204"/>
              <a:ea typeface="游ゴシック" panose="020B0400000000000000" pitchFamily="34" charset="-128"/>
            </a:endParaRPr>
          </a:p>
          <a:p>
            <a:pPr>
              <a:lnSpc>
                <a:spcPct val="150000"/>
              </a:lnSpc>
            </a:pPr>
            <a:endParaRPr lang="en-US" altLang="ja-JP" sz="1050" dirty="0">
              <a:latin typeface="Meiryo UI"/>
              <a:ea typeface="Meiryo UI"/>
            </a:endParaRPr>
          </a:p>
          <a:p>
            <a:pPr>
              <a:lnSpc>
                <a:spcPct val="150000"/>
              </a:lnSpc>
            </a:pPr>
            <a:endParaRPr lang="en-US" altLang="ja-JP" sz="1050" dirty="0">
              <a:latin typeface="Meiryo UI"/>
              <a:ea typeface="Meiryo UI"/>
            </a:endParaRPr>
          </a:p>
          <a:p>
            <a:pPr>
              <a:lnSpc>
                <a:spcPct val="150000"/>
              </a:lnSpc>
            </a:pPr>
            <a:r>
              <a:rPr lang="en-US" altLang="ja-JP" sz="1050" dirty="0">
                <a:latin typeface="Meiryo UI"/>
                <a:ea typeface="Meiryo UI"/>
              </a:rPr>
              <a:t>817</a:t>
            </a:r>
            <a:r>
              <a:rPr lang="ja-JP" altLang="en-US" sz="1050" dirty="0">
                <a:latin typeface="Meiryo UI"/>
                <a:ea typeface="Meiryo UI"/>
              </a:rPr>
              <a:t>名 （</a:t>
            </a:r>
            <a:r>
              <a:rPr lang="en-US" altLang="ja-JP" sz="1050" dirty="0">
                <a:latin typeface="Meiryo UI"/>
                <a:ea typeface="Meiryo UI"/>
              </a:rPr>
              <a:t>2023</a:t>
            </a:r>
            <a:r>
              <a:rPr lang="ja-JP" altLang="en-US" sz="1050" dirty="0">
                <a:latin typeface="Meiryo UI"/>
                <a:ea typeface="Meiryo UI"/>
              </a:rPr>
              <a:t>年</a:t>
            </a:r>
            <a:r>
              <a:rPr lang="en-US" altLang="ja-JP" sz="1050" dirty="0">
                <a:latin typeface="Meiryo UI"/>
                <a:ea typeface="Meiryo UI"/>
              </a:rPr>
              <a:t>7</a:t>
            </a:r>
            <a:r>
              <a:rPr lang="ja-JP" altLang="en-US" sz="1050" dirty="0">
                <a:latin typeface="Meiryo UI"/>
                <a:ea typeface="Meiryo UI"/>
              </a:rPr>
              <a:t>月</a:t>
            </a:r>
            <a:r>
              <a:rPr lang="en-US" altLang="ja-JP" sz="1050" dirty="0">
                <a:latin typeface="Meiryo UI"/>
                <a:ea typeface="Meiryo UI"/>
              </a:rPr>
              <a:t>1</a:t>
            </a:r>
            <a:r>
              <a:rPr lang="ja-JP" altLang="en-US" sz="1050" dirty="0">
                <a:latin typeface="Meiryo UI"/>
                <a:ea typeface="Meiryo UI"/>
              </a:rPr>
              <a:t>日現在）</a:t>
            </a:r>
            <a:endParaRPr lang="en-US" altLang="ja-JP" sz="1050" dirty="0">
              <a:latin typeface="Meiryo UI"/>
              <a:ea typeface="Meiryo UI"/>
            </a:endParaRPr>
          </a:p>
          <a:p>
            <a:pPr>
              <a:lnSpc>
                <a:spcPct val="150000"/>
              </a:lnSpc>
            </a:pPr>
            <a:r>
              <a:rPr lang="ja-JP" altLang="en-US" sz="1050" dirty="0">
                <a:latin typeface="Meiryo UI"/>
                <a:ea typeface="Meiryo UI"/>
                <a:cs typeface="+mn-lt"/>
              </a:rPr>
              <a:t>〒</a:t>
            </a:r>
            <a:r>
              <a:rPr lang="en-US" altLang="ja-JP" sz="1050" dirty="0">
                <a:latin typeface="Meiryo UI"/>
                <a:ea typeface="Meiryo UI"/>
                <a:cs typeface="+mn-lt"/>
              </a:rPr>
              <a:t>100-0004  </a:t>
            </a:r>
            <a:r>
              <a:rPr lang="ja-JP" altLang="en-US" sz="1050" dirty="0">
                <a:latin typeface="Meiryo UI"/>
                <a:ea typeface="Meiryo UI"/>
                <a:cs typeface="+mn-lt"/>
              </a:rPr>
              <a:t>東京都千代田区大手町</a:t>
            </a:r>
          </a:p>
          <a:p>
            <a:pPr>
              <a:lnSpc>
                <a:spcPct val="150000"/>
              </a:lnSpc>
            </a:pPr>
            <a:r>
              <a:rPr lang="ja-JP" altLang="en-US" sz="1050" dirty="0">
                <a:latin typeface="Meiryo UI"/>
                <a:ea typeface="Meiryo UI"/>
                <a:cs typeface="+mn-lt"/>
              </a:rPr>
              <a:t>二丁目</a:t>
            </a:r>
            <a:r>
              <a:rPr lang="en-US" altLang="ja-JP" sz="1050" dirty="0">
                <a:latin typeface="Meiryo UI"/>
                <a:ea typeface="Meiryo UI"/>
                <a:cs typeface="+mn-lt"/>
              </a:rPr>
              <a:t>2</a:t>
            </a:r>
            <a:r>
              <a:rPr lang="ja-JP" altLang="en-US" sz="1050" dirty="0">
                <a:latin typeface="Meiryo UI"/>
                <a:ea typeface="Meiryo UI"/>
                <a:cs typeface="+mn-lt"/>
              </a:rPr>
              <a:t>番</a:t>
            </a:r>
            <a:r>
              <a:rPr lang="en-US" altLang="ja-JP" sz="1050" dirty="0">
                <a:latin typeface="Meiryo UI"/>
                <a:ea typeface="Meiryo UI"/>
                <a:cs typeface="+mn-lt"/>
              </a:rPr>
              <a:t>1</a:t>
            </a:r>
            <a:r>
              <a:rPr lang="ja-JP" altLang="en-US" sz="1050" dirty="0">
                <a:latin typeface="Meiryo UI"/>
                <a:ea typeface="Meiryo UI"/>
                <a:cs typeface="+mn-lt"/>
              </a:rPr>
              <a:t>号新大手町ビル </a:t>
            </a:r>
            <a:r>
              <a:rPr lang="en-US" altLang="ja-JP" sz="1050" dirty="0">
                <a:latin typeface="Meiryo UI"/>
                <a:ea typeface="Meiryo UI"/>
                <a:cs typeface="+mn-lt"/>
              </a:rPr>
              <a:t>2</a:t>
            </a:r>
            <a:r>
              <a:rPr lang="ja-JP" altLang="en-US" sz="1050" dirty="0">
                <a:latin typeface="Meiryo UI"/>
                <a:ea typeface="Meiryo UI"/>
                <a:cs typeface="+mn-lt"/>
              </a:rPr>
              <a:t>階</a:t>
            </a:r>
            <a:br>
              <a:rPr lang="ja-JP" altLang="en-US" sz="1050" dirty="0">
                <a:latin typeface="Meiryo UI"/>
                <a:ea typeface="Meiryo UI"/>
                <a:cs typeface="+mn-lt"/>
              </a:rPr>
            </a:br>
            <a:r>
              <a:rPr lang="en-US" altLang="ja-JP" sz="1050" dirty="0">
                <a:latin typeface="Meiryo UI"/>
                <a:ea typeface="Meiryo UI"/>
                <a:cs typeface="+mn-lt"/>
              </a:rPr>
              <a:t>03-3510-1091</a:t>
            </a:r>
            <a:r>
              <a:rPr lang="ja-JP" altLang="en-US" sz="1050" dirty="0">
                <a:latin typeface="Meiryo UI"/>
                <a:ea typeface="Meiryo UI"/>
                <a:cs typeface="+mn-lt"/>
              </a:rPr>
              <a:t>（代表電話番号）</a:t>
            </a:r>
          </a:p>
          <a:p>
            <a:pPr>
              <a:lnSpc>
                <a:spcPct val="150000"/>
              </a:lnSpc>
            </a:pPr>
            <a:r>
              <a:rPr lang="ja-JP" altLang="en-US" sz="1050" dirty="0">
                <a:latin typeface="Meiryo UI"/>
                <a:ea typeface="Meiryo UI"/>
                <a:cs typeface="+mn-lt"/>
              </a:rPr>
              <a:t>オフィス：川崎・神田橋</a:t>
            </a:r>
          </a:p>
          <a:p>
            <a:pPr>
              <a:lnSpc>
                <a:spcPct val="150000"/>
              </a:lnSpc>
            </a:pPr>
            <a:r>
              <a:rPr lang="ja-JP" altLang="en-US" sz="1050" dirty="0">
                <a:latin typeface="Meiryo UI"/>
                <a:ea typeface="Meiryo UI"/>
                <a:cs typeface="+mn-lt"/>
              </a:rPr>
              <a:t>事業所：盛岡・水戸・さいたま・国立・吹田</a:t>
            </a:r>
            <a:endParaRPr lang="ja-JP" altLang="en-US" sz="2000" dirty="0"/>
          </a:p>
        </p:txBody>
      </p:sp>
      <p:sp>
        <p:nvSpPr>
          <p:cNvPr id="19" name="テキスト ボックス 18">
            <a:extLst>
              <a:ext uri="{FF2B5EF4-FFF2-40B4-BE49-F238E27FC236}">
                <a16:creationId xmlns:a16="http://schemas.microsoft.com/office/drawing/2014/main" id="{E859C7EE-667B-07D3-A6DD-DDFE4AAA92F9}"/>
              </a:ext>
            </a:extLst>
          </p:cNvPr>
          <p:cNvSpPr txBox="1"/>
          <p:nvPr/>
        </p:nvSpPr>
        <p:spPr>
          <a:xfrm>
            <a:off x="4893424" y="3614609"/>
            <a:ext cx="813353" cy="275844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50000"/>
              </a:lnSpc>
            </a:pPr>
            <a:r>
              <a:rPr lang="en-US" altLang="ja-JP" sz="1050" dirty="0">
                <a:latin typeface="Meiryo UI"/>
                <a:ea typeface="Meiryo UI"/>
              </a:rPr>
              <a:t>1961.9</a:t>
            </a:r>
            <a:endParaRPr lang="ja-JP" altLang="en-US" sz="1050" dirty="0">
              <a:latin typeface="Meiryo UI" panose="020B0604030504040204" pitchFamily="34" charset="-128"/>
              <a:ea typeface="Meiryo UI" panose="020B0604030504040204" pitchFamily="34" charset="-128"/>
            </a:endParaRPr>
          </a:p>
          <a:p>
            <a:pPr>
              <a:lnSpc>
                <a:spcPct val="150000"/>
              </a:lnSpc>
            </a:pPr>
            <a:r>
              <a:rPr lang="en-US" altLang="ja-JP" sz="1050" dirty="0">
                <a:latin typeface="Meiryo UI"/>
                <a:ea typeface="Meiryo UI"/>
              </a:rPr>
              <a:t>1998.3</a:t>
            </a:r>
            <a:r>
              <a:rPr lang="ja-JP" altLang="en-US" sz="1050" dirty="0">
                <a:latin typeface="Meiryo UI"/>
                <a:ea typeface="Meiryo UI"/>
              </a:rPr>
              <a:t> </a:t>
            </a:r>
            <a:endParaRPr lang="en-US" altLang="ja-JP" sz="1050" dirty="0">
              <a:latin typeface="Meiryo UI" panose="020B0604030504040204" pitchFamily="34" charset="-128"/>
              <a:ea typeface="Meiryo UI" panose="020B0604030504040204" pitchFamily="34" charset="-128"/>
            </a:endParaRPr>
          </a:p>
          <a:p>
            <a:pPr>
              <a:lnSpc>
                <a:spcPct val="150000"/>
              </a:lnSpc>
            </a:pPr>
            <a:r>
              <a:rPr lang="en-US" altLang="ja-JP" sz="1050" dirty="0">
                <a:latin typeface="Meiryo UI"/>
                <a:ea typeface="Meiryo UI"/>
              </a:rPr>
              <a:t>1999.7</a:t>
            </a:r>
            <a:r>
              <a:rPr lang="ja-JP" altLang="en-US" sz="1050" dirty="0">
                <a:latin typeface="Meiryo UI"/>
                <a:ea typeface="Meiryo UI"/>
              </a:rPr>
              <a:t> </a:t>
            </a:r>
            <a:endParaRPr lang="en-US" altLang="ja-JP" sz="1050" dirty="0">
              <a:latin typeface="Meiryo UI" panose="020B0604030504040204" pitchFamily="34" charset="-128"/>
              <a:ea typeface="Meiryo UI" panose="020B0604030504040204" pitchFamily="34" charset="-128"/>
            </a:endParaRPr>
          </a:p>
          <a:p>
            <a:pPr fontAlgn="base">
              <a:lnSpc>
                <a:spcPct val="150000"/>
              </a:lnSpc>
            </a:pPr>
            <a:r>
              <a:rPr lang="en-US" altLang="ja-JP" sz="1050" dirty="0">
                <a:latin typeface="Meiryo UI"/>
                <a:ea typeface="Meiryo UI"/>
              </a:rPr>
              <a:t>2000.1</a:t>
            </a:r>
            <a:r>
              <a:rPr lang="ja-JP" altLang="en-US" sz="1050" dirty="0">
                <a:latin typeface="Meiryo UI"/>
                <a:ea typeface="Meiryo UI"/>
              </a:rPr>
              <a:t> </a:t>
            </a:r>
            <a:endParaRPr lang="en-US" altLang="ja-JP" sz="1050" dirty="0">
              <a:latin typeface="Meiryo UI" panose="020B0604030504040204" pitchFamily="34" charset="-128"/>
              <a:ea typeface="Meiryo UI" panose="020B0604030504040204" pitchFamily="34" charset="-128"/>
            </a:endParaRPr>
          </a:p>
          <a:p>
            <a:pPr fontAlgn="base">
              <a:lnSpc>
                <a:spcPct val="150000"/>
              </a:lnSpc>
            </a:pPr>
            <a:r>
              <a:rPr lang="en-US" altLang="ja-JP" sz="1050" dirty="0">
                <a:latin typeface="Meiryo UI"/>
                <a:ea typeface="Meiryo UI"/>
              </a:rPr>
              <a:t>2002.4</a:t>
            </a:r>
            <a:r>
              <a:rPr lang="ja-JP" altLang="en-US" sz="1050" dirty="0">
                <a:latin typeface="Meiryo UI"/>
                <a:ea typeface="Meiryo UI"/>
              </a:rPr>
              <a:t> </a:t>
            </a:r>
            <a:endParaRPr lang="en-US" altLang="ja-JP" sz="1050" dirty="0">
              <a:latin typeface="Meiryo UI" panose="020B0604030504040204" pitchFamily="34" charset="-128"/>
              <a:ea typeface="Meiryo UI" panose="020B0604030504040204" pitchFamily="34" charset="-128"/>
            </a:endParaRPr>
          </a:p>
          <a:p>
            <a:pPr fontAlgn="base">
              <a:lnSpc>
                <a:spcPct val="150000"/>
              </a:lnSpc>
            </a:pPr>
            <a:r>
              <a:rPr lang="en-US" altLang="ja-JP" sz="1050" dirty="0">
                <a:latin typeface="Meiryo UI"/>
                <a:ea typeface="Meiryo UI"/>
              </a:rPr>
              <a:t>2007.5</a:t>
            </a:r>
            <a:r>
              <a:rPr lang="ja-JP" altLang="en-US" sz="1050" dirty="0">
                <a:latin typeface="Meiryo UI"/>
                <a:ea typeface="Meiryo UI"/>
              </a:rPr>
              <a:t> </a:t>
            </a:r>
            <a:endParaRPr lang="en-US" altLang="ja-JP" sz="1050" dirty="0">
              <a:latin typeface="Meiryo UI" panose="020B0604030504040204" pitchFamily="34" charset="-128"/>
              <a:ea typeface="Meiryo UI" panose="020B0604030504040204" pitchFamily="34" charset="-128"/>
            </a:endParaRPr>
          </a:p>
          <a:p>
            <a:pPr fontAlgn="base">
              <a:lnSpc>
                <a:spcPct val="150000"/>
              </a:lnSpc>
            </a:pPr>
            <a:endParaRPr lang="en-US" altLang="ja-JP" sz="1050" dirty="0">
              <a:latin typeface="Meiryo UI"/>
              <a:ea typeface="Meiryo UI"/>
            </a:endParaRPr>
          </a:p>
          <a:p>
            <a:pPr>
              <a:lnSpc>
                <a:spcPct val="150000"/>
              </a:lnSpc>
            </a:pPr>
            <a:endParaRPr lang="en-US" altLang="ja-JP" sz="1050" dirty="0">
              <a:latin typeface="Meiryo UI"/>
              <a:ea typeface="Meiryo UI"/>
            </a:endParaRPr>
          </a:p>
          <a:p>
            <a:pPr>
              <a:lnSpc>
                <a:spcPct val="150000"/>
              </a:lnSpc>
            </a:pPr>
            <a:r>
              <a:rPr lang="en-US" altLang="ja-JP" sz="1050" dirty="0">
                <a:latin typeface="Meiryo UI"/>
                <a:ea typeface="Meiryo UI"/>
              </a:rPr>
              <a:t>2020.3</a:t>
            </a:r>
            <a:endParaRPr lang="ja-JP" altLang="en-US" sz="1050" dirty="0">
              <a:latin typeface="Meiryo UI"/>
              <a:ea typeface="Meiryo UI"/>
            </a:endParaRPr>
          </a:p>
          <a:p>
            <a:pPr fontAlgn="base">
              <a:lnSpc>
                <a:spcPct val="150000"/>
              </a:lnSpc>
            </a:pPr>
            <a:r>
              <a:rPr lang="en-US" altLang="ja-JP" sz="1050" dirty="0">
                <a:latin typeface="Meiryo UI"/>
                <a:ea typeface="Meiryo UI"/>
              </a:rPr>
              <a:t>2021.10</a:t>
            </a:r>
            <a:endParaRPr lang="ja-JP" altLang="en-US" sz="1050" dirty="0">
              <a:latin typeface="Meiryo UI"/>
              <a:ea typeface="Meiryo UI"/>
            </a:endParaRPr>
          </a:p>
          <a:p>
            <a:pPr fontAlgn="base">
              <a:lnSpc>
                <a:spcPct val="150000"/>
              </a:lnSpc>
            </a:pPr>
            <a:r>
              <a:rPr lang="en-US" altLang="ja-JP" sz="1050" b="1" dirty="0">
                <a:latin typeface="Meiryo UI"/>
                <a:ea typeface="Meiryo UI"/>
              </a:rPr>
              <a:t>2023.7</a:t>
            </a:r>
            <a:endParaRPr lang="ja-JP" altLang="en-US" sz="1050" b="1" dirty="0">
              <a:latin typeface="Meiryo UI"/>
              <a:ea typeface="Meiryo UI"/>
            </a:endParaRPr>
          </a:p>
        </p:txBody>
      </p:sp>
      <p:sp>
        <p:nvSpPr>
          <p:cNvPr id="20" name="テキスト ボックス 2">
            <a:extLst>
              <a:ext uri="{FF2B5EF4-FFF2-40B4-BE49-F238E27FC236}">
                <a16:creationId xmlns:a16="http://schemas.microsoft.com/office/drawing/2014/main" id="{7A4508E8-AFE2-8582-F4B1-069D68444B2A}"/>
              </a:ext>
            </a:extLst>
          </p:cNvPr>
          <p:cNvSpPr txBox="1"/>
          <p:nvPr/>
        </p:nvSpPr>
        <p:spPr>
          <a:xfrm>
            <a:off x="4896599" y="3347789"/>
            <a:ext cx="1161886" cy="33470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50000"/>
              </a:lnSpc>
            </a:pPr>
            <a:r>
              <a:rPr lang="ja-JP" altLang="en-US" sz="1050" b="1">
                <a:latin typeface="Meiryo UI"/>
                <a:ea typeface="Meiryo UI"/>
              </a:rPr>
              <a:t>沿革</a:t>
            </a:r>
          </a:p>
        </p:txBody>
      </p:sp>
      <p:sp>
        <p:nvSpPr>
          <p:cNvPr id="21" name="テキスト ボックス 5">
            <a:extLst>
              <a:ext uri="{FF2B5EF4-FFF2-40B4-BE49-F238E27FC236}">
                <a16:creationId xmlns:a16="http://schemas.microsoft.com/office/drawing/2014/main" id="{F4F2E3F2-BF91-EFA7-610C-1E5438FAFCD7}"/>
              </a:ext>
            </a:extLst>
          </p:cNvPr>
          <p:cNvSpPr txBox="1"/>
          <p:nvPr/>
        </p:nvSpPr>
        <p:spPr>
          <a:xfrm>
            <a:off x="6865270" y="1779984"/>
            <a:ext cx="1715151" cy="646331"/>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50000"/>
              </a:lnSpc>
            </a:pPr>
            <a:r>
              <a:rPr lang="ja-JP" altLang="en-US" sz="1200">
                <a:latin typeface="Meiryo UI"/>
                <a:ea typeface="Meiryo UI"/>
              </a:rPr>
              <a:t>代表取締役社長</a:t>
            </a:r>
            <a:endParaRPr lang="en-US" altLang="ja-JP" sz="1200">
              <a:latin typeface="Meiryo UI"/>
              <a:ea typeface="Meiryo UI"/>
            </a:endParaRPr>
          </a:p>
          <a:p>
            <a:pPr>
              <a:lnSpc>
                <a:spcPct val="150000"/>
              </a:lnSpc>
            </a:pPr>
            <a:r>
              <a:rPr lang="ja-JP" altLang="en-US" sz="1200">
                <a:latin typeface="Meiryo UI"/>
                <a:ea typeface="Meiryo UI"/>
              </a:rPr>
              <a:t>三宅 信一郎</a:t>
            </a:r>
            <a:endParaRPr lang="en-US" altLang="ja-JP" sz="1200">
              <a:latin typeface="Meiryo UI"/>
              <a:ea typeface="Meiryo UI"/>
            </a:endParaRPr>
          </a:p>
        </p:txBody>
      </p:sp>
      <p:sp>
        <p:nvSpPr>
          <p:cNvPr id="22" name="テキスト ボックス 1">
            <a:extLst>
              <a:ext uri="{FF2B5EF4-FFF2-40B4-BE49-F238E27FC236}">
                <a16:creationId xmlns:a16="http://schemas.microsoft.com/office/drawing/2014/main" id="{185124A6-9EB5-7ADD-ECAA-196A36B0C820}"/>
              </a:ext>
            </a:extLst>
          </p:cNvPr>
          <p:cNvSpPr txBox="1"/>
          <p:nvPr/>
        </p:nvSpPr>
        <p:spPr>
          <a:xfrm>
            <a:off x="2774206" y="2289505"/>
            <a:ext cx="896852" cy="275844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50000"/>
              </a:lnSpc>
            </a:pPr>
            <a:r>
              <a:rPr lang="ja-JP" altLang="en-US" sz="1050">
                <a:latin typeface="Meiryo UI"/>
                <a:ea typeface="Meiryo UI"/>
              </a:rPr>
              <a:t>三宅 信一郎</a:t>
            </a:r>
          </a:p>
          <a:p>
            <a:pPr fontAlgn="base">
              <a:lnSpc>
                <a:spcPct val="150000"/>
              </a:lnSpc>
            </a:pPr>
            <a:r>
              <a:rPr lang="ja-JP" altLang="en-US" sz="1050">
                <a:latin typeface="Meiryo UI"/>
                <a:ea typeface="Meiryo UI"/>
              </a:rPr>
              <a:t>髙橋 聡</a:t>
            </a:r>
          </a:p>
          <a:p>
            <a:pPr fontAlgn="base">
              <a:lnSpc>
                <a:spcPct val="150000"/>
              </a:lnSpc>
            </a:pPr>
            <a:r>
              <a:rPr lang="ja-JP" altLang="en-US" sz="1050">
                <a:latin typeface="Meiryo UI"/>
                <a:ea typeface="Meiryo UI"/>
              </a:rPr>
              <a:t>下野 広尊</a:t>
            </a:r>
          </a:p>
          <a:p>
            <a:pPr fontAlgn="base">
              <a:lnSpc>
                <a:spcPct val="150000"/>
              </a:lnSpc>
            </a:pPr>
            <a:r>
              <a:rPr lang="ja-JP" altLang="en-US" sz="1050">
                <a:latin typeface="Meiryo UI"/>
                <a:ea typeface="Meiryo UI"/>
              </a:rPr>
              <a:t>平島 修 </a:t>
            </a:r>
          </a:p>
          <a:p>
            <a:pPr fontAlgn="base">
              <a:lnSpc>
                <a:spcPct val="150000"/>
              </a:lnSpc>
            </a:pPr>
            <a:r>
              <a:rPr lang="ja-JP" altLang="en-US" sz="1050">
                <a:latin typeface="Meiryo UI"/>
                <a:ea typeface="Meiryo UI"/>
              </a:rPr>
              <a:t>吉本 幸司</a:t>
            </a:r>
          </a:p>
          <a:p>
            <a:pPr>
              <a:lnSpc>
                <a:spcPct val="150000"/>
              </a:lnSpc>
            </a:pPr>
            <a:r>
              <a:rPr lang="ja-JP" altLang="en-US" sz="1050">
                <a:latin typeface="Meiryo UI"/>
                <a:ea typeface="Meiryo UI"/>
              </a:rPr>
              <a:t>鵜澤 智之</a:t>
            </a:r>
            <a:endParaRPr lang="ja-JP" altLang="en-US" sz="1050"/>
          </a:p>
          <a:p>
            <a:pPr>
              <a:lnSpc>
                <a:spcPct val="150000"/>
              </a:lnSpc>
            </a:pPr>
            <a:r>
              <a:rPr lang="ja-JP" altLang="en-US" sz="1050">
                <a:latin typeface="Meiryo UI"/>
                <a:ea typeface="Meiryo UI"/>
              </a:rPr>
              <a:t>磯村 大誠</a:t>
            </a:r>
            <a:endParaRPr lang="ja-JP" altLang="en-US" sz="1050">
              <a:latin typeface="游ゴシック" panose="020F0502020204030204"/>
              <a:ea typeface="游ゴシック" panose="020B0400000000000000" pitchFamily="34" charset="-128"/>
            </a:endParaRPr>
          </a:p>
          <a:p>
            <a:pPr fontAlgn="base">
              <a:lnSpc>
                <a:spcPct val="150000"/>
              </a:lnSpc>
            </a:pPr>
            <a:r>
              <a:rPr lang="ja-JP" altLang="en-US" sz="1050">
                <a:latin typeface="Meiryo UI"/>
                <a:ea typeface="Meiryo UI"/>
              </a:rPr>
              <a:t>中村 秀典</a:t>
            </a:r>
          </a:p>
          <a:p>
            <a:pPr>
              <a:lnSpc>
                <a:spcPct val="150000"/>
              </a:lnSpc>
            </a:pPr>
            <a:r>
              <a:rPr lang="ja-JP" altLang="en-US" sz="1050">
                <a:latin typeface="Meiryo UI"/>
                <a:ea typeface="Meiryo UI"/>
              </a:rPr>
              <a:t>石丸 裕胤</a:t>
            </a:r>
            <a:endParaRPr lang="ja-JP" altLang="en-US" sz="1050"/>
          </a:p>
          <a:p>
            <a:pPr fontAlgn="base">
              <a:lnSpc>
                <a:spcPct val="150000"/>
              </a:lnSpc>
            </a:pPr>
            <a:r>
              <a:rPr lang="ja-JP" altLang="en-US" sz="1050">
                <a:latin typeface="Meiryo UI"/>
                <a:ea typeface="Meiryo UI"/>
              </a:rPr>
              <a:t>藤下 高裕</a:t>
            </a:r>
          </a:p>
          <a:p>
            <a:pPr fontAlgn="base">
              <a:lnSpc>
                <a:spcPct val="150000"/>
              </a:lnSpc>
            </a:pPr>
            <a:r>
              <a:rPr lang="ja-JP" altLang="en-US" sz="1050">
                <a:latin typeface="Meiryo UI"/>
                <a:ea typeface="Meiryo UI"/>
              </a:rPr>
              <a:t>加藤 貴也</a:t>
            </a:r>
            <a:endParaRPr lang="en-US" altLang="ja-JP" sz="1050">
              <a:latin typeface="Meiryo UI"/>
              <a:ea typeface="Meiryo UI"/>
            </a:endParaRPr>
          </a:p>
        </p:txBody>
      </p:sp>
      <p:sp>
        <p:nvSpPr>
          <p:cNvPr id="23" name="テキスト ボックス 8">
            <a:extLst>
              <a:ext uri="{FF2B5EF4-FFF2-40B4-BE49-F238E27FC236}">
                <a16:creationId xmlns:a16="http://schemas.microsoft.com/office/drawing/2014/main" id="{D4362346-E393-FB9D-3CEA-7764C0F2192C}"/>
              </a:ext>
            </a:extLst>
          </p:cNvPr>
          <p:cNvSpPr txBox="1"/>
          <p:nvPr/>
        </p:nvSpPr>
        <p:spPr>
          <a:xfrm>
            <a:off x="5693883" y="3616937"/>
            <a:ext cx="3515792" cy="275844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50000"/>
              </a:lnSpc>
            </a:pPr>
            <a:r>
              <a:rPr lang="ja-JP" altLang="en-US" sz="1050" dirty="0">
                <a:latin typeface="Meiryo UI"/>
                <a:ea typeface="Meiryo UI"/>
              </a:rPr>
              <a:t>伊オリベッティ社が「日本オリベッティ株式会社」を設立</a:t>
            </a:r>
            <a:endParaRPr lang="en-US" altLang="ja-JP" sz="1050" dirty="0">
              <a:latin typeface="Meiryo UI"/>
              <a:ea typeface="Meiryo UI"/>
            </a:endParaRPr>
          </a:p>
          <a:p>
            <a:pPr fontAlgn="base">
              <a:lnSpc>
                <a:spcPct val="150000"/>
              </a:lnSpc>
            </a:pPr>
            <a:r>
              <a:rPr lang="ja-JP" altLang="en-US" sz="1050" dirty="0">
                <a:latin typeface="Meiryo UI"/>
                <a:ea typeface="Meiryo UI"/>
              </a:rPr>
              <a:t>当社の親会社がオリベッティ社からワング・グローバル社に変更</a:t>
            </a:r>
          </a:p>
          <a:p>
            <a:pPr fontAlgn="base">
              <a:lnSpc>
                <a:spcPct val="150000"/>
              </a:lnSpc>
            </a:pPr>
            <a:r>
              <a:rPr lang="ja-JP" altLang="en-US" sz="1050" dirty="0">
                <a:latin typeface="Meiryo UI"/>
                <a:ea typeface="Meiryo UI"/>
              </a:rPr>
              <a:t>親会社がワング・グローバル社からジェトロニクス社に変更</a:t>
            </a:r>
            <a:endParaRPr lang="ja-JP" altLang="en-US" sz="1050" dirty="0">
              <a:latin typeface="Meiryo UI" panose="020B0604030504040204" pitchFamily="34" charset="-128"/>
              <a:ea typeface="Meiryo UI" panose="020B0604030504040204" pitchFamily="34" charset="-128"/>
            </a:endParaRPr>
          </a:p>
          <a:p>
            <a:pPr fontAlgn="base">
              <a:lnSpc>
                <a:spcPct val="150000"/>
              </a:lnSpc>
            </a:pPr>
            <a:r>
              <a:rPr lang="ja-JP" altLang="en-US" sz="1050" dirty="0">
                <a:latin typeface="Meiryo UI"/>
                <a:ea typeface="Meiryo UI"/>
              </a:rPr>
              <a:t>「ジェトロニクス・オリベッティ株式会社」に社名変更</a:t>
            </a:r>
            <a:endParaRPr lang="en-US" altLang="ja-JP" sz="1050" dirty="0">
              <a:latin typeface="Meiryo UI"/>
              <a:ea typeface="Meiryo UI"/>
            </a:endParaRPr>
          </a:p>
          <a:p>
            <a:pPr fontAlgn="base">
              <a:lnSpc>
                <a:spcPct val="150000"/>
              </a:lnSpc>
            </a:pPr>
            <a:r>
              <a:rPr lang="ja-JP" altLang="en-US" sz="1050" dirty="0">
                <a:latin typeface="Meiryo UI"/>
                <a:ea typeface="Meiryo UI"/>
              </a:rPr>
              <a:t>「ジェトロニクス株式会社」に社名変更</a:t>
            </a:r>
            <a:endParaRPr lang="en-US" altLang="ja-JP" sz="1050" dirty="0">
              <a:latin typeface="Meiryo UI"/>
              <a:ea typeface="Meiryo UI"/>
            </a:endParaRPr>
          </a:p>
          <a:p>
            <a:pPr fontAlgn="base">
              <a:lnSpc>
                <a:spcPct val="150000"/>
              </a:lnSpc>
            </a:pPr>
            <a:r>
              <a:rPr lang="ja-JP" altLang="en-US" sz="1050" dirty="0">
                <a:latin typeface="Meiryo UI"/>
                <a:ea typeface="Meiryo UI"/>
              </a:rPr>
              <a:t>ジェトロニクス社と株式会社</a:t>
            </a:r>
            <a:r>
              <a:rPr lang="en-US" altLang="ja-JP" sz="1050" dirty="0">
                <a:latin typeface="Meiryo UI"/>
                <a:ea typeface="Meiryo UI"/>
              </a:rPr>
              <a:t>NTT</a:t>
            </a:r>
            <a:r>
              <a:rPr lang="ja-JP" altLang="en-US" sz="1050" dirty="0">
                <a:latin typeface="Meiryo UI"/>
                <a:ea typeface="Meiryo UI"/>
              </a:rPr>
              <a:t>データが戦略的パートナーシップ</a:t>
            </a:r>
            <a:endParaRPr lang="en-US" altLang="ja-JP" sz="1050" dirty="0">
              <a:latin typeface="Meiryo UI"/>
              <a:ea typeface="Meiryo UI"/>
            </a:endParaRPr>
          </a:p>
          <a:p>
            <a:pPr>
              <a:lnSpc>
                <a:spcPct val="150000"/>
              </a:lnSpc>
            </a:pPr>
            <a:r>
              <a:rPr lang="ja-JP" altLang="en-US" sz="1050" dirty="0">
                <a:latin typeface="Meiryo UI"/>
                <a:ea typeface="Meiryo UI"/>
              </a:rPr>
              <a:t>を締結し、</a:t>
            </a:r>
            <a:r>
              <a:rPr lang="en-US" altLang="ja-JP" sz="1050" dirty="0">
                <a:latin typeface="Meiryo UI"/>
                <a:ea typeface="Meiryo UI"/>
              </a:rPr>
              <a:t>NTT</a:t>
            </a:r>
            <a:r>
              <a:rPr lang="ja-JP" altLang="en-US" sz="1050" dirty="0">
                <a:latin typeface="Meiryo UI"/>
                <a:ea typeface="Meiryo UI"/>
              </a:rPr>
              <a:t>データが当社の</a:t>
            </a:r>
            <a:r>
              <a:rPr lang="en-US" altLang="ja-JP" sz="1050" dirty="0">
                <a:latin typeface="Meiryo UI"/>
                <a:ea typeface="Meiryo UI"/>
              </a:rPr>
              <a:t>70%</a:t>
            </a:r>
            <a:r>
              <a:rPr lang="ja-JP" altLang="en-US" sz="1050" dirty="0">
                <a:latin typeface="Meiryo UI"/>
                <a:ea typeface="Meiryo UI"/>
              </a:rPr>
              <a:t>の株式を取得</a:t>
            </a:r>
            <a:r>
              <a:rPr lang="ja-JP" altLang="en-US" sz="1050" dirty="0">
                <a:latin typeface="Meiryo UI" panose="020B0604030504040204" pitchFamily="34" charset="-128"/>
                <a:ea typeface="Meiryo UI" panose="020B0604030504040204" pitchFamily="34" charset="-128"/>
              </a:rPr>
              <a:t/>
            </a:r>
            <a:br>
              <a:rPr lang="ja-JP" altLang="en-US" sz="1050" dirty="0">
                <a:latin typeface="Meiryo UI" panose="020B0604030504040204" pitchFamily="34" charset="-128"/>
                <a:ea typeface="Meiryo UI" panose="020B0604030504040204" pitchFamily="34" charset="-128"/>
              </a:rPr>
            </a:br>
            <a:r>
              <a:rPr lang="ja-JP" altLang="en-US" sz="1050" dirty="0">
                <a:latin typeface="Meiryo UI"/>
                <a:ea typeface="Meiryo UI"/>
              </a:rPr>
              <a:t>「</a:t>
            </a:r>
            <a:r>
              <a:rPr lang="en-US" altLang="ja-JP" sz="1050" dirty="0">
                <a:latin typeface="Meiryo UI"/>
                <a:ea typeface="Meiryo UI"/>
              </a:rPr>
              <a:t>NTT</a:t>
            </a:r>
            <a:r>
              <a:rPr lang="ja-JP" altLang="en-US" sz="1050" dirty="0">
                <a:latin typeface="Meiryo UI"/>
                <a:ea typeface="Meiryo UI"/>
              </a:rPr>
              <a:t>データ ジェトロニクス株式会社」に社名変更</a:t>
            </a:r>
            <a:endParaRPr lang="en-US" altLang="ja-JP" sz="1050" dirty="0">
              <a:latin typeface="Meiryo UI"/>
              <a:ea typeface="Meiryo UI"/>
            </a:endParaRPr>
          </a:p>
          <a:p>
            <a:pPr fontAlgn="base">
              <a:lnSpc>
                <a:spcPct val="150000"/>
              </a:lnSpc>
            </a:pPr>
            <a:r>
              <a:rPr lang="ja-JP" altLang="en-US" sz="1050" dirty="0">
                <a:latin typeface="Meiryo UI"/>
                <a:ea typeface="Meiryo UI"/>
              </a:rPr>
              <a:t>株式会社</a:t>
            </a:r>
            <a:r>
              <a:rPr lang="en-US" altLang="ja-JP" sz="1050" dirty="0">
                <a:latin typeface="Meiryo UI"/>
                <a:ea typeface="Meiryo UI"/>
              </a:rPr>
              <a:t>NTT</a:t>
            </a:r>
            <a:r>
              <a:rPr lang="ja-JP" altLang="en-US" sz="1050" dirty="0">
                <a:latin typeface="Meiryo UI"/>
                <a:ea typeface="Meiryo UI"/>
              </a:rPr>
              <a:t>データの</a:t>
            </a:r>
            <a:r>
              <a:rPr lang="en-US" altLang="ja-JP" sz="1050" dirty="0">
                <a:latin typeface="Meiryo UI"/>
                <a:ea typeface="Meiryo UI"/>
              </a:rPr>
              <a:t>100</a:t>
            </a:r>
            <a:r>
              <a:rPr lang="ja-JP" altLang="en-US" sz="1050" dirty="0">
                <a:latin typeface="Meiryo UI"/>
                <a:ea typeface="Meiryo UI"/>
              </a:rPr>
              <a:t>％子会社へ</a:t>
            </a:r>
            <a:endParaRPr lang="en-US" altLang="ja-JP" sz="1050" dirty="0">
              <a:latin typeface="Meiryo UI"/>
              <a:ea typeface="Meiryo UI"/>
            </a:endParaRPr>
          </a:p>
          <a:p>
            <a:pPr fontAlgn="base">
              <a:lnSpc>
                <a:spcPct val="150000"/>
              </a:lnSpc>
            </a:pPr>
            <a:r>
              <a:rPr lang="ja-JP" altLang="en-US" sz="1050" dirty="0">
                <a:latin typeface="Meiryo UI"/>
                <a:ea typeface="Meiryo UI"/>
              </a:rPr>
              <a:t>「</a:t>
            </a:r>
            <a:r>
              <a:rPr lang="en-US" altLang="ja-JP" sz="1050" dirty="0">
                <a:latin typeface="Meiryo UI"/>
                <a:ea typeface="Meiryo UI"/>
              </a:rPr>
              <a:t>NTT</a:t>
            </a:r>
            <a:r>
              <a:rPr lang="ja-JP" altLang="en-US" sz="1050" dirty="0">
                <a:latin typeface="Meiryo UI"/>
                <a:ea typeface="Meiryo UI"/>
              </a:rPr>
              <a:t>データルウィーブ株式会社」に社名変更</a:t>
            </a:r>
            <a:endParaRPr lang="ja-JP" altLang="en-US" sz="1050" dirty="0">
              <a:latin typeface="Meiryo UI" panose="020B0604030504040204" pitchFamily="34" charset="-128"/>
              <a:ea typeface="Meiryo UI" panose="020B0604030504040204" pitchFamily="34" charset="-128"/>
            </a:endParaRPr>
          </a:p>
          <a:p>
            <a:pPr fontAlgn="base">
              <a:lnSpc>
                <a:spcPct val="150000"/>
              </a:lnSpc>
            </a:pPr>
            <a:r>
              <a:rPr lang="en-US" altLang="ja-JP" sz="1050" b="1" dirty="0">
                <a:latin typeface="Meiryo UI"/>
                <a:ea typeface="Meiryo UI"/>
              </a:rPr>
              <a:t>NTT</a:t>
            </a:r>
            <a:r>
              <a:rPr lang="ja-JP" altLang="en-US" sz="1050" b="1" dirty="0">
                <a:latin typeface="Meiryo UI"/>
                <a:ea typeface="Meiryo UI"/>
              </a:rPr>
              <a:t>データ・フィナンシャル・ソリューションズと統合</a:t>
            </a:r>
            <a:endParaRPr lang="ja-JP" altLang="en-US" sz="1050" b="1" dirty="0">
              <a:latin typeface="Meiryo UI" panose="020B0604030504040204" pitchFamily="34" charset="-128"/>
              <a:ea typeface="Meiryo UI" panose="020B0604030504040204" pitchFamily="34" charset="-128"/>
            </a:endParaRPr>
          </a:p>
        </p:txBody>
      </p:sp>
      <p:sp>
        <p:nvSpPr>
          <p:cNvPr id="24" name="テキスト ボックス 14">
            <a:extLst>
              <a:ext uri="{FF2B5EF4-FFF2-40B4-BE49-F238E27FC236}">
                <a16:creationId xmlns:a16="http://schemas.microsoft.com/office/drawing/2014/main" id="{A658E21D-3376-0934-7AF7-E9336E5E63DC}"/>
              </a:ext>
            </a:extLst>
          </p:cNvPr>
          <p:cNvSpPr txBox="1"/>
          <p:nvPr/>
        </p:nvSpPr>
        <p:spPr>
          <a:xfrm>
            <a:off x="3570397" y="2289506"/>
            <a:ext cx="804046" cy="2516073"/>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50000"/>
              </a:lnSpc>
            </a:pPr>
            <a:endParaRPr lang="ja-JP" altLang="en-US" sz="1050">
              <a:latin typeface="Meiryo UI"/>
              <a:ea typeface="Meiryo UI"/>
            </a:endParaRPr>
          </a:p>
          <a:p>
            <a:pPr>
              <a:lnSpc>
                <a:spcPct val="150000"/>
              </a:lnSpc>
            </a:pPr>
            <a:endParaRPr lang="ja-JP" altLang="en-US" sz="1050">
              <a:latin typeface="Meiryo UI"/>
              <a:ea typeface="Meiryo UI"/>
            </a:endParaRPr>
          </a:p>
          <a:p>
            <a:pPr fontAlgn="base">
              <a:lnSpc>
                <a:spcPct val="150000"/>
              </a:lnSpc>
            </a:pPr>
            <a:r>
              <a:rPr lang="ja-JP" altLang="en-US" sz="1050">
                <a:latin typeface="Meiryo UI"/>
                <a:ea typeface="Meiryo UI"/>
              </a:rPr>
              <a:t>佐藤 靖彦</a:t>
            </a:r>
          </a:p>
          <a:p>
            <a:pPr fontAlgn="base">
              <a:lnSpc>
                <a:spcPct val="150000"/>
              </a:lnSpc>
            </a:pPr>
            <a:endParaRPr lang="ja-JP" altLang="en-US" sz="1050">
              <a:latin typeface="Meiryo UI"/>
              <a:ea typeface="Meiryo UI"/>
            </a:endParaRPr>
          </a:p>
          <a:p>
            <a:pPr fontAlgn="base">
              <a:lnSpc>
                <a:spcPct val="150000"/>
              </a:lnSpc>
            </a:pPr>
            <a:r>
              <a:rPr lang="ja-JP" altLang="en-US" sz="1050">
                <a:latin typeface="Meiryo UI"/>
                <a:ea typeface="Meiryo UI"/>
              </a:rPr>
              <a:t>富樫 伸彦</a:t>
            </a:r>
          </a:p>
          <a:p>
            <a:pPr>
              <a:lnSpc>
                <a:spcPct val="150000"/>
              </a:lnSpc>
            </a:pPr>
            <a:r>
              <a:rPr lang="ja-JP" altLang="en-US" sz="1050">
                <a:latin typeface="Meiryo UI"/>
                <a:ea typeface="Meiryo UI"/>
              </a:rPr>
              <a:t>輪島 朋幸</a:t>
            </a:r>
            <a:endParaRPr lang="ja-JP" altLang="en-US" sz="1050"/>
          </a:p>
          <a:p>
            <a:pPr>
              <a:lnSpc>
                <a:spcPct val="150000"/>
              </a:lnSpc>
            </a:pPr>
            <a:endParaRPr lang="ja-JP" altLang="en-US" sz="1050">
              <a:latin typeface="Meiryo UI"/>
              <a:ea typeface="Meiryo UI"/>
            </a:endParaRPr>
          </a:p>
          <a:p>
            <a:pPr fontAlgn="base">
              <a:lnSpc>
                <a:spcPct val="150000"/>
              </a:lnSpc>
            </a:pPr>
            <a:r>
              <a:rPr lang="ja-JP" altLang="en-US" sz="1050">
                <a:latin typeface="Meiryo UI"/>
                <a:ea typeface="Meiryo UI"/>
              </a:rPr>
              <a:t>井上 康朗</a:t>
            </a:r>
            <a:endParaRPr lang="ja-JP" altLang="en-US" sz="1050">
              <a:latin typeface="游ゴシック" panose="020F0502020204030204"/>
              <a:ea typeface="游ゴシック"/>
            </a:endParaRPr>
          </a:p>
          <a:p>
            <a:pPr>
              <a:lnSpc>
                <a:spcPct val="150000"/>
              </a:lnSpc>
            </a:pPr>
            <a:r>
              <a:rPr lang="ja-JP" altLang="en-US" sz="1050">
                <a:latin typeface="Meiryo UI"/>
                <a:ea typeface="Meiryo UI"/>
              </a:rPr>
              <a:t>徳永 聡</a:t>
            </a:r>
            <a:endParaRPr lang="ja-JP" altLang="en-US" sz="1050">
              <a:ea typeface="游ゴシック"/>
            </a:endParaRPr>
          </a:p>
          <a:p>
            <a:pPr fontAlgn="base">
              <a:lnSpc>
                <a:spcPct val="150000"/>
              </a:lnSpc>
            </a:pPr>
            <a:r>
              <a:rPr lang="ja-JP" altLang="en-US" sz="1050">
                <a:latin typeface="Meiryo UI"/>
                <a:ea typeface="Meiryo UI"/>
              </a:rPr>
              <a:t>上山 宏</a:t>
            </a:r>
            <a:endParaRPr lang="en-US" altLang="ja-JP" sz="1050">
              <a:latin typeface="Meiryo UI"/>
              <a:ea typeface="Meiryo UI"/>
            </a:endParaRPr>
          </a:p>
        </p:txBody>
      </p:sp>
      <p:pic>
        <p:nvPicPr>
          <p:cNvPr id="25" name="図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439" y="1047925"/>
            <a:ext cx="1590675" cy="2028825"/>
          </a:xfrm>
          <a:prstGeom prst="rect">
            <a:avLst/>
          </a:prstGeom>
        </p:spPr>
      </p:pic>
    </p:spTree>
    <p:extLst>
      <p:ext uri="{BB962C8B-B14F-4D97-AF65-F5344CB8AC3E}">
        <p14:creationId xmlns:p14="http://schemas.microsoft.com/office/powerpoint/2010/main" val="79863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新生</a:t>
            </a:r>
            <a:r>
              <a:rPr kumimoji="1" lang="en-US" altLang="ja-JP" dirty="0" smtClean="0"/>
              <a:t>NTT</a:t>
            </a:r>
            <a:r>
              <a:rPr kumimoji="1" lang="ja-JP" altLang="en-US" dirty="0" smtClean="0"/>
              <a:t>データルウィーブとして始動</a:t>
            </a:r>
            <a:endParaRPr kumimoji="1" lang="ja-JP" altLang="en-US" dirty="0"/>
          </a:p>
        </p:txBody>
      </p:sp>
      <p:sp>
        <p:nvSpPr>
          <p:cNvPr id="91" name="正方形/長方形 90">
            <a:extLst>
              <a:ext uri="{FF2B5EF4-FFF2-40B4-BE49-F238E27FC236}">
                <a16:creationId xmlns:a16="http://schemas.microsoft.com/office/drawing/2014/main" id="{88CEE81F-00D6-363F-2E1F-F5B01210B035}"/>
              </a:ext>
            </a:extLst>
          </p:cNvPr>
          <p:cNvSpPr/>
          <p:nvPr/>
        </p:nvSpPr>
        <p:spPr>
          <a:xfrm>
            <a:off x="782258" y="6058664"/>
            <a:ext cx="8480034" cy="369332"/>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a:solidFill>
                  <a:schemeClr val="accent2"/>
                </a:solidFill>
                <a:latin typeface="Meiryo UI"/>
                <a:ea typeface="Meiryo UI"/>
              </a:rPr>
              <a:t>金融業界をはじめとする様々なインダストリーに向けた革新的な</a:t>
            </a:r>
            <a:r>
              <a:rPr lang="en-US" altLang="ja-JP" b="1" dirty="0">
                <a:solidFill>
                  <a:schemeClr val="accent2"/>
                </a:solidFill>
                <a:latin typeface="Meiryo UI"/>
                <a:ea typeface="Meiryo UI"/>
              </a:rPr>
              <a:t>IT</a:t>
            </a:r>
            <a:r>
              <a:rPr lang="ja-JP" altLang="en-US" b="1" dirty="0">
                <a:solidFill>
                  <a:schemeClr val="accent2"/>
                </a:solidFill>
                <a:latin typeface="Meiryo UI"/>
                <a:ea typeface="Meiryo UI"/>
              </a:rPr>
              <a:t>ソリューションの実現へ</a:t>
            </a:r>
            <a:endParaRPr lang="en-US" altLang="ja-JP" b="1" dirty="0">
              <a:solidFill>
                <a:schemeClr val="accent2"/>
              </a:solidFill>
              <a:latin typeface="Meiryo UI"/>
              <a:ea typeface="Meiryo UI"/>
            </a:endParaRPr>
          </a:p>
        </p:txBody>
      </p:sp>
      <p:sp>
        <p:nvSpPr>
          <p:cNvPr id="92" name="正方形/長方形 91"/>
          <p:cNvSpPr/>
          <p:nvPr/>
        </p:nvSpPr>
        <p:spPr>
          <a:xfrm>
            <a:off x="669846" y="558217"/>
            <a:ext cx="8664655" cy="830997"/>
          </a:xfrm>
          <a:prstGeom prst="rect">
            <a:avLst/>
          </a:prstGeom>
        </p:spPr>
        <p:txBody>
          <a:bodyPr wrap="square" lIns="91440" tIns="45720" rIns="91440" bIns="4572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ts val="600"/>
              </a:spcBef>
            </a:pPr>
            <a:r>
              <a:rPr lang="ja-JP" altLang="en-US" sz="1600" dirty="0">
                <a:solidFill>
                  <a:srgbClr val="333333"/>
                </a:solidFill>
                <a:latin typeface="Meiryo UI"/>
                <a:ea typeface="Meiryo UI"/>
              </a:rPr>
              <a:t>今後、金融をはじめとする様々なインダストリーにおいて、資金決済管理、</a:t>
            </a:r>
            <a:r>
              <a:rPr lang="en-US" altLang="ja-JP" sz="1600" dirty="0">
                <a:solidFill>
                  <a:srgbClr val="333333"/>
                </a:solidFill>
                <a:latin typeface="Meiryo UI"/>
                <a:ea typeface="Meiryo UI"/>
              </a:rPr>
              <a:t>AML</a:t>
            </a:r>
            <a:r>
              <a:rPr lang="ja-JP" altLang="en-US" sz="1600" dirty="0" err="1">
                <a:solidFill>
                  <a:srgbClr val="333333"/>
                </a:solidFill>
                <a:latin typeface="Meiryo UI"/>
                <a:ea typeface="Meiryo UI"/>
              </a:rPr>
              <a:t>、</a:t>
            </a:r>
            <a:r>
              <a:rPr lang="en-US" altLang="ja-JP" sz="1600" dirty="0">
                <a:solidFill>
                  <a:srgbClr val="333333"/>
                </a:solidFill>
                <a:latin typeface="Meiryo UI"/>
                <a:ea typeface="Meiryo UI"/>
              </a:rPr>
              <a:t>GRC</a:t>
            </a:r>
            <a:r>
              <a:rPr lang="ja-JP" altLang="en-US" sz="1600" dirty="0" err="1">
                <a:solidFill>
                  <a:srgbClr val="333333"/>
                </a:solidFill>
                <a:latin typeface="Meiryo UI"/>
                <a:ea typeface="Meiryo UI"/>
              </a:rPr>
              <a:t>、</a:t>
            </a:r>
            <a:r>
              <a:rPr lang="ja-JP" altLang="en-US" sz="1600" dirty="0">
                <a:solidFill>
                  <a:srgbClr val="333333"/>
                </a:solidFill>
                <a:latin typeface="Meiryo UI"/>
                <a:ea typeface="Meiryo UI"/>
              </a:rPr>
              <a:t>市場取引・リスク管理・</a:t>
            </a:r>
            <a:r>
              <a:rPr lang="en-US" altLang="ja-JP" sz="1600" dirty="0">
                <a:solidFill>
                  <a:srgbClr val="333333"/>
                </a:solidFill>
                <a:latin typeface="Meiryo UI"/>
                <a:ea typeface="Meiryo UI"/>
              </a:rPr>
              <a:t>IT</a:t>
            </a:r>
            <a:r>
              <a:rPr lang="ja-JP" altLang="en-US" sz="1600" dirty="0">
                <a:solidFill>
                  <a:srgbClr val="333333"/>
                </a:solidFill>
                <a:latin typeface="Meiryo UI"/>
                <a:ea typeface="Meiryo UI"/>
              </a:rPr>
              <a:t>インフラ構築運用保守といった独自のソリューション・サービスをもつ両社の強みを掛け合わせ、大きなシナジーを生み出し、お客様ビジネスの最適化に貢献してまいります。</a:t>
            </a:r>
            <a:endParaRPr lang="ja-JP" altLang="en-US" sz="1600" dirty="0">
              <a:latin typeface="Meiryo UI"/>
              <a:ea typeface="Meiryo UI"/>
            </a:endParaRPr>
          </a:p>
        </p:txBody>
      </p:sp>
      <p:grpSp>
        <p:nvGrpSpPr>
          <p:cNvPr id="93" name="グループ化 92"/>
          <p:cNvGrpSpPr/>
          <p:nvPr/>
        </p:nvGrpSpPr>
        <p:grpSpPr>
          <a:xfrm>
            <a:off x="1039781" y="1521134"/>
            <a:ext cx="7750145" cy="4366071"/>
            <a:chOff x="1034813" y="1934486"/>
            <a:chExt cx="7045586" cy="3969157"/>
          </a:xfrm>
        </p:grpSpPr>
        <p:sp>
          <p:nvSpPr>
            <p:cNvPr id="94" name="正方形/長方形 93">
              <a:extLst>
                <a:ext uri="{FF2B5EF4-FFF2-40B4-BE49-F238E27FC236}">
                  <a16:creationId xmlns:a16="http://schemas.microsoft.com/office/drawing/2014/main" id="{624601A0-0BF7-7B80-4830-50F9B2026581}"/>
                </a:ext>
              </a:extLst>
            </p:cNvPr>
            <p:cNvSpPr/>
            <p:nvPr/>
          </p:nvSpPr>
          <p:spPr>
            <a:xfrm>
              <a:off x="1345456" y="1934486"/>
              <a:ext cx="6734943" cy="1598525"/>
            </a:xfrm>
            <a:prstGeom prst="rect">
              <a:avLst/>
            </a:prstGeom>
            <a:solidFill>
              <a:srgbClr val="E8EEFA"/>
            </a:solidFill>
            <a:ln w="1905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a:solidFill>
                  <a:sysClr val="windowText" lastClr="000000"/>
                </a:solidFill>
                <a:latin typeface="游ゴシック" panose="020F0502020204030204"/>
                <a:ea typeface="游ゴシック" panose="020B0400000000000000" pitchFamily="50" charset="-128"/>
              </a:endParaRPr>
            </a:p>
          </p:txBody>
        </p:sp>
        <p:sp>
          <p:nvSpPr>
            <p:cNvPr id="95" name="正方形/長方形 94">
              <a:extLst>
                <a:ext uri="{FF2B5EF4-FFF2-40B4-BE49-F238E27FC236}">
                  <a16:creationId xmlns:a16="http://schemas.microsoft.com/office/drawing/2014/main" id="{681A57EE-C8D9-20F9-36C8-377170F6F3CB}"/>
                </a:ext>
              </a:extLst>
            </p:cNvPr>
            <p:cNvSpPr/>
            <p:nvPr/>
          </p:nvSpPr>
          <p:spPr>
            <a:xfrm>
              <a:off x="4788939" y="2850207"/>
              <a:ext cx="3289731" cy="2761708"/>
            </a:xfrm>
            <a:prstGeom prst="rect">
              <a:avLst/>
            </a:prstGeom>
            <a:solidFill>
              <a:srgbClr val="E8EEFA"/>
            </a:solidFill>
            <a:ln w="1905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a:solidFill>
                  <a:sysClr val="windowText" lastClr="000000"/>
                </a:solidFill>
                <a:latin typeface="游ゴシック" panose="020F0502020204030204"/>
                <a:ea typeface="游ゴシック" panose="020B0400000000000000" pitchFamily="50" charset="-128"/>
              </a:endParaRPr>
            </a:p>
          </p:txBody>
        </p:sp>
        <p:sp>
          <p:nvSpPr>
            <p:cNvPr id="96" name="テキスト ボックス 30">
              <a:extLst>
                <a:ext uri="{FF2B5EF4-FFF2-40B4-BE49-F238E27FC236}">
                  <a16:creationId xmlns:a16="http://schemas.microsoft.com/office/drawing/2014/main" id="{CBFD5B05-A77C-857F-2BE2-AB7A129CD100}"/>
                </a:ext>
              </a:extLst>
            </p:cNvPr>
            <p:cNvSpPr txBox="1"/>
            <p:nvPr/>
          </p:nvSpPr>
          <p:spPr>
            <a:xfrm>
              <a:off x="4288589" y="4960460"/>
              <a:ext cx="350787" cy="914400"/>
            </a:xfrm>
            <a:prstGeom prst="rect">
              <a:avLst/>
            </a:prstGeom>
            <a:noFill/>
          </p:spPr>
          <p:txBody>
            <a:bodyPr vert="eaVert" wrap="none" lIns="0" r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288000">
                <a:defRPr/>
              </a:pPr>
              <a:endParaRPr lang="ja-JP" altLang="en-US" sz="1400" b="1">
                <a:solidFill>
                  <a:sysClr val="windowText" lastClr="000000"/>
                </a:solidFill>
                <a:latin typeface="游ゴシック" panose="020B0400000000000000" pitchFamily="50" charset="-128"/>
                <a:ea typeface="游ゴシック" panose="020B0400000000000000" pitchFamily="50" charset="-128"/>
              </a:endParaRPr>
            </a:p>
          </p:txBody>
        </p:sp>
        <p:sp>
          <p:nvSpPr>
            <p:cNvPr id="97" name="テキスト ボックス 31">
              <a:extLst>
                <a:ext uri="{FF2B5EF4-FFF2-40B4-BE49-F238E27FC236}">
                  <a16:creationId xmlns:a16="http://schemas.microsoft.com/office/drawing/2014/main" id="{144F73E4-C84D-126D-0501-589B50EE3809}"/>
                </a:ext>
              </a:extLst>
            </p:cNvPr>
            <p:cNvSpPr txBox="1"/>
            <p:nvPr/>
          </p:nvSpPr>
          <p:spPr>
            <a:xfrm>
              <a:off x="1034813" y="3622217"/>
              <a:ext cx="211798" cy="1899803"/>
            </a:xfrm>
            <a:prstGeom prst="rect">
              <a:avLst/>
            </a:prstGeom>
            <a:noFill/>
          </p:spPr>
          <p:txBody>
            <a:bodyPr vert="eaVert" wrap="none" lIns="0" tIns="45720" rIns="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288000">
                <a:defRPr/>
              </a:pPr>
              <a:r>
                <a:rPr lang="ja-JP" altLang="en-US" sz="1400" b="1" dirty="0">
                  <a:solidFill>
                    <a:sysClr val="windowText" lastClr="000000"/>
                  </a:solidFill>
                  <a:latin typeface="Meiryo UI"/>
                  <a:ea typeface="Meiryo UI"/>
                </a:rPr>
                <a:t>エネルギ企業・金融機関</a:t>
              </a:r>
              <a:endParaRPr lang="en-US" altLang="ja-JP" sz="1400" b="1" dirty="0">
                <a:solidFill>
                  <a:sysClr val="windowText" lastClr="000000"/>
                </a:solidFill>
                <a:latin typeface="Meiryo UI"/>
                <a:ea typeface="Meiryo UI"/>
              </a:endParaRPr>
            </a:p>
          </p:txBody>
        </p:sp>
        <p:sp>
          <p:nvSpPr>
            <p:cNvPr id="98" name="テキスト ボックス 32">
              <a:extLst>
                <a:ext uri="{FF2B5EF4-FFF2-40B4-BE49-F238E27FC236}">
                  <a16:creationId xmlns:a16="http://schemas.microsoft.com/office/drawing/2014/main" id="{89B5E2DA-1F70-476E-7FF0-582674121B39}"/>
                </a:ext>
              </a:extLst>
            </p:cNvPr>
            <p:cNvSpPr txBox="1"/>
            <p:nvPr/>
          </p:nvSpPr>
          <p:spPr>
            <a:xfrm>
              <a:off x="1093334" y="1958376"/>
              <a:ext cx="153277" cy="1471686"/>
            </a:xfrm>
            <a:prstGeom prst="rect">
              <a:avLst/>
            </a:prstGeom>
            <a:noFill/>
          </p:spPr>
          <p:txBody>
            <a:bodyPr vert="eaVert" wrap="none" lIns="0" tIns="45720" rIns="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288000">
                <a:defRPr/>
              </a:pPr>
              <a:r>
                <a:rPr lang="ja-JP" altLang="en-US" sz="1400" b="1" dirty="0">
                  <a:solidFill>
                    <a:sysClr val="windowText" lastClr="000000"/>
                  </a:solidFill>
                  <a:latin typeface="Meiryo UI"/>
                  <a:ea typeface="Meiryo UI"/>
                </a:rPr>
                <a:t>一般事業法人</a:t>
              </a:r>
              <a:endParaRPr lang="en-US" altLang="ja-JP" sz="1400" b="1" dirty="0">
                <a:solidFill>
                  <a:sysClr val="windowText" lastClr="000000"/>
                </a:solidFill>
                <a:latin typeface="Meiryo UI"/>
                <a:ea typeface="Meiryo UI"/>
              </a:endParaRPr>
            </a:p>
          </p:txBody>
        </p:sp>
        <p:sp>
          <p:nvSpPr>
            <p:cNvPr id="99" name="正方形/長方形 98">
              <a:extLst>
                <a:ext uri="{FF2B5EF4-FFF2-40B4-BE49-F238E27FC236}">
                  <a16:creationId xmlns:a16="http://schemas.microsoft.com/office/drawing/2014/main" id="{4A61E7FD-F959-EFF5-7CEA-DB3E248831A5}"/>
                </a:ext>
              </a:extLst>
            </p:cNvPr>
            <p:cNvSpPr/>
            <p:nvPr/>
          </p:nvSpPr>
          <p:spPr>
            <a:xfrm>
              <a:off x="1344631" y="3692171"/>
              <a:ext cx="3289731" cy="1920750"/>
            </a:xfrm>
            <a:prstGeom prst="rect">
              <a:avLst/>
            </a:prstGeom>
            <a:solidFill>
              <a:srgbClr val="F5F9FC"/>
            </a:solidFill>
            <a:ln w="19050" cap="flat" cmpd="sng" algn="ctr">
              <a:no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a:solidFill>
                  <a:sysClr val="windowText" lastClr="000000"/>
                </a:solidFill>
                <a:latin typeface="游ゴシック" panose="020F0502020204030204"/>
                <a:ea typeface="游ゴシック" panose="020B0400000000000000" pitchFamily="50" charset="-128"/>
              </a:endParaRPr>
            </a:p>
          </p:txBody>
        </p:sp>
        <p:sp>
          <p:nvSpPr>
            <p:cNvPr id="100" name="楕円 99">
              <a:extLst>
                <a:ext uri="{FF2B5EF4-FFF2-40B4-BE49-F238E27FC236}">
                  <a16:creationId xmlns:a16="http://schemas.microsoft.com/office/drawing/2014/main" id="{D9998D68-4B6C-8629-F018-48C8420EF76B}"/>
                </a:ext>
              </a:extLst>
            </p:cNvPr>
            <p:cNvSpPr/>
            <p:nvPr/>
          </p:nvSpPr>
          <p:spPr>
            <a:xfrm>
              <a:off x="1692248" y="3876301"/>
              <a:ext cx="913766" cy="911005"/>
            </a:xfrm>
            <a:prstGeom prst="ellipse">
              <a:avLst/>
            </a:prstGeom>
            <a:solidFill>
              <a:schemeClr val="bg1"/>
            </a:solidFill>
            <a:ln w="28575" cap="flat" cmpd="sng" algn="ctr">
              <a:solidFill>
                <a:srgbClr val="A6CF38"/>
              </a:solidFill>
              <a:prstDash val="solid"/>
              <a:miter lim="800000"/>
            </a:ln>
            <a:effectLst>
              <a:outerShdw blurRad="103041" dist="38100" dir="2700000" sx="18990" sy="18990" algn="tl" rotWithShape="0">
                <a:prstClr val="black">
                  <a:alpha val="0"/>
                </a:prst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solidFill>
                    <a:sysClr val="windowText" lastClr="000000">
                      <a:lumMod val="65000"/>
                      <a:lumOff val="35000"/>
                    </a:sysClr>
                  </a:solidFill>
                  <a:latin typeface="Meiryo UI"/>
                  <a:ea typeface="Meiryo UI"/>
                </a:rPr>
                <a:t>資金決済</a:t>
              </a:r>
              <a:endParaRPr lang="en-US" altLang="ja-JP" sz="1000" b="1" dirty="0">
                <a:solidFill>
                  <a:sysClr val="windowText" lastClr="000000">
                    <a:lumMod val="65000"/>
                    <a:lumOff val="35000"/>
                  </a:sysClr>
                </a:solidFill>
                <a:latin typeface="Meiryo UI"/>
                <a:ea typeface="Meiryo UI"/>
              </a:endParaRPr>
            </a:p>
            <a:p>
              <a:pPr algn="ctr">
                <a:defRPr/>
              </a:pPr>
              <a:r>
                <a:rPr lang="ja-JP" altLang="en-US" sz="1000" b="1" dirty="0">
                  <a:solidFill>
                    <a:sysClr val="windowText" lastClr="000000">
                      <a:lumMod val="65000"/>
                      <a:lumOff val="35000"/>
                    </a:sysClr>
                  </a:solidFill>
                  <a:latin typeface="Meiryo UI"/>
                  <a:ea typeface="Meiryo UI"/>
                </a:rPr>
                <a:t>管理分野</a:t>
              </a:r>
            </a:p>
          </p:txBody>
        </p:sp>
        <p:sp>
          <p:nvSpPr>
            <p:cNvPr id="101" name="楕円 100">
              <a:extLst>
                <a:ext uri="{FF2B5EF4-FFF2-40B4-BE49-F238E27FC236}">
                  <a16:creationId xmlns:a16="http://schemas.microsoft.com/office/drawing/2014/main" id="{B308B031-0CAC-B2E5-B06B-D0CD44C8C949}"/>
                </a:ext>
              </a:extLst>
            </p:cNvPr>
            <p:cNvSpPr/>
            <p:nvPr/>
          </p:nvSpPr>
          <p:spPr>
            <a:xfrm>
              <a:off x="3171512" y="3880860"/>
              <a:ext cx="913207" cy="913617"/>
            </a:xfrm>
            <a:prstGeom prst="ellipse">
              <a:avLst/>
            </a:prstGeom>
            <a:solidFill>
              <a:schemeClr val="bg1"/>
            </a:solidFill>
            <a:ln w="28575" cap="flat" cmpd="sng" algn="ctr">
              <a:solidFill>
                <a:srgbClr val="6785C2"/>
              </a:solidFill>
              <a:prstDash val="solid"/>
              <a:miter lim="800000"/>
            </a:ln>
            <a:effectLst>
              <a:outerShdw blurRad="103041" dist="38100" dir="2700000" sx="18990" sy="18990" algn="tl" rotWithShape="0">
                <a:prstClr val="black">
                  <a:alpha val="0"/>
                </a:prst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a:solidFill>
                    <a:sysClr val="windowText" lastClr="000000">
                      <a:lumMod val="65000"/>
                      <a:lumOff val="35000"/>
                    </a:sysClr>
                  </a:solidFill>
                  <a:latin typeface="Meiryo UI"/>
                  <a:ea typeface="Meiryo UI"/>
                </a:rPr>
                <a:t>市場取引</a:t>
              </a:r>
              <a:endParaRPr lang="en-US" altLang="ja-JP" sz="1000" b="1">
                <a:solidFill>
                  <a:sysClr val="windowText" lastClr="000000">
                    <a:lumMod val="65000"/>
                    <a:lumOff val="35000"/>
                  </a:sysClr>
                </a:solidFill>
                <a:latin typeface="Meiryo UI"/>
                <a:ea typeface="Meiryo UI"/>
              </a:endParaRPr>
            </a:p>
            <a:p>
              <a:pPr algn="ctr">
                <a:defRPr/>
              </a:pPr>
              <a:r>
                <a:rPr lang="ja-JP" altLang="en-US" sz="1000" b="1">
                  <a:solidFill>
                    <a:sysClr val="windowText" lastClr="000000">
                      <a:lumMod val="65000"/>
                      <a:lumOff val="35000"/>
                    </a:sysClr>
                  </a:solidFill>
                  <a:latin typeface="Meiryo UI"/>
                  <a:ea typeface="Meiryo UI"/>
                </a:rPr>
                <a:t>管理分野</a:t>
              </a:r>
            </a:p>
          </p:txBody>
        </p:sp>
        <p:sp>
          <p:nvSpPr>
            <p:cNvPr id="104" name="テキスト ボックス 5">
              <a:extLst>
                <a:ext uri="{FF2B5EF4-FFF2-40B4-BE49-F238E27FC236}">
                  <a16:creationId xmlns:a16="http://schemas.microsoft.com/office/drawing/2014/main" id="{F90FB79B-9E36-1A3A-A295-57CC4996763B}"/>
                </a:ext>
              </a:extLst>
            </p:cNvPr>
            <p:cNvSpPr txBox="1"/>
            <p:nvPr/>
          </p:nvSpPr>
          <p:spPr>
            <a:xfrm>
              <a:off x="1420661" y="4854128"/>
              <a:ext cx="1555743" cy="643533"/>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defRPr/>
              </a:pPr>
              <a:r>
                <a:rPr lang="ja-JP" altLang="en" sz="1000" dirty="0">
                  <a:solidFill>
                    <a:sysClr val="windowText" lastClr="000000"/>
                  </a:solidFill>
                  <a:latin typeface="Meiryo UI"/>
                  <a:ea typeface="Meiryo UI"/>
                </a:rPr>
                <a:t>・</a:t>
              </a:r>
              <a:r>
                <a:rPr lang="en" altLang="ja-JP" sz="1000" dirty="0">
                  <a:solidFill>
                    <a:sysClr val="windowText" lastClr="000000"/>
                  </a:solidFill>
                  <a:latin typeface="Meiryo UI"/>
                  <a:ea typeface="Meiryo UI"/>
                </a:rPr>
                <a:t>Payment</a:t>
              </a:r>
              <a:r>
                <a:rPr lang="ja-JP" altLang="en-US" sz="1000" dirty="0">
                  <a:solidFill>
                    <a:sysClr val="windowText" lastClr="000000"/>
                  </a:solidFill>
                  <a:latin typeface="Meiryo UI"/>
                  <a:ea typeface="Meiryo UI"/>
                </a:rPr>
                <a:t>ソリューション</a:t>
              </a:r>
              <a:endParaRPr lang="ja-JP" altLang="en-US" sz="2000" dirty="0">
                <a:solidFill>
                  <a:sysClr val="windowText" lastClr="000000"/>
                </a:solidFill>
                <a:latin typeface="游ゴシック"/>
                <a:ea typeface="游ゴシック"/>
              </a:endParaRP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・総合的な</a:t>
              </a:r>
              <a:r>
                <a:rPr lang="en-US" altLang="ja-JP" sz="1000" dirty="0">
                  <a:solidFill>
                    <a:sysClr val="windowText" lastClr="000000"/>
                  </a:solidFill>
                  <a:latin typeface="Meiryo UI" panose="020B0604030504040204" pitchFamily="34" charset="-128"/>
                  <a:ea typeface="Meiryo UI" panose="020B0604030504040204" pitchFamily="34" charset="-128"/>
                </a:rPr>
                <a:t>AML</a:t>
              </a:r>
              <a:r>
                <a:rPr lang="ja-JP" altLang="en-US" sz="1000" dirty="0">
                  <a:solidFill>
                    <a:sysClr val="windowText" lastClr="000000"/>
                  </a:solidFill>
                  <a:latin typeface="Meiryo UI" panose="020B0604030504040204" pitchFamily="34" charset="-128"/>
                  <a:ea typeface="Meiryo UI" panose="020B0604030504040204" pitchFamily="34" charset="-128"/>
                </a:rPr>
                <a:t>ソリューション</a:t>
              </a: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・統合リスク管理ソリューション</a:t>
              </a:r>
              <a:endParaRPr lang="en-US" altLang="ja-JP" sz="1000" dirty="0">
                <a:solidFill>
                  <a:sysClr val="windowText" lastClr="000000"/>
                </a:solidFill>
                <a:latin typeface="Meiryo UI" panose="020B0604030504040204" pitchFamily="34" charset="-128"/>
                <a:ea typeface="Meiryo UI" panose="020B0604030504040204" pitchFamily="34" charset="-128"/>
              </a:endParaRP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・決済システム分野での実績</a:t>
              </a:r>
            </a:p>
          </p:txBody>
        </p:sp>
        <p:sp>
          <p:nvSpPr>
            <p:cNvPr id="105" name="テキスト ボックス 6">
              <a:extLst>
                <a:ext uri="{FF2B5EF4-FFF2-40B4-BE49-F238E27FC236}">
                  <a16:creationId xmlns:a16="http://schemas.microsoft.com/office/drawing/2014/main" id="{B8464454-F594-695B-D3C1-7269CCCA9366}"/>
                </a:ext>
              </a:extLst>
            </p:cNvPr>
            <p:cNvSpPr txBox="1"/>
            <p:nvPr/>
          </p:nvSpPr>
          <p:spPr>
            <a:xfrm>
              <a:off x="2881212" y="4824855"/>
              <a:ext cx="1740601" cy="671513"/>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defRPr/>
              </a:pPr>
              <a:r>
                <a:rPr lang="ja-JP" altLang="en-US" sz="1200" dirty="0">
                  <a:solidFill>
                    <a:sysClr val="windowText" lastClr="000000"/>
                  </a:solidFill>
                  <a:latin typeface="Meiryo UI" panose="020B0604030504040204" pitchFamily="34" charset="-128"/>
                  <a:ea typeface="Meiryo UI" panose="020B0604030504040204" pitchFamily="34" charset="-128"/>
                </a:rPr>
                <a:t>・</a:t>
              </a:r>
              <a:r>
                <a:rPr lang="ja-JP" altLang="en-US" sz="1000" dirty="0">
                  <a:solidFill>
                    <a:sysClr val="windowText" lastClr="000000"/>
                  </a:solidFill>
                  <a:latin typeface="Meiryo UI" panose="020B0604030504040204" pitchFamily="34" charset="-128"/>
                  <a:ea typeface="Meiryo UI" panose="020B0604030504040204" pitchFamily="34" charset="-128"/>
                </a:rPr>
                <a:t>独自の市場系ソリューション</a:t>
              </a:r>
              <a:endParaRPr lang="en-US" altLang="ja-JP" sz="1000" dirty="0">
                <a:solidFill>
                  <a:sysClr val="windowText" lastClr="000000"/>
                </a:solidFill>
                <a:latin typeface="Meiryo UI" panose="020B0604030504040204" pitchFamily="34" charset="-128"/>
                <a:ea typeface="Meiryo UI" panose="020B0604030504040204" pitchFamily="34" charset="-128"/>
              </a:endParaRP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・クオンツ・エンジニアリング</a:t>
              </a:r>
              <a:endParaRPr lang="ja-JP" altLang="en-US" sz="2000" dirty="0">
                <a:solidFill>
                  <a:sysClr val="windowText" lastClr="000000"/>
                </a:solidFill>
                <a:latin typeface="游ゴシック" panose="020F0502020204030204"/>
                <a:ea typeface="游ゴシック" panose="020B0400000000000000" pitchFamily="50" charset="-128"/>
              </a:endParaRP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・各種金融制度対応ソリューション</a:t>
              </a:r>
              <a:endParaRPr lang="en-US" altLang="ja-JP" sz="1000" dirty="0">
                <a:solidFill>
                  <a:sysClr val="windowText" lastClr="000000"/>
                </a:solidFill>
                <a:latin typeface="Meiryo UI" panose="020B0604030504040204" pitchFamily="34" charset="-128"/>
                <a:ea typeface="Meiryo UI" panose="020B0604030504040204" pitchFamily="34" charset="-128"/>
              </a:endParaRPr>
            </a:p>
            <a:p>
              <a:pPr fontAlgn="base">
                <a:defRPr/>
              </a:pPr>
              <a:r>
                <a:rPr lang="ja-JP" altLang="en-US" sz="1000" dirty="0">
                  <a:solidFill>
                    <a:sysClr val="windowText" lastClr="000000"/>
                  </a:solidFill>
                  <a:latin typeface="Meiryo UI" panose="020B0604030504040204" pitchFamily="34" charset="-128"/>
                  <a:ea typeface="Meiryo UI" panose="020B0604030504040204" pitchFamily="34" charset="-128"/>
                </a:rPr>
                <a:t>・エネルギー市場分野での実績</a:t>
              </a:r>
            </a:p>
          </p:txBody>
        </p:sp>
        <p:sp>
          <p:nvSpPr>
            <p:cNvPr id="106" name="テキスト ボックス 1">
              <a:extLst>
                <a:ext uri="{FF2B5EF4-FFF2-40B4-BE49-F238E27FC236}">
                  <a16:creationId xmlns:a16="http://schemas.microsoft.com/office/drawing/2014/main" id="{2C124648-50B4-C746-1C7D-D2A542D971FC}"/>
                </a:ext>
              </a:extLst>
            </p:cNvPr>
            <p:cNvSpPr txBox="1"/>
            <p:nvPr/>
          </p:nvSpPr>
          <p:spPr>
            <a:xfrm>
              <a:off x="2083331" y="5587503"/>
              <a:ext cx="1837968" cy="316140"/>
            </a:xfrm>
            <a:prstGeom prst="rect">
              <a:avLst/>
            </a:prstGeom>
            <a:noFill/>
          </p:spPr>
          <p:txBody>
            <a:bodyPr wrap="none" lIns="0" tIns="45720" rIns="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288000">
                <a:defRPr/>
              </a:pPr>
              <a:r>
                <a:rPr lang="ja-JP" altLang="en-US" sz="1200" b="1" dirty="0">
                  <a:solidFill>
                    <a:sysClr val="windowText" lastClr="000000"/>
                  </a:solidFill>
                  <a:latin typeface="Meiryo UI"/>
                  <a:ea typeface="Meiryo UI"/>
                </a:rPr>
                <a:t>企業のミドル・バック管理</a:t>
              </a:r>
              <a:endParaRPr lang="en-US" altLang="ja-JP" sz="1200" b="1" dirty="0">
                <a:solidFill>
                  <a:sysClr val="windowText" lastClr="000000"/>
                </a:solidFill>
                <a:latin typeface="Meiryo UI"/>
                <a:ea typeface="游ゴシック"/>
              </a:endParaRPr>
            </a:p>
          </p:txBody>
        </p:sp>
        <p:sp>
          <p:nvSpPr>
            <p:cNvPr id="107" name="テキスト ボックス 12">
              <a:extLst>
                <a:ext uri="{FF2B5EF4-FFF2-40B4-BE49-F238E27FC236}">
                  <a16:creationId xmlns:a16="http://schemas.microsoft.com/office/drawing/2014/main" id="{711ED49A-F1AB-76F3-280E-346F319AA567}"/>
                </a:ext>
              </a:extLst>
            </p:cNvPr>
            <p:cNvSpPr txBox="1"/>
            <p:nvPr/>
          </p:nvSpPr>
          <p:spPr>
            <a:xfrm>
              <a:off x="5643735" y="5586728"/>
              <a:ext cx="1817880" cy="308105"/>
            </a:xfrm>
            <a:prstGeom prst="rect">
              <a:avLst/>
            </a:prstGeom>
            <a:noFill/>
          </p:spPr>
          <p:txBody>
            <a:bodyPr wrap="none" lIns="0" tIns="45720" rIns="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288000">
                <a:defRPr/>
              </a:pPr>
              <a:r>
                <a:rPr lang="ja-JP" altLang="en-US" sz="1200" b="1" dirty="0">
                  <a:solidFill>
                    <a:sysClr val="windowText" lastClr="000000"/>
                  </a:solidFill>
                  <a:latin typeface="Meiryo UI"/>
                  <a:ea typeface="Meiryo UI"/>
                </a:rPr>
                <a:t>企業の経営企画</a:t>
              </a:r>
              <a:endParaRPr lang="en-US" altLang="ja-JP" sz="1200" b="1" dirty="0">
                <a:solidFill>
                  <a:sysClr val="windowText" lastClr="000000"/>
                </a:solidFill>
                <a:latin typeface="Meiryo UI"/>
                <a:ea typeface="游ゴシック"/>
              </a:endParaRPr>
            </a:p>
          </p:txBody>
        </p:sp>
        <p:sp>
          <p:nvSpPr>
            <p:cNvPr id="108" name="テキスト ボックス 27">
              <a:extLst>
                <a:ext uri="{FF2B5EF4-FFF2-40B4-BE49-F238E27FC236}">
                  <a16:creationId xmlns:a16="http://schemas.microsoft.com/office/drawing/2014/main" id="{BC019E5D-B7AE-CA6A-6855-158FE1EEDD6A}"/>
                </a:ext>
              </a:extLst>
            </p:cNvPr>
            <p:cNvSpPr txBox="1"/>
            <p:nvPr/>
          </p:nvSpPr>
          <p:spPr>
            <a:xfrm>
              <a:off x="2694172" y="4175913"/>
              <a:ext cx="389182" cy="335756"/>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ysClr val="windowText" lastClr="000000"/>
                  </a:solidFill>
                  <a:latin typeface="HGPｺﾞｼｯｸE" panose="020B0900000000000000" pitchFamily="50" charset="-128"/>
                  <a:ea typeface="HGPｺﾞｼｯｸE" panose="020B0900000000000000" pitchFamily="50" charset="-128"/>
                </a:rPr>
                <a:t>✕</a:t>
              </a:r>
            </a:p>
          </p:txBody>
        </p:sp>
        <p:grpSp>
          <p:nvGrpSpPr>
            <p:cNvPr id="109" name="グループ化 108">
              <a:extLst>
                <a:ext uri="{FF2B5EF4-FFF2-40B4-BE49-F238E27FC236}">
                  <a16:creationId xmlns:a16="http://schemas.microsoft.com/office/drawing/2014/main" id="{61B69277-31E5-E4F5-CB3D-B9D960E3F742}"/>
                </a:ext>
              </a:extLst>
            </p:cNvPr>
            <p:cNvGrpSpPr/>
            <p:nvPr/>
          </p:nvGrpSpPr>
          <p:grpSpPr>
            <a:xfrm>
              <a:off x="5665475" y="2379261"/>
              <a:ext cx="1681810" cy="1680340"/>
              <a:chOff x="5699237" y="1990820"/>
              <a:chExt cx="1645014" cy="1643544"/>
            </a:xfrm>
          </p:grpSpPr>
          <p:sp>
            <p:nvSpPr>
              <p:cNvPr id="120" name="楕円 119">
                <a:extLst>
                  <a:ext uri="{FF2B5EF4-FFF2-40B4-BE49-F238E27FC236}">
                    <a16:creationId xmlns:a16="http://schemas.microsoft.com/office/drawing/2014/main" id="{DEFD6A91-76CF-E344-3D0A-BD5C69CC3C40}"/>
                  </a:ext>
                </a:extLst>
              </p:cNvPr>
              <p:cNvSpPr/>
              <p:nvPr/>
            </p:nvSpPr>
            <p:spPr>
              <a:xfrm>
                <a:off x="5699237" y="1990820"/>
                <a:ext cx="1645014" cy="1643544"/>
              </a:xfrm>
              <a:prstGeom prst="ellipse">
                <a:avLst/>
              </a:prstGeom>
              <a:solidFill>
                <a:schemeClr val="bg1"/>
              </a:solidFill>
              <a:ln w="38100" cap="flat" cmpd="sng" algn="ctr">
                <a:solidFill>
                  <a:srgbClr val="E7B601"/>
                </a:solidFill>
                <a:prstDash val="solid"/>
                <a:miter lim="800000"/>
              </a:ln>
              <a:effectLst>
                <a:outerShdw blurRad="103041" dist="38100" dir="2700000" sx="18990" sy="18990" algn="tl" rotWithShape="0">
                  <a:prstClr val="black">
                    <a:alpha val="0"/>
                  </a:prstClr>
                </a:outerShdw>
              </a:effectLst>
            </p:spPr>
            <p:txBody>
              <a:bodyPr rot="0" spcFirstLastPara="0" vert="horz" wrap="none" lIns="36000" tIns="180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600" b="1" dirty="0">
                    <a:solidFill>
                      <a:srgbClr val="E7B601"/>
                    </a:solidFill>
                    <a:latin typeface="Meiryo UI"/>
                    <a:ea typeface="Meiryo UI"/>
                  </a:rPr>
                  <a:t>社会課題の解決</a:t>
                </a:r>
              </a:p>
            </p:txBody>
          </p:sp>
          <p:pic>
            <p:nvPicPr>
              <p:cNvPr id="121" name="図 120">
                <a:extLst>
                  <a:ext uri="{FF2B5EF4-FFF2-40B4-BE49-F238E27FC236}">
                    <a16:creationId xmlns:a16="http://schemas.microsoft.com/office/drawing/2014/main" id="{260405BE-48CA-A573-60D7-58E5FB655497}"/>
                  </a:ext>
                </a:extLst>
              </p:cNvPr>
              <p:cNvPicPr>
                <a:picLocks noChangeAspect="1"/>
              </p:cNvPicPr>
              <p:nvPr/>
            </p:nvPicPr>
            <p:blipFill rotWithShape="1">
              <a:blip r:embed="rId2"/>
              <a:srcRect l="4082" t="69940" r="54263" b="2828"/>
              <a:stretch/>
            </p:blipFill>
            <p:spPr>
              <a:xfrm>
                <a:off x="5736702" y="2668469"/>
                <a:ext cx="1565206" cy="795471"/>
              </a:xfrm>
              <a:prstGeom prst="rect">
                <a:avLst/>
              </a:prstGeom>
            </p:spPr>
          </p:pic>
        </p:grpSp>
        <p:sp>
          <p:nvSpPr>
            <p:cNvPr id="110" name="角丸四角形 109">
              <a:extLst>
                <a:ext uri="{FF2B5EF4-FFF2-40B4-BE49-F238E27FC236}">
                  <a16:creationId xmlns:a16="http://schemas.microsoft.com/office/drawing/2014/main" id="{9348C7E0-7442-D13D-97F2-E96E792AEC62}"/>
                </a:ext>
              </a:extLst>
            </p:cNvPr>
            <p:cNvSpPr/>
            <p:nvPr/>
          </p:nvSpPr>
          <p:spPr>
            <a:xfrm>
              <a:off x="1894696" y="2402969"/>
              <a:ext cx="1963636" cy="818182"/>
            </a:xfrm>
            <a:prstGeom prst="roundRect">
              <a:avLst/>
            </a:prstGeom>
            <a:solidFill>
              <a:sysClr val="window" lastClr="FFFFFF"/>
            </a:solidFill>
            <a:ln w="28575" cap="flat" cmpd="sng" algn="ctr">
              <a:solidFill>
                <a:schemeClr val="accent1"/>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b="1" dirty="0">
                  <a:solidFill>
                    <a:sysClr val="windowText" lastClr="000000"/>
                  </a:solidFill>
                  <a:latin typeface="Meiryo UI" panose="020B0604030504040204" pitchFamily="34" charset="-128"/>
                  <a:ea typeface="Meiryo UI" panose="020B0604030504040204" pitchFamily="34" charset="-128"/>
                </a:rPr>
                <a:t>商社・製造業など</a:t>
              </a:r>
            </a:p>
          </p:txBody>
        </p:sp>
        <p:sp>
          <p:nvSpPr>
            <p:cNvPr id="112" name="上矢印 111">
              <a:extLst>
                <a:ext uri="{FF2B5EF4-FFF2-40B4-BE49-F238E27FC236}">
                  <a16:creationId xmlns:a16="http://schemas.microsoft.com/office/drawing/2014/main" id="{8568E29E-DA56-4FBA-67C7-81FE0D6F3814}"/>
                </a:ext>
              </a:extLst>
            </p:cNvPr>
            <p:cNvSpPr/>
            <p:nvPr/>
          </p:nvSpPr>
          <p:spPr>
            <a:xfrm>
              <a:off x="2433718" y="3271304"/>
              <a:ext cx="898966" cy="608351"/>
            </a:xfrm>
            <a:prstGeom prst="upArrow">
              <a:avLst/>
            </a:prstGeom>
            <a:solidFill>
              <a:srgbClr val="5B9BD5"/>
            </a:solidFill>
            <a:ln w="19050" cap="flat" cmpd="sng" algn="ctr">
              <a:noFill/>
              <a:prstDash val="solid"/>
              <a:miter lim="800000"/>
            </a:ln>
            <a:effectLst/>
          </p:spPr>
          <p:txBody>
            <a:bodyPr vert="eaVert" wrap="none" lIns="0" tIns="0" rIns="0" b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600" b="1" dirty="0">
                  <a:solidFill>
                    <a:sysClr val="window" lastClr="FFFFFF"/>
                  </a:solidFill>
                  <a:latin typeface="Meiryo UI" panose="020B0604030504040204" pitchFamily="34" charset="-128"/>
                  <a:ea typeface="Meiryo UI" panose="020B0604030504040204" pitchFamily="34" charset="-128"/>
                </a:rPr>
                <a:t>拡大</a:t>
              </a:r>
            </a:p>
          </p:txBody>
        </p:sp>
        <p:sp>
          <p:nvSpPr>
            <p:cNvPr id="114" name="角丸四角形 113">
              <a:extLst>
                <a:ext uri="{FF2B5EF4-FFF2-40B4-BE49-F238E27FC236}">
                  <a16:creationId xmlns:a16="http://schemas.microsoft.com/office/drawing/2014/main" id="{C5B91A29-D56B-D36F-7FE2-5C5925205498}"/>
                </a:ext>
              </a:extLst>
            </p:cNvPr>
            <p:cNvSpPr/>
            <p:nvPr/>
          </p:nvSpPr>
          <p:spPr>
            <a:xfrm>
              <a:off x="5542940" y="4349882"/>
              <a:ext cx="1963636" cy="818182"/>
            </a:xfrm>
            <a:prstGeom prst="roundRect">
              <a:avLst/>
            </a:prstGeom>
            <a:solidFill>
              <a:sysClr val="window" lastClr="FFFFFF"/>
            </a:solidFill>
            <a:ln w="28575" cap="flat" cmpd="sng" algn="ctr">
              <a:solidFill>
                <a:schemeClr val="accent1"/>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gn="ctr">
                <a:defRPr/>
              </a:pPr>
              <a:r>
                <a:rPr lang="ja-JP" altLang="en-US" sz="1400" b="1" dirty="0">
                  <a:solidFill>
                    <a:sysClr val="windowText" lastClr="000000"/>
                  </a:solidFill>
                  <a:latin typeface="Meiryo UI" panose="020B0604030504040204" pitchFamily="34" charset="-128"/>
                  <a:ea typeface="Meiryo UI" panose="020B0604030504040204" pitchFamily="34" charset="-128"/>
                </a:rPr>
                <a:t>統合リスク管理</a:t>
              </a:r>
              <a:endParaRPr lang="en-US" altLang="ja-JP" sz="1400" b="1" dirty="0">
                <a:solidFill>
                  <a:sysClr val="windowText" lastClr="000000"/>
                </a:solidFill>
                <a:latin typeface="Meiryo UI" panose="020B0604030504040204" pitchFamily="34" charset="-128"/>
                <a:ea typeface="Meiryo UI" panose="020B0604030504040204" pitchFamily="34" charset="-128"/>
              </a:endParaRPr>
            </a:p>
            <a:p>
              <a:pPr lvl="0" algn="ctr">
                <a:defRPr/>
              </a:pPr>
              <a:r>
                <a:rPr lang="ja-JP" altLang="en-US" sz="1400" b="1" dirty="0">
                  <a:solidFill>
                    <a:sysClr val="windowText" lastClr="000000"/>
                  </a:solidFill>
                  <a:latin typeface="Meiryo UI" panose="020B0604030504040204" pitchFamily="34" charset="-128"/>
                  <a:ea typeface="Meiryo UI" panose="020B0604030504040204" pitchFamily="34" charset="-128"/>
                </a:rPr>
                <a:t>経営管理</a:t>
              </a:r>
            </a:p>
          </p:txBody>
        </p:sp>
        <p:sp>
          <p:nvSpPr>
            <p:cNvPr id="118" name="テキスト ボックス 42">
              <a:extLst>
                <a:ext uri="{FF2B5EF4-FFF2-40B4-BE49-F238E27FC236}">
                  <a16:creationId xmlns:a16="http://schemas.microsoft.com/office/drawing/2014/main" id="{4895AF02-EBDD-5514-0BB2-0908C08229C3}"/>
                </a:ext>
              </a:extLst>
            </p:cNvPr>
            <p:cNvSpPr txBox="1"/>
            <p:nvPr/>
          </p:nvSpPr>
          <p:spPr>
            <a:xfrm>
              <a:off x="3484380" y="1998276"/>
              <a:ext cx="2445166" cy="307776"/>
            </a:xfrm>
            <a:prstGeom prst="rect">
              <a:avLst/>
            </a:prstGeom>
            <a:solidFill>
              <a:schemeClr val="bg1"/>
            </a:solidFill>
            <a:ln>
              <a:solidFill>
                <a:schemeClr val="tx1"/>
              </a:solid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600" b="1" dirty="0">
                  <a:solidFill>
                    <a:schemeClr val="accent2"/>
                  </a:solidFill>
                  <a:latin typeface="Meiryo UI" panose="020B0604030504040204" pitchFamily="34" charset="-128"/>
                  <a:ea typeface="Meiryo UI" panose="020B0604030504040204" pitchFamily="34" charset="-128"/>
                </a:rPr>
                <a:t>新生</a:t>
              </a:r>
              <a:r>
                <a:rPr lang="en-US" altLang="ja-JP" sz="1600" b="1" dirty="0">
                  <a:solidFill>
                    <a:schemeClr val="accent2"/>
                  </a:solidFill>
                  <a:latin typeface="Meiryo UI" panose="020B0604030504040204" pitchFamily="34" charset="-128"/>
                  <a:ea typeface="Meiryo UI" panose="020B0604030504040204" pitchFamily="34" charset="-128"/>
                </a:rPr>
                <a:t>NTT</a:t>
              </a:r>
              <a:r>
                <a:rPr lang="ja-JP" altLang="en-US" sz="1600" b="1" dirty="0">
                  <a:solidFill>
                    <a:schemeClr val="accent2"/>
                  </a:solidFill>
                  <a:latin typeface="Meiryo UI" panose="020B0604030504040204" pitchFamily="34" charset="-128"/>
                  <a:ea typeface="Meiryo UI" panose="020B0604030504040204" pitchFamily="34" charset="-128"/>
                </a:rPr>
                <a:t>データルウィーブ</a:t>
              </a:r>
            </a:p>
          </p:txBody>
        </p:sp>
      </p:grpSp>
      <p:sp>
        <p:nvSpPr>
          <p:cNvPr id="122" name="右矢印 121">
            <a:extLst>
              <a:ext uri="{FF2B5EF4-FFF2-40B4-BE49-F238E27FC236}">
                <a16:creationId xmlns:a16="http://schemas.microsoft.com/office/drawing/2014/main" id="{8568E29E-DA56-4FBA-67C7-81FE0D6F3814}"/>
              </a:ext>
            </a:extLst>
          </p:cNvPr>
          <p:cNvSpPr/>
          <p:nvPr/>
        </p:nvSpPr>
        <p:spPr>
          <a:xfrm>
            <a:off x="4780589" y="4293794"/>
            <a:ext cx="988863" cy="736106"/>
          </a:xfrm>
          <a:prstGeom prst="rightArrow">
            <a:avLst/>
          </a:prstGeom>
          <a:solidFill>
            <a:srgbClr val="5B9BD5"/>
          </a:solidFill>
          <a:ln w="19050" cap="flat" cmpd="sng" algn="ctr">
            <a:noFill/>
            <a:prstDash val="solid"/>
            <a:miter lim="800000"/>
          </a:ln>
          <a:effectLst/>
        </p:spPr>
        <p:txBody>
          <a:bodyPr vert="horz"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600" b="1" dirty="0">
                <a:solidFill>
                  <a:sysClr val="window" lastClr="FFFFFF"/>
                </a:solidFill>
                <a:latin typeface="Meiryo UI" panose="020B0604030504040204" pitchFamily="34" charset="-128"/>
                <a:ea typeface="Meiryo UI" panose="020B0604030504040204" pitchFamily="34" charset="-128"/>
              </a:rPr>
              <a:t>拡充</a:t>
            </a:r>
          </a:p>
        </p:txBody>
      </p:sp>
      <p:sp>
        <p:nvSpPr>
          <p:cNvPr id="123" name="ストライプ矢印 122">
            <a:extLst>
              <a:ext uri="{FF2B5EF4-FFF2-40B4-BE49-F238E27FC236}">
                <a16:creationId xmlns:a16="http://schemas.microsoft.com/office/drawing/2014/main" id="{8568E29E-DA56-4FBA-67C7-81FE0D6F3814}"/>
              </a:ext>
            </a:extLst>
          </p:cNvPr>
          <p:cNvSpPr/>
          <p:nvPr/>
        </p:nvSpPr>
        <p:spPr>
          <a:xfrm rot="19948717">
            <a:off x="4584943" y="3116607"/>
            <a:ext cx="1454808" cy="736106"/>
          </a:xfrm>
          <a:prstGeom prst="stripedRightArrow">
            <a:avLst/>
          </a:prstGeom>
          <a:solidFill>
            <a:srgbClr val="5B9BD5"/>
          </a:solidFill>
          <a:ln w="19050" cap="flat" cmpd="sng" algn="ctr">
            <a:noFill/>
            <a:prstDash val="solid"/>
            <a:miter lim="800000"/>
          </a:ln>
          <a:effectLst/>
        </p:spPr>
        <p:txBody>
          <a:bodyPr vert="horz"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600" b="1" dirty="0">
                <a:solidFill>
                  <a:sysClr val="window" lastClr="FFFFFF"/>
                </a:solidFill>
                <a:latin typeface="Meiryo UI" panose="020B0604030504040204" pitchFamily="34" charset="-128"/>
                <a:ea typeface="Meiryo UI" panose="020B0604030504040204" pitchFamily="34" charset="-128"/>
              </a:rPr>
              <a:t>高度化</a:t>
            </a:r>
          </a:p>
        </p:txBody>
      </p:sp>
      <p:sp>
        <p:nvSpPr>
          <p:cNvPr id="124" name="二等辺三角形 123">
            <a:extLst>
              <a:ext uri="{FF2B5EF4-FFF2-40B4-BE49-F238E27FC236}">
                <a16:creationId xmlns:a16="http://schemas.microsoft.com/office/drawing/2014/main" id="{8568E29E-DA56-4FBA-67C7-81FE0D6F3814}"/>
              </a:ext>
            </a:extLst>
          </p:cNvPr>
          <p:cNvSpPr/>
          <p:nvPr/>
        </p:nvSpPr>
        <p:spPr>
          <a:xfrm rot="10800000">
            <a:off x="4492498" y="5737813"/>
            <a:ext cx="1196524" cy="283801"/>
          </a:xfrm>
          <a:prstGeom prst="triangle">
            <a:avLst/>
          </a:prstGeom>
          <a:solidFill>
            <a:srgbClr val="5B9BD5"/>
          </a:solidFill>
          <a:ln w="19050" cap="flat" cmpd="sng" algn="ctr">
            <a:noFill/>
            <a:prstDash val="solid"/>
            <a:miter lim="800000"/>
          </a:ln>
          <a:effectLst/>
        </p:spPr>
        <p:txBody>
          <a:bodyPr vert="horz"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ysClr val="window" lastClr="FFFFFF"/>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75369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1" name="カギ線コネクタ 195"/>
          <p:cNvCxnSpPr>
            <a:stCxn id="160" idx="0"/>
            <a:endCxn id="163" idx="2"/>
          </p:cNvCxnSpPr>
          <p:nvPr/>
        </p:nvCxnSpPr>
        <p:spPr>
          <a:xfrm flipV="1">
            <a:off x="1465669" y="1593303"/>
            <a:ext cx="0" cy="1433984"/>
          </a:xfrm>
          <a:prstGeom prst="straightConnector1">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a:t>全社組織体制（</a:t>
            </a:r>
            <a:r>
              <a:rPr lang="en-US" altLang="ja-JP" dirty="0"/>
              <a:t>2023</a:t>
            </a:r>
            <a:r>
              <a:rPr lang="ja-JP" altLang="en-US" dirty="0"/>
              <a:t>年</a:t>
            </a:r>
            <a:r>
              <a:rPr lang="en-US" altLang="ja-JP" dirty="0"/>
              <a:t>7</a:t>
            </a:r>
            <a:r>
              <a:rPr lang="ja-JP" altLang="en-US" dirty="0"/>
              <a:t>月</a:t>
            </a:r>
            <a:r>
              <a:rPr lang="en-US" altLang="ja-JP" dirty="0"/>
              <a:t>1</a:t>
            </a:r>
            <a:r>
              <a:rPr lang="ja-JP" altLang="en-US" dirty="0"/>
              <a:t>日～）</a:t>
            </a:r>
            <a:endParaRPr kumimoji="1" lang="ja-JP" altLang="en-US" dirty="0"/>
          </a:p>
        </p:txBody>
      </p:sp>
      <p:sp>
        <p:nvSpPr>
          <p:cNvPr id="131" name="角丸四角形 130"/>
          <p:cNvSpPr/>
          <p:nvPr/>
        </p:nvSpPr>
        <p:spPr>
          <a:xfrm>
            <a:off x="4310784" y="4498476"/>
            <a:ext cx="5040000" cy="925026"/>
          </a:xfrm>
          <a:prstGeom prst="roundRect">
            <a:avLst>
              <a:gd name="adj" fmla="val 4887"/>
            </a:avLst>
          </a:prstGeom>
          <a:solidFill>
            <a:srgbClr val="FFFFFF">
              <a:lumMod val="95000"/>
            </a:srgb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200" b="1" dirty="0">
              <a:solidFill>
                <a:srgbClr val="000000"/>
              </a:solidFill>
              <a:latin typeface="Arial"/>
              <a:ea typeface="Meiryo UI"/>
            </a:endParaRPr>
          </a:p>
        </p:txBody>
      </p:sp>
      <p:sp>
        <p:nvSpPr>
          <p:cNvPr id="132" name="角丸四角形 131"/>
          <p:cNvSpPr/>
          <p:nvPr/>
        </p:nvSpPr>
        <p:spPr>
          <a:xfrm>
            <a:off x="4310783" y="5617242"/>
            <a:ext cx="5040000" cy="763346"/>
          </a:xfrm>
          <a:prstGeom prst="roundRect">
            <a:avLst>
              <a:gd name="adj" fmla="val 6263"/>
            </a:avLst>
          </a:prstGeom>
          <a:solidFill>
            <a:srgbClr val="FFFFFF">
              <a:lumMod val="95000"/>
            </a:srgb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200" b="1" dirty="0">
              <a:solidFill>
                <a:srgbClr val="000000"/>
              </a:solidFill>
              <a:latin typeface="Arial"/>
              <a:ea typeface="Meiryo UI"/>
            </a:endParaRPr>
          </a:p>
        </p:txBody>
      </p:sp>
      <p:sp>
        <p:nvSpPr>
          <p:cNvPr id="133" name="角丸四角形 132"/>
          <p:cNvSpPr/>
          <p:nvPr/>
        </p:nvSpPr>
        <p:spPr>
          <a:xfrm>
            <a:off x="4310783" y="5505918"/>
            <a:ext cx="2340000" cy="270000"/>
          </a:xfrm>
          <a:prstGeom prst="roundRect">
            <a:avLst>
              <a:gd name="adj" fmla="val 10603"/>
            </a:avLst>
          </a:prstGeom>
          <a:solidFill>
            <a:schemeClr val="bg1">
              <a:lumMod val="50000"/>
            </a:schemeClr>
          </a:solidFill>
          <a:ln w="3175" cap="flat" cmpd="sng" algn="ctr">
            <a:solidFill>
              <a:srgbClr val="FFFFFF">
                <a:lumMod val="65000"/>
              </a:srgbClr>
            </a:solidFill>
            <a:prstDash val="solid"/>
          </a:ln>
          <a:effectLst/>
        </p:spPr>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1200" b="1" dirty="0">
                <a:solidFill>
                  <a:srgbClr val="FFFFFF"/>
                </a:solidFill>
                <a:latin typeface="Meiryo UI"/>
                <a:ea typeface="Meiryo UI"/>
              </a:rPr>
              <a:t>IS</a:t>
            </a:r>
            <a:r>
              <a:rPr lang="ja-JP" altLang="en-US" sz="1200" b="1" dirty="0">
                <a:solidFill>
                  <a:srgbClr val="FFFFFF"/>
                </a:solidFill>
                <a:latin typeface="Meiryo UI"/>
                <a:ea typeface="Meiryo UI"/>
              </a:rPr>
              <a:t>ソリューション事業本部</a:t>
            </a:r>
            <a:endParaRPr lang="en-US" altLang="ja-JP" sz="1200" b="1" dirty="0">
              <a:solidFill>
                <a:srgbClr val="FFFFFF"/>
              </a:solidFill>
              <a:latin typeface="Meiryo UI"/>
              <a:ea typeface="Meiryo UI"/>
            </a:endParaRPr>
          </a:p>
        </p:txBody>
      </p:sp>
      <p:sp>
        <p:nvSpPr>
          <p:cNvPr id="134" name="角丸四角形 133"/>
          <p:cNvSpPr/>
          <p:nvPr/>
        </p:nvSpPr>
        <p:spPr>
          <a:xfrm>
            <a:off x="4310784" y="3366015"/>
            <a:ext cx="5040000" cy="922031"/>
          </a:xfrm>
          <a:prstGeom prst="roundRect">
            <a:avLst>
              <a:gd name="adj" fmla="val 6644"/>
            </a:avLst>
          </a:prstGeom>
          <a:solidFill>
            <a:srgbClr val="FFFFFF">
              <a:lumMod val="95000"/>
            </a:srgb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200" b="1" dirty="0">
              <a:solidFill>
                <a:srgbClr val="000000"/>
              </a:solidFill>
              <a:latin typeface="Arial"/>
              <a:ea typeface="Meiryo UI"/>
            </a:endParaRPr>
          </a:p>
        </p:txBody>
      </p:sp>
      <p:sp>
        <p:nvSpPr>
          <p:cNvPr id="135" name="角丸四角形 134"/>
          <p:cNvSpPr/>
          <p:nvPr/>
        </p:nvSpPr>
        <p:spPr>
          <a:xfrm>
            <a:off x="4310783" y="3232986"/>
            <a:ext cx="2340000" cy="270000"/>
          </a:xfrm>
          <a:prstGeom prst="roundRect">
            <a:avLst>
              <a:gd name="adj" fmla="val 10603"/>
            </a:avLst>
          </a:prstGeom>
          <a:solidFill>
            <a:schemeClr val="bg1">
              <a:lumMod val="50000"/>
            </a:schemeClr>
          </a:solidFill>
          <a:ln w="3175" cap="flat" cmpd="sng" algn="ctr">
            <a:solidFill>
              <a:srgbClr val="FFFFFF">
                <a:lumMod val="65000"/>
              </a:srgbClr>
            </a:solidFill>
            <a:prstDash val="solid"/>
          </a:ln>
          <a:effectLst/>
        </p:spPr>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100" b="1" dirty="0">
                <a:solidFill>
                  <a:srgbClr val="FFFFFF"/>
                </a:solidFill>
                <a:latin typeface="Arial"/>
                <a:ea typeface="Meiryo UI"/>
              </a:rPr>
              <a:t>フィナンシャル・ソリューションズ事業本部</a:t>
            </a:r>
            <a:endParaRPr lang="en-US" altLang="ja-JP" sz="1100" b="1" dirty="0">
              <a:solidFill>
                <a:srgbClr val="FFFFFF"/>
              </a:solidFill>
              <a:latin typeface="Arial"/>
              <a:ea typeface="Meiryo UI"/>
            </a:endParaRPr>
          </a:p>
        </p:txBody>
      </p:sp>
      <p:sp>
        <p:nvSpPr>
          <p:cNvPr id="136" name="角丸四角形 135"/>
          <p:cNvSpPr/>
          <p:nvPr/>
        </p:nvSpPr>
        <p:spPr>
          <a:xfrm>
            <a:off x="4310784" y="2164520"/>
            <a:ext cx="5040000" cy="919234"/>
          </a:xfrm>
          <a:prstGeom prst="roundRect">
            <a:avLst>
              <a:gd name="adj" fmla="val 3728"/>
            </a:avLst>
          </a:prstGeom>
          <a:solidFill>
            <a:srgbClr val="FFFFFF">
              <a:lumMod val="95000"/>
            </a:srgb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200" b="1" dirty="0">
              <a:solidFill>
                <a:srgbClr val="000000"/>
              </a:solidFill>
              <a:latin typeface="Arial"/>
              <a:ea typeface="Meiryo UI"/>
            </a:endParaRPr>
          </a:p>
        </p:txBody>
      </p:sp>
      <p:sp>
        <p:nvSpPr>
          <p:cNvPr id="137" name="角丸四角形 136"/>
          <p:cNvSpPr/>
          <p:nvPr/>
        </p:nvSpPr>
        <p:spPr>
          <a:xfrm>
            <a:off x="4310783" y="2040417"/>
            <a:ext cx="2340000" cy="270000"/>
          </a:xfrm>
          <a:prstGeom prst="roundRect">
            <a:avLst>
              <a:gd name="adj" fmla="val 17671"/>
            </a:avLst>
          </a:prstGeom>
          <a:solidFill>
            <a:schemeClr val="bg1">
              <a:lumMod val="50000"/>
            </a:schemeClr>
          </a:solidFill>
          <a:ln w="3175" cap="flat" cmpd="sng" algn="ctr">
            <a:solidFill>
              <a:srgbClr val="FFFFFF">
                <a:lumMod val="65000"/>
              </a:srgbClr>
            </a:solidFill>
            <a:prstDash val="solid"/>
          </a:ln>
          <a:effectLst/>
        </p:spPr>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FFFFFF"/>
                </a:solidFill>
                <a:latin typeface="Arial"/>
                <a:ea typeface="Meiryo UI"/>
              </a:rPr>
              <a:t>アドバンスド・ソリューション事業本部</a:t>
            </a:r>
            <a:endParaRPr lang="en-US" altLang="ja-JP" sz="1200" b="1" dirty="0">
              <a:solidFill>
                <a:srgbClr val="FFFFFF"/>
              </a:solidFill>
              <a:latin typeface="Arial"/>
              <a:ea typeface="Meiryo UI"/>
            </a:endParaRPr>
          </a:p>
        </p:txBody>
      </p:sp>
      <p:sp>
        <p:nvSpPr>
          <p:cNvPr id="138" name="角丸四角形 137"/>
          <p:cNvSpPr/>
          <p:nvPr/>
        </p:nvSpPr>
        <p:spPr>
          <a:xfrm>
            <a:off x="4310784" y="787697"/>
            <a:ext cx="5040000" cy="1177124"/>
          </a:xfrm>
          <a:prstGeom prst="roundRect">
            <a:avLst>
              <a:gd name="adj" fmla="val 6171"/>
            </a:avLst>
          </a:prstGeom>
          <a:solidFill>
            <a:srgbClr val="FFFFFF">
              <a:lumMod val="95000"/>
            </a:srgb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200" b="1" dirty="0">
              <a:solidFill>
                <a:srgbClr val="000000"/>
              </a:solidFill>
              <a:latin typeface="Arial"/>
              <a:ea typeface="Meiryo UI"/>
            </a:endParaRPr>
          </a:p>
        </p:txBody>
      </p:sp>
      <p:sp>
        <p:nvSpPr>
          <p:cNvPr id="139" name="正方形/長方形 138"/>
          <p:cNvSpPr/>
          <p:nvPr/>
        </p:nvSpPr>
        <p:spPr>
          <a:xfrm>
            <a:off x="6651946" y="843806"/>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Arial"/>
                <a:ea typeface="Meiryo UI"/>
              </a:rPr>
              <a:t>第一金融システム事業部</a:t>
            </a:r>
          </a:p>
        </p:txBody>
      </p:sp>
      <p:sp>
        <p:nvSpPr>
          <p:cNvPr id="140" name="正方形/長方形 139"/>
          <p:cNvSpPr/>
          <p:nvPr/>
        </p:nvSpPr>
        <p:spPr>
          <a:xfrm>
            <a:off x="6651946" y="1131876"/>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Arial"/>
                <a:ea typeface="Meiryo UI"/>
              </a:rPr>
              <a:t>第二金融システム事業部</a:t>
            </a:r>
          </a:p>
        </p:txBody>
      </p:sp>
      <p:sp>
        <p:nvSpPr>
          <p:cNvPr id="141" name="正方形/長方形 140"/>
          <p:cNvSpPr/>
          <p:nvPr/>
        </p:nvSpPr>
        <p:spPr>
          <a:xfrm>
            <a:off x="6651946" y="1419946"/>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Arial"/>
                <a:ea typeface="Meiryo UI"/>
              </a:rPr>
              <a:t>第三金融システム事業部</a:t>
            </a:r>
          </a:p>
        </p:txBody>
      </p:sp>
      <p:sp>
        <p:nvSpPr>
          <p:cNvPr id="142" name="正方形/長方形 141"/>
          <p:cNvSpPr/>
          <p:nvPr/>
        </p:nvSpPr>
        <p:spPr>
          <a:xfrm>
            <a:off x="6651946" y="2229218"/>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1200" dirty="0">
                <a:solidFill>
                  <a:srgbClr val="000000"/>
                </a:solidFill>
                <a:latin typeface="Arial"/>
                <a:ea typeface="Meiryo UI"/>
              </a:rPr>
              <a:t>Payment</a:t>
            </a:r>
            <a:r>
              <a:rPr lang="ja-JP" altLang="en-US" sz="1200" dirty="0">
                <a:solidFill>
                  <a:srgbClr val="000000"/>
                </a:solidFill>
                <a:latin typeface="Arial"/>
                <a:ea typeface="Meiryo UI"/>
              </a:rPr>
              <a:t>ソリューション事業部</a:t>
            </a:r>
          </a:p>
        </p:txBody>
      </p:sp>
      <p:sp>
        <p:nvSpPr>
          <p:cNvPr id="143" name="正方形/長方形 142"/>
          <p:cNvSpPr/>
          <p:nvPr/>
        </p:nvSpPr>
        <p:spPr>
          <a:xfrm>
            <a:off x="6651946" y="2525276"/>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1200" dirty="0">
                <a:solidFill>
                  <a:srgbClr val="000000"/>
                </a:solidFill>
                <a:latin typeface="Arial"/>
                <a:ea typeface="Meiryo UI"/>
              </a:rPr>
              <a:t>AML</a:t>
            </a:r>
            <a:r>
              <a:rPr lang="ja-JP" altLang="en-US" sz="1200" dirty="0">
                <a:solidFill>
                  <a:srgbClr val="000000"/>
                </a:solidFill>
                <a:latin typeface="Arial"/>
                <a:ea typeface="Meiryo UI"/>
              </a:rPr>
              <a:t>ソリューション事業部</a:t>
            </a:r>
          </a:p>
        </p:txBody>
      </p:sp>
      <p:sp>
        <p:nvSpPr>
          <p:cNvPr id="144" name="正方形/長方形 143"/>
          <p:cNvSpPr/>
          <p:nvPr/>
        </p:nvSpPr>
        <p:spPr>
          <a:xfrm>
            <a:off x="6651946" y="2821334"/>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kumimoji="0" lang="en-US" altLang="ja-JP" sz="1200" kern="0" dirty="0">
                <a:solidFill>
                  <a:srgbClr val="000000"/>
                </a:solidFill>
                <a:latin typeface="Meiryo UI"/>
                <a:ea typeface="Meiryo UI"/>
              </a:rPr>
              <a:t>Transaction</a:t>
            </a:r>
            <a:r>
              <a:rPr kumimoji="0" lang="ja-JP" altLang="en-US" sz="1200" kern="0" dirty="0">
                <a:solidFill>
                  <a:srgbClr val="000000"/>
                </a:solidFill>
                <a:latin typeface="Meiryo UI"/>
                <a:ea typeface="Meiryo UI"/>
              </a:rPr>
              <a:t> </a:t>
            </a:r>
            <a:r>
              <a:rPr kumimoji="0" lang="en-US" altLang="ja-JP" sz="1200" kern="0" dirty="0">
                <a:solidFill>
                  <a:srgbClr val="000000"/>
                </a:solidFill>
                <a:latin typeface="Meiryo UI"/>
                <a:ea typeface="Meiryo UI"/>
              </a:rPr>
              <a:t>Business &amp; </a:t>
            </a:r>
            <a:r>
              <a:rPr kumimoji="0" lang="en-US" altLang="ja-JP" sz="1100" kern="0" dirty="0">
                <a:solidFill>
                  <a:srgbClr val="000000"/>
                </a:solidFill>
                <a:latin typeface="Meiryo UI"/>
                <a:ea typeface="Meiryo UI"/>
              </a:rPr>
              <a:t>GRC</a:t>
            </a:r>
            <a:r>
              <a:rPr kumimoji="0" lang="ja-JP" altLang="en-US" sz="1100" kern="0" dirty="0">
                <a:solidFill>
                  <a:srgbClr val="000000"/>
                </a:solidFill>
                <a:latin typeface="Meiryo UI"/>
                <a:ea typeface="Meiryo UI"/>
              </a:rPr>
              <a:t>事業部</a:t>
            </a:r>
            <a:endParaRPr lang="ja-JP" altLang="en-US" sz="1100" dirty="0">
              <a:solidFill>
                <a:srgbClr val="000000"/>
              </a:solidFill>
              <a:latin typeface="Arial"/>
              <a:ea typeface="Meiryo UI"/>
            </a:endParaRPr>
          </a:p>
        </p:txBody>
      </p:sp>
      <p:sp>
        <p:nvSpPr>
          <p:cNvPr id="145" name="正方形/長方形 144"/>
          <p:cNvSpPr/>
          <p:nvPr/>
        </p:nvSpPr>
        <p:spPr>
          <a:xfrm>
            <a:off x="6658554" y="4872236"/>
            <a:ext cx="1271562"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300" dirty="0">
                <a:solidFill>
                  <a:srgbClr val="000000"/>
                </a:solidFill>
                <a:latin typeface="Arial"/>
                <a:ea typeface="Meiryo UI"/>
              </a:rPr>
              <a:t>東北事業所</a:t>
            </a:r>
          </a:p>
        </p:txBody>
      </p:sp>
      <p:sp>
        <p:nvSpPr>
          <p:cNvPr id="146" name="正方形/長方形 145"/>
          <p:cNvSpPr/>
          <p:nvPr/>
        </p:nvSpPr>
        <p:spPr>
          <a:xfrm>
            <a:off x="6658550" y="4586809"/>
            <a:ext cx="1271566"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300" dirty="0">
                <a:solidFill>
                  <a:srgbClr val="000000"/>
                </a:solidFill>
                <a:latin typeface="Arial"/>
                <a:ea typeface="Meiryo UI"/>
              </a:rPr>
              <a:t>首都圏事業部</a:t>
            </a:r>
          </a:p>
        </p:txBody>
      </p:sp>
      <p:sp>
        <p:nvSpPr>
          <p:cNvPr id="147" name="正方形/長方形 146"/>
          <p:cNvSpPr/>
          <p:nvPr/>
        </p:nvSpPr>
        <p:spPr>
          <a:xfrm>
            <a:off x="6671936" y="5779614"/>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100" dirty="0">
                <a:solidFill>
                  <a:srgbClr val="000000"/>
                </a:solidFill>
                <a:latin typeface="Arial"/>
                <a:ea typeface="Meiryo UI"/>
              </a:rPr>
              <a:t>ネットワーク開発部</a:t>
            </a:r>
          </a:p>
        </p:txBody>
      </p:sp>
      <p:sp>
        <p:nvSpPr>
          <p:cNvPr id="148" name="正方形/長方形 147"/>
          <p:cNvSpPr/>
          <p:nvPr/>
        </p:nvSpPr>
        <p:spPr>
          <a:xfrm>
            <a:off x="6671936" y="6078467"/>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100" dirty="0">
                <a:solidFill>
                  <a:srgbClr val="000000"/>
                </a:solidFill>
                <a:latin typeface="Arial"/>
                <a:ea typeface="Meiryo UI"/>
              </a:rPr>
              <a:t>システム運用部</a:t>
            </a:r>
          </a:p>
        </p:txBody>
      </p:sp>
      <p:sp>
        <p:nvSpPr>
          <p:cNvPr id="149" name="正方形/長方形 148"/>
          <p:cNvSpPr/>
          <p:nvPr/>
        </p:nvSpPr>
        <p:spPr>
          <a:xfrm>
            <a:off x="7992374" y="4584771"/>
            <a:ext cx="1271566"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300" dirty="0">
                <a:solidFill>
                  <a:srgbClr val="000000"/>
                </a:solidFill>
                <a:latin typeface="Arial"/>
                <a:ea typeface="Meiryo UI"/>
              </a:rPr>
              <a:t>西日本事業部</a:t>
            </a:r>
          </a:p>
        </p:txBody>
      </p:sp>
      <p:sp>
        <p:nvSpPr>
          <p:cNvPr id="150" name="正方形/長方形 149"/>
          <p:cNvSpPr/>
          <p:nvPr/>
        </p:nvSpPr>
        <p:spPr>
          <a:xfrm>
            <a:off x="7992374" y="4872236"/>
            <a:ext cx="1271562"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300" dirty="0">
                <a:solidFill>
                  <a:srgbClr val="000000"/>
                </a:solidFill>
                <a:latin typeface="Arial"/>
                <a:ea typeface="Meiryo UI"/>
              </a:rPr>
              <a:t>関東事業所</a:t>
            </a:r>
          </a:p>
        </p:txBody>
      </p:sp>
      <p:sp>
        <p:nvSpPr>
          <p:cNvPr id="151" name="正方形/長方形 150"/>
          <p:cNvSpPr/>
          <p:nvPr/>
        </p:nvSpPr>
        <p:spPr>
          <a:xfrm>
            <a:off x="7291033" y="5157664"/>
            <a:ext cx="1344073"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300" dirty="0">
                <a:solidFill>
                  <a:srgbClr val="000000"/>
                </a:solidFill>
                <a:latin typeface="Arial"/>
                <a:ea typeface="Meiryo UI"/>
              </a:rPr>
              <a:t>埼玉事業所</a:t>
            </a:r>
          </a:p>
        </p:txBody>
      </p:sp>
      <p:sp>
        <p:nvSpPr>
          <p:cNvPr id="152" name="正方形/長方形 151"/>
          <p:cNvSpPr/>
          <p:nvPr/>
        </p:nvSpPr>
        <p:spPr>
          <a:xfrm>
            <a:off x="6651946" y="3433429"/>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Arial"/>
                <a:ea typeface="Meiryo UI"/>
              </a:rPr>
              <a:t>金融ソリューション事業部</a:t>
            </a:r>
          </a:p>
        </p:txBody>
      </p:sp>
      <p:sp>
        <p:nvSpPr>
          <p:cNvPr id="153" name="正方形/長方形 152"/>
          <p:cNvSpPr/>
          <p:nvPr/>
        </p:nvSpPr>
        <p:spPr>
          <a:xfrm>
            <a:off x="6651946" y="3727832"/>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Arial"/>
                <a:ea typeface="Meiryo UI"/>
              </a:rPr>
              <a:t>グローバル・テクノロジー事業部</a:t>
            </a:r>
          </a:p>
        </p:txBody>
      </p:sp>
      <p:sp>
        <p:nvSpPr>
          <p:cNvPr id="154" name="正方形/長方形 153"/>
          <p:cNvSpPr/>
          <p:nvPr/>
        </p:nvSpPr>
        <p:spPr>
          <a:xfrm>
            <a:off x="6651946" y="4022235"/>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1200" dirty="0">
                <a:solidFill>
                  <a:srgbClr val="000000"/>
                </a:solidFill>
                <a:latin typeface="Arial"/>
                <a:ea typeface="Meiryo UI"/>
              </a:rPr>
              <a:t>BX</a:t>
            </a:r>
            <a:r>
              <a:rPr lang="ja-JP" altLang="en-US" sz="1200" dirty="0">
                <a:solidFill>
                  <a:srgbClr val="000000"/>
                </a:solidFill>
                <a:latin typeface="Arial"/>
                <a:ea typeface="Meiryo UI"/>
              </a:rPr>
              <a:t>事業部</a:t>
            </a:r>
          </a:p>
        </p:txBody>
      </p:sp>
      <p:sp>
        <p:nvSpPr>
          <p:cNvPr id="155" name="テキスト ボックス 52"/>
          <p:cNvSpPr txBox="1"/>
          <p:nvPr/>
        </p:nvSpPr>
        <p:spPr>
          <a:xfrm>
            <a:off x="685774" y="3988127"/>
            <a:ext cx="1704440" cy="757544"/>
          </a:xfrm>
          <a:prstGeom prst="rect">
            <a:avLst/>
          </a:prstGeom>
          <a:noFill/>
        </p:spPr>
        <p:txBody>
          <a:bodyPr wrap="none" lIns="0" r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288000">
              <a:defRPr/>
            </a:pPr>
            <a:r>
              <a:rPr lang="ja-JP" altLang="en-US" sz="700" b="1" dirty="0">
                <a:solidFill>
                  <a:srgbClr val="000000"/>
                </a:solidFill>
                <a:latin typeface="Meiryo UI"/>
                <a:ea typeface="Meiryo UI"/>
              </a:rPr>
              <a:t>＜非常勤取締役＞</a:t>
            </a:r>
            <a:endParaRPr lang="en-US" altLang="ja-JP" sz="700" dirty="0">
              <a:solidFill>
                <a:srgbClr val="000000"/>
              </a:solidFill>
              <a:latin typeface="Meiryo UI"/>
              <a:ea typeface="Meiryo UI"/>
            </a:endParaRPr>
          </a:p>
          <a:p>
            <a:pPr defTabSz="288000">
              <a:defRPr/>
            </a:pPr>
            <a:r>
              <a:rPr lang="ja-JP" altLang="en-US" sz="700" b="1" dirty="0">
                <a:solidFill>
                  <a:srgbClr val="000000"/>
                </a:solidFill>
                <a:latin typeface="Meiryo UI"/>
                <a:ea typeface="Meiryo UI"/>
              </a:rPr>
              <a:t>　吉本　幸司　</a:t>
            </a:r>
            <a:r>
              <a:rPr lang="en-US" altLang="ja-JP" sz="700" dirty="0">
                <a:solidFill>
                  <a:srgbClr val="000000"/>
                </a:solidFill>
                <a:latin typeface="Meiryo UI"/>
                <a:ea typeface="Meiryo UI"/>
              </a:rPr>
              <a:t>NTTD</a:t>
            </a:r>
            <a:r>
              <a:rPr lang="ja-JP" altLang="en-US" sz="700" dirty="0">
                <a:solidFill>
                  <a:srgbClr val="000000"/>
                </a:solidFill>
                <a:latin typeface="Meiryo UI"/>
                <a:ea typeface="Meiryo UI"/>
              </a:rPr>
              <a:t>金融イノベ本 </a:t>
            </a:r>
            <a:r>
              <a:rPr lang="en-US" altLang="ja-JP" sz="700" dirty="0">
                <a:solidFill>
                  <a:srgbClr val="000000"/>
                </a:solidFill>
                <a:latin typeface="Meiryo UI"/>
                <a:ea typeface="Meiryo UI"/>
              </a:rPr>
              <a:t>GSC</a:t>
            </a:r>
            <a:r>
              <a:rPr lang="ja-JP" altLang="en-US" sz="700" dirty="0">
                <a:solidFill>
                  <a:srgbClr val="000000"/>
                </a:solidFill>
                <a:latin typeface="Meiryo UI"/>
                <a:ea typeface="Meiryo UI"/>
              </a:rPr>
              <a:t>室長</a:t>
            </a:r>
            <a:endParaRPr lang="en-US" altLang="ja-JP" sz="700" b="1" dirty="0">
              <a:solidFill>
                <a:srgbClr val="000000"/>
              </a:solidFill>
              <a:latin typeface="Meiryo UI"/>
              <a:ea typeface="Meiryo UI"/>
            </a:endParaRPr>
          </a:p>
          <a:p>
            <a:pPr defTabSz="288000">
              <a:defRPr/>
            </a:pPr>
            <a:r>
              <a:rPr lang="ja-JP" altLang="en-US" sz="700" b="1" dirty="0">
                <a:solidFill>
                  <a:srgbClr val="000000"/>
                </a:solidFill>
                <a:latin typeface="Meiryo UI"/>
                <a:ea typeface="Meiryo UI"/>
              </a:rPr>
              <a:t>　富樫　伸彦　</a:t>
            </a:r>
            <a:r>
              <a:rPr lang="en-US" altLang="ja-JP" sz="700" dirty="0">
                <a:solidFill>
                  <a:srgbClr val="000000"/>
                </a:solidFill>
                <a:latin typeface="Arial"/>
                <a:ea typeface="Meiryo UI"/>
              </a:rPr>
              <a:t>NTTD</a:t>
            </a:r>
            <a:r>
              <a:rPr lang="ja-JP" altLang="en-US" sz="700" dirty="0">
                <a:solidFill>
                  <a:srgbClr val="000000"/>
                </a:solidFill>
                <a:latin typeface="Arial"/>
                <a:ea typeface="Meiryo UI"/>
              </a:rPr>
              <a:t>二金 </a:t>
            </a:r>
            <a:r>
              <a:rPr lang="en-US" altLang="ja-JP" sz="700" dirty="0">
                <a:solidFill>
                  <a:srgbClr val="000000"/>
                </a:solidFill>
                <a:latin typeface="Arial"/>
                <a:ea typeface="Meiryo UI"/>
              </a:rPr>
              <a:t>JA</a:t>
            </a:r>
            <a:r>
              <a:rPr lang="ja-JP" altLang="en-US" sz="700" dirty="0">
                <a:solidFill>
                  <a:srgbClr val="000000"/>
                </a:solidFill>
                <a:latin typeface="Arial"/>
                <a:ea typeface="Meiryo UI"/>
              </a:rPr>
              <a:t>バンク事業部長</a:t>
            </a:r>
            <a:endParaRPr lang="en-US" altLang="ja-JP" sz="700" b="1" dirty="0">
              <a:solidFill>
                <a:srgbClr val="000000"/>
              </a:solidFill>
              <a:latin typeface="Meiryo UI"/>
              <a:ea typeface="Meiryo UI"/>
            </a:endParaRPr>
          </a:p>
          <a:p>
            <a:pPr defTabSz="288000">
              <a:defRPr/>
            </a:pPr>
            <a:r>
              <a:rPr lang="ja-JP" altLang="en-US" sz="700" b="1" dirty="0">
                <a:solidFill>
                  <a:srgbClr val="000000"/>
                </a:solidFill>
                <a:latin typeface="Meiryo UI"/>
                <a:ea typeface="Meiryo UI"/>
              </a:rPr>
              <a:t>　鵜澤　智之　</a:t>
            </a:r>
            <a:r>
              <a:rPr lang="en-US" altLang="ja-JP" sz="700" dirty="0">
                <a:solidFill>
                  <a:srgbClr val="000000"/>
                </a:solidFill>
                <a:latin typeface="Meiryo UI"/>
                <a:ea typeface="Meiryo UI"/>
              </a:rPr>
              <a:t>NTTD</a:t>
            </a:r>
            <a:r>
              <a:rPr lang="ja-JP" altLang="en-US" sz="700" dirty="0">
                <a:solidFill>
                  <a:srgbClr val="000000"/>
                </a:solidFill>
                <a:latin typeface="Meiryo UI"/>
                <a:ea typeface="Meiryo UI"/>
              </a:rPr>
              <a:t>金融イノベ本 企画部長</a:t>
            </a:r>
            <a:endParaRPr lang="en-US" altLang="ja-JP" sz="700" b="1" dirty="0">
              <a:solidFill>
                <a:srgbClr val="000000"/>
              </a:solidFill>
              <a:latin typeface="Meiryo UI"/>
              <a:ea typeface="Meiryo UI"/>
            </a:endParaRPr>
          </a:p>
          <a:p>
            <a:pPr defTabSz="288000">
              <a:defRPr/>
            </a:pPr>
            <a:r>
              <a:rPr lang="ja-JP" altLang="en-US" sz="700" b="1" dirty="0">
                <a:solidFill>
                  <a:srgbClr val="000000"/>
                </a:solidFill>
                <a:latin typeface="Meiryo UI"/>
                <a:ea typeface="Meiryo UI"/>
              </a:rPr>
              <a:t>　輪島　朋幸　</a:t>
            </a:r>
            <a:r>
              <a:rPr lang="en-US" altLang="ja-JP" sz="700" dirty="0">
                <a:solidFill>
                  <a:srgbClr val="000000"/>
                </a:solidFill>
                <a:latin typeface="Arial"/>
                <a:ea typeface="Meiryo UI"/>
              </a:rPr>
              <a:t>NTTD</a:t>
            </a:r>
            <a:r>
              <a:rPr lang="ja-JP" altLang="en-US" sz="700" dirty="0">
                <a:solidFill>
                  <a:srgbClr val="000000"/>
                </a:solidFill>
                <a:latin typeface="Arial"/>
                <a:ea typeface="Meiryo UI"/>
              </a:rPr>
              <a:t>一金　</a:t>
            </a:r>
            <a:r>
              <a:rPr lang="en-US" altLang="ja-JP" sz="700" dirty="0">
                <a:solidFill>
                  <a:srgbClr val="000000"/>
                </a:solidFill>
                <a:latin typeface="Arial"/>
                <a:ea typeface="Meiryo UI"/>
              </a:rPr>
              <a:t>GITS</a:t>
            </a:r>
            <a:r>
              <a:rPr lang="ja-JP" altLang="en-US" sz="700" dirty="0">
                <a:solidFill>
                  <a:srgbClr val="000000"/>
                </a:solidFill>
                <a:latin typeface="Arial"/>
                <a:ea typeface="Meiryo UI"/>
              </a:rPr>
              <a:t>事業部長</a:t>
            </a:r>
            <a:endParaRPr lang="en-US" altLang="ja-JP" sz="700" dirty="0">
              <a:solidFill>
                <a:srgbClr val="000000"/>
              </a:solidFill>
              <a:latin typeface="Arial"/>
              <a:ea typeface="Meiryo UI"/>
            </a:endParaRPr>
          </a:p>
          <a:p>
            <a:pPr defTabSz="288000">
              <a:defRPr/>
            </a:pPr>
            <a:r>
              <a:rPr lang="ja-JP" altLang="en-US" sz="700" b="1" dirty="0">
                <a:solidFill>
                  <a:srgbClr val="000000"/>
                </a:solidFill>
                <a:latin typeface="Meiryo UI"/>
                <a:ea typeface="Meiryo UI"/>
              </a:rPr>
              <a:t>　磯村　大誠　</a:t>
            </a:r>
            <a:r>
              <a:rPr lang="en-US" altLang="ja-JP" sz="700" dirty="0">
                <a:solidFill>
                  <a:srgbClr val="000000"/>
                </a:solidFill>
                <a:latin typeface="Arial"/>
                <a:ea typeface="Meiryo UI"/>
              </a:rPr>
              <a:t>NTTD</a:t>
            </a:r>
            <a:r>
              <a:rPr lang="ja-JP" altLang="en-US" sz="700" dirty="0">
                <a:solidFill>
                  <a:srgbClr val="000000"/>
                </a:solidFill>
                <a:latin typeface="Arial"/>
                <a:ea typeface="Meiryo UI"/>
              </a:rPr>
              <a:t>三金</a:t>
            </a:r>
            <a:r>
              <a:rPr lang="en-US" altLang="ja-JP" sz="700" dirty="0">
                <a:solidFill>
                  <a:srgbClr val="000000"/>
                </a:solidFill>
                <a:latin typeface="Arial"/>
                <a:ea typeface="Meiryo UI"/>
              </a:rPr>
              <a:t>e-</a:t>
            </a:r>
            <a:r>
              <a:rPr lang="ja-JP" altLang="en-US" sz="700" dirty="0">
                <a:solidFill>
                  <a:srgbClr val="000000"/>
                </a:solidFill>
                <a:latin typeface="Arial"/>
                <a:ea typeface="Meiryo UI"/>
              </a:rPr>
              <a:t>ビジネス事業部長</a:t>
            </a:r>
            <a:r>
              <a:rPr lang="ja-JP" altLang="en-US" sz="700" dirty="0">
                <a:solidFill>
                  <a:srgbClr val="000000"/>
                </a:solidFill>
                <a:latin typeface="Meiryo UI"/>
                <a:ea typeface="Meiryo UI"/>
              </a:rPr>
              <a:t>　　</a:t>
            </a:r>
          </a:p>
        </p:txBody>
      </p:sp>
      <p:sp>
        <p:nvSpPr>
          <p:cNvPr id="156" name="正方形/長方形 155"/>
          <p:cNvSpPr/>
          <p:nvPr/>
        </p:nvSpPr>
        <p:spPr>
          <a:xfrm>
            <a:off x="6651946" y="1708015"/>
            <a:ext cx="2592000" cy="216000"/>
          </a:xfrm>
          <a:prstGeom prst="rect">
            <a:avLst/>
          </a:prstGeom>
          <a:solidFill>
            <a:srgbClr val="FFFFFF"/>
          </a:solidFill>
          <a:ln w="3175" cap="flat" cmpd="sng" algn="ctr">
            <a:solidFill>
              <a:srgbClr val="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dirty="0">
                <a:solidFill>
                  <a:srgbClr val="000000"/>
                </a:solidFill>
                <a:latin typeface="Meiryo UI"/>
                <a:ea typeface="Meiryo UI"/>
              </a:rPr>
              <a:t>ソフトウェアファクトリー</a:t>
            </a:r>
            <a:r>
              <a:rPr lang="en-US" altLang="ja-JP" sz="1200" baseline="30000" dirty="0">
                <a:solidFill>
                  <a:srgbClr val="000000"/>
                </a:solidFill>
                <a:latin typeface="Meiryo UI"/>
                <a:ea typeface="Meiryo UI"/>
              </a:rPr>
              <a:t>※</a:t>
            </a:r>
            <a:endParaRPr lang="ja-JP" altLang="en-US" sz="1200" baseline="30000" dirty="0">
              <a:solidFill>
                <a:srgbClr val="000000"/>
              </a:solidFill>
              <a:latin typeface="Meiryo UI"/>
              <a:ea typeface="Meiryo UI"/>
            </a:endParaRPr>
          </a:p>
        </p:txBody>
      </p:sp>
      <p:sp>
        <p:nvSpPr>
          <p:cNvPr id="158" name="角丸四角形 157"/>
          <p:cNvSpPr/>
          <p:nvPr/>
        </p:nvSpPr>
        <p:spPr>
          <a:xfrm>
            <a:off x="655669" y="2149510"/>
            <a:ext cx="1620000" cy="516095"/>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下野</a:t>
            </a:r>
            <a:r>
              <a:rPr lang="en-US" altLang="ja-JP" sz="1200" b="1" dirty="0">
                <a:solidFill>
                  <a:srgbClr val="000000"/>
                </a:solidFill>
                <a:latin typeface="Arial"/>
                <a:ea typeface="Meiryo UI"/>
              </a:rPr>
              <a:t> </a:t>
            </a:r>
            <a:r>
              <a:rPr lang="ja-JP" altLang="en-US" sz="1200" b="1" dirty="0">
                <a:solidFill>
                  <a:srgbClr val="000000"/>
                </a:solidFill>
                <a:latin typeface="Arial"/>
                <a:ea typeface="Meiryo UI"/>
              </a:rPr>
              <a:t>広尊</a:t>
            </a:r>
          </a:p>
        </p:txBody>
      </p:sp>
      <p:sp>
        <p:nvSpPr>
          <p:cNvPr id="159" name="角丸四角形 158"/>
          <p:cNvSpPr/>
          <p:nvPr/>
        </p:nvSpPr>
        <p:spPr>
          <a:xfrm>
            <a:off x="655669" y="1910960"/>
            <a:ext cx="1620000" cy="235216"/>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dirty="0">
                <a:solidFill>
                  <a:srgbClr val="FFFFFF"/>
                </a:solidFill>
                <a:latin typeface="Arial"/>
                <a:ea typeface="Meiryo UI"/>
              </a:rPr>
              <a:t>取締役</a:t>
            </a:r>
            <a:endParaRPr lang="en-US" altLang="ja-JP" sz="1400" dirty="0">
              <a:solidFill>
                <a:srgbClr val="FFFFFF"/>
              </a:solidFill>
              <a:latin typeface="Arial"/>
              <a:ea typeface="Meiryo UI"/>
            </a:endParaRPr>
          </a:p>
        </p:txBody>
      </p:sp>
      <p:sp>
        <p:nvSpPr>
          <p:cNvPr id="160" name="角丸四角形 159"/>
          <p:cNvSpPr/>
          <p:nvPr/>
        </p:nvSpPr>
        <p:spPr>
          <a:xfrm>
            <a:off x="655669" y="3027288"/>
            <a:ext cx="1620000" cy="911005"/>
          </a:xfrm>
          <a:prstGeom prst="roundRect">
            <a:avLst>
              <a:gd name="adj" fmla="val 9664"/>
            </a:avLst>
          </a:prstGeom>
          <a:solidFill>
            <a:srgbClr val="FFFFFF">
              <a:lumMod val="95000"/>
            </a:srgbClr>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　</a:t>
            </a:r>
          </a:p>
        </p:txBody>
      </p:sp>
      <p:sp>
        <p:nvSpPr>
          <p:cNvPr id="161" name="角丸四角形 160"/>
          <p:cNvSpPr/>
          <p:nvPr/>
        </p:nvSpPr>
        <p:spPr>
          <a:xfrm>
            <a:off x="655669" y="2979180"/>
            <a:ext cx="1620000" cy="180000"/>
          </a:xfrm>
          <a:prstGeom prst="roundRect">
            <a:avLst>
              <a:gd name="adj" fmla="val 14136"/>
            </a:avLst>
          </a:prstGeom>
          <a:solidFill>
            <a:srgbClr val="FFFFFF">
              <a:lumMod val="50000"/>
            </a:srgbClr>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FFFFFF"/>
                </a:solidFill>
                <a:latin typeface="Arial"/>
                <a:ea typeface="Meiryo UI"/>
              </a:rPr>
              <a:t>管理本部</a:t>
            </a:r>
            <a:endParaRPr lang="en-US" altLang="ja-JP" sz="1200" b="1" dirty="0">
              <a:solidFill>
                <a:srgbClr val="FFFFFF"/>
              </a:solidFill>
              <a:latin typeface="Arial"/>
              <a:ea typeface="Meiryo UI"/>
            </a:endParaRPr>
          </a:p>
        </p:txBody>
      </p:sp>
      <p:sp>
        <p:nvSpPr>
          <p:cNvPr id="163" name="角丸四角形 162"/>
          <p:cNvSpPr/>
          <p:nvPr/>
        </p:nvSpPr>
        <p:spPr>
          <a:xfrm>
            <a:off x="655669" y="1077209"/>
            <a:ext cx="1620000" cy="516095"/>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三宅 信一郎</a:t>
            </a:r>
          </a:p>
        </p:txBody>
      </p:sp>
      <p:sp>
        <p:nvSpPr>
          <p:cNvPr id="164" name="角丸四角形 163"/>
          <p:cNvSpPr/>
          <p:nvPr/>
        </p:nvSpPr>
        <p:spPr>
          <a:xfrm>
            <a:off x="655669" y="838659"/>
            <a:ext cx="1620000" cy="252000"/>
          </a:xfrm>
          <a:prstGeom prst="roundRect">
            <a:avLst>
              <a:gd name="adj" fmla="val 0"/>
            </a:avLst>
          </a:prstGeom>
          <a:solidFill>
            <a:srgbClr val="6785C1"/>
          </a:solidFill>
          <a:ln w="3175" cap="flat" cmpd="sng" algn="ctr">
            <a:solidFill>
              <a:srgbClr val="6785C1"/>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dirty="0">
                <a:solidFill>
                  <a:srgbClr val="FFFFFF"/>
                </a:solidFill>
                <a:latin typeface="Arial"/>
                <a:ea typeface="Meiryo UI"/>
              </a:rPr>
              <a:t>代表取締役社長</a:t>
            </a:r>
            <a:endParaRPr lang="en-US" altLang="ja-JP" sz="1400" dirty="0">
              <a:solidFill>
                <a:srgbClr val="FFFFFF"/>
              </a:solidFill>
              <a:latin typeface="Arial"/>
              <a:ea typeface="Meiryo UI"/>
            </a:endParaRPr>
          </a:p>
        </p:txBody>
      </p:sp>
      <p:sp>
        <p:nvSpPr>
          <p:cNvPr id="166" name="正方形/長方形 165"/>
          <p:cNvSpPr/>
          <p:nvPr/>
        </p:nvSpPr>
        <p:spPr>
          <a:xfrm>
            <a:off x="655669" y="5726188"/>
            <a:ext cx="1620000" cy="583877"/>
          </a:xfrm>
          <a:prstGeom prst="rect">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髙橋 聡（兼）　</a:t>
            </a:r>
          </a:p>
        </p:txBody>
      </p:sp>
      <p:sp>
        <p:nvSpPr>
          <p:cNvPr id="167" name="角丸四角形 166"/>
          <p:cNvSpPr/>
          <p:nvPr/>
        </p:nvSpPr>
        <p:spPr>
          <a:xfrm>
            <a:off x="655669" y="5505918"/>
            <a:ext cx="1620000" cy="235216"/>
          </a:xfrm>
          <a:prstGeom prst="roundRect">
            <a:avLst>
              <a:gd name="adj" fmla="val 17671"/>
            </a:avLst>
          </a:prstGeom>
          <a:solidFill>
            <a:schemeClr val="bg1">
              <a:lumMod val="50000"/>
            </a:schemeClr>
          </a:solidFill>
          <a:ln w="3175" cap="flat" cmpd="sng" algn="ctr">
            <a:solidFill>
              <a:schemeClr val="bg1">
                <a:lumMod val="5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1400" b="1" dirty="0" err="1">
                <a:solidFill>
                  <a:srgbClr val="FFFFFF"/>
                </a:solidFill>
                <a:latin typeface="Meiryo UI"/>
                <a:ea typeface="Meiryo UI"/>
              </a:rPr>
              <a:t>SimLab</a:t>
            </a:r>
            <a:endParaRPr lang="en-US" altLang="ja-JP" sz="1400" b="1" dirty="0">
              <a:solidFill>
                <a:srgbClr val="FFFFFF"/>
              </a:solidFill>
              <a:latin typeface="Meiryo UI"/>
              <a:ea typeface="Meiryo UI"/>
            </a:endParaRPr>
          </a:p>
        </p:txBody>
      </p:sp>
      <p:sp>
        <p:nvSpPr>
          <p:cNvPr id="168" name="角丸四角形 167"/>
          <p:cNvSpPr/>
          <p:nvPr/>
        </p:nvSpPr>
        <p:spPr>
          <a:xfrm>
            <a:off x="4310783" y="689392"/>
            <a:ext cx="2340000" cy="270000"/>
          </a:xfrm>
          <a:prstGeom prst="roundRect">
            <a:avLst>
              <a:gd name="adj" fmla="val 14136"/>
            </a:avLst>
          </a:prstGeom>
          <a:solidFill>
            <a:schemeClr val="bg1">
              <a:lumMod val="50000"/>
            </a:schemeClr>
          </a:solidFill>
          <a:ln w="3175" cap="flat" cmpd="sng" algn="ctr">
            <a:solidFill>
              <a:srgbClr val="FFFFFF">
                <a:lumMod val="65000"/>
              </a:srgbClr>
            </a:solidFill>
            <a:prstDash val="solid"/>
          </a:ln>
          <a:effectLst/>
        </p:spPr>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FFFFFF"/>
                </a:solidFill>
                <a:latin typeface="Arial"/>
                <a:ea typeface="Meiryo UI"/>
              </a:rPr>
              <a:t>金融システム事業本部</a:t>
            </a:r>
            <a:endParaRPr lang="en-US" altLang="ja-JP" sz="1200" b="1" dirty="0">
              <a:solidFill>
                <a:srgbClr val="FFFFFF"/>
              </a:solidFill>
              <a:latin typeface="Arial"/>
              <a:ea typeface="Meiryo UI"/>
            </a:endParaRPr>
          </a:p>
        </p:txBody>
      </p:sp>
      <p:sp>
        <p:nvSpPr>
          <p:cNvPr id="169" name="角丸四角形 168"/>
          <p:cNvSpPr/>
          <p:nvPr/>
        </p:nvSpPr>
        <p:spPr>
          <a:xfrm>
            <a:off x="2704840" y="1755180"/>
            <a:ext cx="1440000" cy="54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髙橋 聡</a:t>
            </a:r>
          </a:p>
        </p:txBody>
      </p:sp>
      <p:sp>
        <p:nvSpPr>
          <p:cNvPr id="170" name="角丸四角形 169"/>
          <p:cNvSpPr/>
          <p:nvPr/>
        </p:nvSpPr>
        <p:spPr>
          <a:xfrm>
            <a:off x="2704840" y="1470449"/>
            <a:ext cx="1440000" cy="288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dirty="0">
                <a:solidFill>
                  <a:srgbClr val="FFFFFF"/>
                </a:solidFill>
                <a:latin typeface="Arial"/>
                <a:ea typeface="Meiryo UI"/>
              </a:rPr>
              <a:t>常務取締役</a:t>
            </a:r>
            <a:endParaRPr lang="en-US" altLang="ja-JP" sz="1400" dirty="0">
              <a:solidFill>
                <a:srgbClr val="FFFFFF"/>
              </a:solidFill>
              <a:latin typeface="Arial"/>
              <a:ea typeface="Meiryo UI"/>
            </a:endParaRPr>
          </a:p>
        </p:txBody>
      </p:sp>
      <p:sp>
        <p:nvSpPr>
          <p:cNvPr id="171" name="角丸四角形 170"/>
          <p:cNvSpPr/>
          <p:nvPr/>
        </p:nvSpPr>
        <p:spPr>
          <a:xfrm>
            <a:off x="4310783" y="4396565"/>
            <a:ext cx="2340000" cy="270000"/>
          </a:xfrm>
          <a:prstGeom prst="roundRect">
            <a:avLst>
              <a:gd name="adj" fmla="val 14136"/>
            </a:avLst>
          </a:prstGeom>
          <a:solidFill>
            <a:schemeClr val="bg1">
              <a:lumMod val="50000"/>
            </a:schemeClr>
          </a:solidFill>
          <a:ln w="3175" cap="flat" cmpd="sng" algn="ctr">
            <a:solidFill>
              <a:srgbClr val="FFFFFF">
                <a:lumMod val="65000"/>
              </a:srgbClr>
            </a:solidFill>
            <a:prstDash val="solid"/>
          </a:ln>
          <a:effectLst/>
        </p:spPr>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FFFFFF"/>
                </a:solidFill>
                <a:latin typeface="Arial"/>
                <a:ea typeface="Meiryo UI"/>
              </a:rPr>
              <a:t>ビジネスソリューション事業本部</a:t>
            </a:r>
            <a:endParaRPr lang="en-US" altLang="ja-JP" sz="1200" b="1" dirty="0">
              <a:solidFill>
                <a:srgbClr val="FFFFFF"/>
              </a:solidFill>
              <a:latin typeface="Arial"/>
              <a:ea typeface="Meiryo UI"/>
            </a:endParaRPr>
          </a:p>
        </p:txBody>
      </p:sp>
      <p:sp>
        <p:nvSpPr>
          <p:cNvPr id="172" name="角丸四角形 171"/>
          <p:cNvSpPr/>
          <p:nvPr/>
        </p:nvSpPr>
        <p:spPr>
          <a:xfrm>
            <a:off x="4543928" y="3774786"/>
            <a:ext cx="180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平島 修（兼） </a:t>
            </a:r>
            <a:r>
              <a:rPr lang="ja-JP" altLang="en-US" sz="1000" b="1" dirty="0">
                <a:solidFill>
                  <a:srgbClr val="000000"/>
                </a:solidFill>
                <a:latin typeface="Arial"/>
                <a:ea typeface="Meiryo UI"/>
              </a:rPr>
              <a:t>執行役員</a:t>
            </a:r>
            <a:endParaRPr lang="ja-JP" altLang="en-US" sz="1200" b="1" dirty="0">
              <a:solidFill>
                <a:srgbClr val="000000"/>
              </a:solidFill>
              <a:latin typeface="Arial"/>
              <a:ea typeface="Meiryo UI"/>
            </a:endParaRPr>
          </a:p>
        </p:txBody>
      </p:sp>
      <p:sp>
        <p:nvSpPr>
          <p:cNvPr id="173" name="角丸四角形 172"/>
          <p:cNvSpPr/>
          <p:nvPr/>
        </p:nvSpPr>
        <p:spPr>
          <a:xfrm>
            <a:off x="4543928" y="3594426"/>
            <a:ext cx="180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rgbClr val="FFFFFF"/>
                </a:solidFill>
                <a:latin typeface="Arial"/>
                <a:ea typeface="Meiryo UI"/>
              </a:rPr>
              <a:t>事業本部長</a:t>
            </a:r>
            <a:endParaRPr lang="en-US" altLang="ja-JP" sz="1050" dirty="0">
              <a:solidFill>
                <a:srgbClr val="FFFFFF"/>
              </a:solidFill>
              <a:latin typeface="Arial"/>
              <a:ea typeface="Meiryo UI"/>
            </a:endParaRPr>
          </a:p>
        </p:txBody>
      </p:sp>
      <p:sp>
        <p:nvSpPr>
          <p:cNvPr id="175" name="角丸四角形 174"/>
          <p:cNvSpPr/>
          <p:nvPr/>
        </p:nvSpPr>
        <p:spPr>
          <a:xfrm>
            <a:off x="4543928" y="1330707"/>
            <a:ext cx="180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徳永 聡 </a:t>
            </a:r>
            <a:r>
              <a:rPr lang="ja-JP" altLang="en-US" sz="1000" b="1" dirty="0">
                <a:solidFill>
                  <a:srgbClr val="000000"/>
                </a:solidFill>
                <a:latin typeface="Arial"/>
                <a:ea typeface="Meiryo UI"/>
              </a:rPr>
              <a:t>執行役員</a:t>
            </a:r>
          </a:p>
        </p:txBody>
      </p:sp>
      <p:sp>
        <p:nvSpPr>
          <p:cNvPr id="176" name="角丸四角形 175"/>
          <p:cNvSpPr/>
          <p:nvPr/>
        </p:nvSpPr>
        <p:spPr>
          <a:xfrm>
            <a:off x="4543928" y="1150350"/>
            <a:ext cx="180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rgbClr val="FFFFFF"/>
                </a:solidFill>
                <a:latin typeface="Arial"/>
                <a:ea typeface="Meiryo UI"/>
              </a:rPr>
              <a:t>事業本部長</a:t>
            </a:r>
            <a:endParaRPr lang="en-US" altLang="ja-JP" sz="1050" dirty="0">
              <a:solidFill>
                <a:srgbClr val="FFFFFF"/>
              </a:solidFill>
              <a:latin typeface="Arial"/>
              <a:ea typeface="Meiryo UI"/>
            </a:endParaRPr>
          </a:p>
        </p:txBody>
      </p:sp>
      <p:sp>
        <p:nvSpPr>
          <p:cNvPr id="178" name="角丸四角形 177"/>
          <p:cNvSpPr/>
          <p:nvPr/>
        </p:nvSpPr>
        <p:spPr>
          <a:xfrm>
            <a:off x="4543928" y="2590698"/>
            <a:ext cx="180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加藤 貴也 </a:t>
            </a:r>
            <a:r>
              <a:rPr lang="ja-JP" altLang="en-US" sz="1000" b="1" dirty="0">
                <a:solidFill>
                  <a:srgbClr val="000000"/>
                </a:solidFill>
                <a:latin typeface="Arial"/>
                <a:ea typeface="Meiryo UI"/>
              </a:rPr>
              <a:t>執行役員</a:t>
            </a:r>
            <a:endParaRPr lang="ja-JP" altLang="en-US" sz="1200" b="1" dirty="0">
              <a:solidFill>
                <a:srgbClr val="000000"/>
              </a:solidFill>
              <a:latin typeface="Arial"/>
              <a:ea typeface="Meiryo UI"/>
            </a:endParaRPr>
          </a:p>
        </p:txBody>
      </p:sp>
      <p:sp>
        <p:nvSpPr>
          <p:cNvPr id="181" name="角丸四角形 180"/>
          <p:cNvSpPr/>
          <p:nvPr/>
        </p:nvSpPr>
        <p:spPr>
          <a:xfrm>
            <a:off x="2704840" y="3270683"/>
            <a:ext cx="1440000" cy="288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dirty="0">
                <a:solidFill>
                  <a:srgbClr val="FFFFFF"/>
                </a:solidFill>
                <a:latin typeface="Arial"/>
                <a:ea typeface="Meiryo UI"/>
              </a:rPr>
              <a:t>取締役</a:t>
            </a:r>
            <a:endParaRPr lang="en-US" altLang="ja-JP" sz="1400" dirty="0">
              <a:solidFill>
                <a:srgbClr val="FFFFFF"/>
              </a:solidFill>
              <a:latin typeface="Arial"/>
              <a:ea typeface="Meiryo UI"/>
            </a:endParaRPr>
          </a:p>
        </p:txBody>
      </p:sp>
      <p:sp>
        <p:nvSpPr>
          <p:cNvPr id="185" name="角丸四角形 184"/>
          <p:cNvSpPr/>
          <p:nvPr/>
        </p:nvSpPr>
        <p:spPr>
          <a:xfrm>
            <a:off x="4543928" y="4954603"/>
            <a:ext cx="180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藤下 高裕　</a:t>
            </a:r>
            <a:r>
              <a:rPr lang="ja-JP" altLang="en-US" sz="1000" b="1" dirty="0">
                <a:solidFill>
                  <a:srgbClr val="000000"/>
                </a:solidFill>
                <a:latin typeface="Arial"/>
                <a:ea typeface="Meiryo UI"/>
              </a:rPr>
              <a:t>執行役員</a:t>
            </a:r>
          </a:p>
        </p:txBody>
      </p:sp>
      <p:sp>
        <p:nvSpPr>
          <p:cNvPr id="186" name="角丸四角形 185"/>
          <p:cNvSpPr/>
          <p:nvPr/>
        </p:nvSpPr>
        <p:spPr>
          <a:xfrm>
            <a:off x="4543928" y="4774246"/>
            <a:ext cx="180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100" dirty="0">
                <a:solidFill>
                  <a:srgbClr val="FFFFFF"/>
                </a:solidFill>
                <a:latin typeface="Arial"/>
                <a:ea typeface="Meiryo UI"/>
              </a:rPr>
              <a:t>事業本部長</a:t>
            </a:r>
            <a:endParaRPr lang="en-US" altLang="ja-JP" sz="1100" dirty="0">
              <a:solidFill>
                <a:srgbClr val="FFFFFF"/>
              </a:solidFill>
              <a:latin typeface="Arial"/>
              <a:ea typeface="Meiryo UI"/>
            </a:endParaRPr>
          </a:p>
        </p:txBody>
      </p:sp>
      <p:sp>
        <p:nvSpPr>
          <p:cNvPr id="187" name="角丸四角形 186"/>
          <p:cNvSpPr/>
          <p:nvPr/>
        </p:nvSpPr>
        <p:spPr>
          <a:xfrm>
            <a:off x="4543928" y="5950023"/>
            <a:ext cx="180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石丸 裕胤　</a:t>
            </a:r>
            <a:r>
              <a:rPr lang="ja-JP" altLang="en-US" sz="1000" b="1" dirty="0">
                <a:solidFill>
                  <a:srgbClr val="000000"/>
                </a:solidFill>
                <a:latin typeface="Arial"/>
                <a:ea typeface="Meiryo UI"/>
              </a:rPr>
              <a:t>執行役員</a:t>
            </a:r>
          </a:p>
        </p:txBody>
      </p:sp>
      <p:sp>
        <p:nvSpPr>
          <p:cNvPr id="188" name="角丸四角形 187"/>
          <p:cNvSpPr/>
          <p:nvPr/>
        </p:nvSpPr>
        <p:spPr>
          <a:xfrm>
            <a:off x="4543928" y="5819538"/>
            <a:ext cx="180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100" dirty="0">
                <a:solidFill>
                  <a:srgbClr val="FFFFFF"/>
                </a:solidFill>
                <a:latin typeface="Arial"/>
                <a:ea typeface="Meiryo UI"/>
              </a:rPr>
              <a:t>事業本部長</a:t>
            </a:r>
            <a:endParaRPr lang="en-US" altLang="ja-JP" sz="1100" dirty="0">
              <a:solidFill>
                <a:srgbClr val="FFFFFF"/>
              </a:solidFill>
              <a:latin typeface="Arial"/>
              <a:ea typeface="Meiryo UI"/>
            </a:endParaRPr>
          </a:p>
        </p:txBody>
      </p:sp>
      <p:sp>
        <p:nvSpPr>
          <p:cNvPr id="189" name="角丸四角形 188"/>
          <p:cNvSpPr/>
          <p:nvPr/>
        </p:nvSpPr>
        <p:spPr>
          <a:xfrm>
            <a:off x="2704840" y="5222962"/>
            <a:ext cx="1440000" cy="54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佐藤 靖彦</a:t>
            </a:r>
            <a:r>
              <a:rPr lang="en-US" altLang="ja-JP" sz="1200" b="1" baseline="30000" dirty="0">
                <a:solidFill>
                  <a:srgbClr val="000000"/>
                </a:solidFill>
                <a:latin typeface="Meiryo UI"/>
                <a:ea typeface="Meiryo UI"/>
              </a:rPr>
              <a:t>※</a:t>
            </a:r>
            <a:endParaRPr lang="ja-JP" altLang="en-US" sz="1200" b="1" baseline="30000" dirty="0">
              <a:solidFill>
                <a:srgbClr val="000000"/>
              </a:solidFill>
              <a:latin typeface="Meiryo UI"/>
              <a:ea typeface="Meiryo UI"/>
            </a:endParaRPr>
          </a:p>
        </p:txBody>
      </p:sp>
      <p:sp>
        <p:nvSpPr>
          <p:cNvPr id="190" name="角丸四角形 189"/>
          <p:cNvSpPr/>
          <p:nvPr/>
        </p:nvSpPr>
        <p:spPr>
          <a:xfrm>
            <a:off x="2704840" y="4933614"/>
            <a:ext cx="1440000" cy="288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400" dirty="0">
                <a:solidFill>
                  <a:srgbClr val="FFFFFF"/>
                </a:solidFill>
                <a:latin typeface="Arial"/>
                <a:ea typeface="Meiryo UI"/>
              </a:rPr>
              <a:t>取締役</a:t>
            </a:r>
            <a:endParaRPr lang="en-US" altLang="ja-JP" sz="1400" dirty="0">
              <a:solidFill>
                <a:srgbClr val="FFFFFF"/>
              </a:solidFill>
              <a:latin typeface="Arial"/>
              <a:ea typeface="Meiryo UI"/>
            </a:endParaRPr>
          </a:p>
        </p:txBody>
      </p:sp>
      <p:sp>
        <p:nvSpPr>
          <p:cNvPr id="191" name="テキスト ボックス 114"/>
          <p:cNvSpPr txBox="1"/>
          <p:nvPr/>
        </p:nvSpPr>
        <p:spPr>
          <a:xfrm>
            <a:off x="3070861" y="5589008"/>
            <a:ext cx="1083650" cy="214198"/>
          </a:xfrm>
          <a:prstGeom prst="rect">
            <a:avLst/>
          </a:prstGeom>
          <a:noFill/>
        </p:spPr>
        <p:txBody>
          <a:bodyPr wrap="none" lIns="0" r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288000"/>
            <a:r>
              <a:rPr lang="en-US" altLang="ja-JP" sz="700" dirty="0">
                <a:solidFill>
                  <a:srgbClr val="000000"/>
                </a:solidFill>
                <a:latin typeface="Meiryo UI"/>
              </a:rPr>
              <a:t>※</a:t>
            </a:r>
            <a:r>
              <a:rPr lang="ja-JP" altLang="en-US" sz="700" dirty="0">
                <a:solidFill>
                  <a:srgbClr val="000000"/>
                </a:solidFill>
                <a:latin typeface="Meiryo UI"/>
              </a:rPr>
              <a:t>ソフトウェアファクトリー管掌　　</a:t>
            </a:r>
          </a:p>
        </p:txBody>
      </p:sp>
      <p:sp>
        <p:nvSpPr>
          <p:cNvPr id="192" name="角丸四角形 191"/>
          <p:cNvSpPr/>
          <p:nvPr/>
        </p:nvSpPr>
        <p:spPr>
          <a:xfrm>
            <a:off x="4543928" y="2402026"/>
            <a:ext cx="180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rgbClr val="FFFFFF"/>
                </a:solidFill>
                <a:latin typeface="Arial"/>
                <a:ea typeface="Meiryo UI"/>
              </a:rPr>
              <a:t>事業本部長</a:t>
            </a:r>
            <a:endParaRPr lang="en-US" altLang="ja-JP" sz="1050" dirty="0">
              <a:solidFill>
                <a:srgbClr val="FFFFFF"/>
              </a:solidFill>
              <a:latin typeface="Arial"/>
              <a:ea typeface="Meiryo UI"/>
            </a:endParaRPr>
          </a:p>
        </p:txBody>
      </p:sp>
      <p:sp>
        <p:nvSpPr>
          <p:cNvPr id="193" name="角丸四角形 192"/>
          <p:cNvSpPr/>
          <p:nvPr/>
        </p:nvSpPr>
        <p:spPr>
          <a:xfrm>
            <a:off x="763024" y="3423146"/>
            <a:ext cx="144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上山 宏　</a:t>
            </a:r>
            <a:r>
              <a:rPr lang="ja-JP" altLang="en-US" sz="1000" b="1" dirty="0">
                <a:solidFill>
                  <a:srgbClr val="000000"/>
                </a:solidFill>
                <a:latin typeface="Arial"/>
                <a:ea typeface="Meiryo UI"/>
              </a:rPr>
              <a:t>執行役員</a:t>
            </a:r>
          </a:p>
        </p:txBody>
      </p:sp>
      <p:sp>
        <p:nvSpPr>
          <p:cNvPr id="194" name="角丸四角形 193"/>
          <p:cNvSpPr/>
          <p:nvPr/>
        </p:nvSpPr>
        <p:spPr>
          <a:xfrm>
            <a:off x="763024" y="3242788"/>
            <a:ext cx="1440000" cy="180000"/>
          </a:xfrm>
          <a:prstGeom prst="roundRect">
            <a:avLst>
              <a:gd name="adj" fmla="val 0"/>
            </a:avLst>
          </a:prstGeom>
          <a:solidFill>
            <a:srgbClr val="6785C1"/>
          </a:solidFill>
          <a:ln w="3175" cap="flat" cmpd="sng" algn="ctr">
            <a:solidFill>
              <a:srgbClr val="6785C1">
                <a:lumMod val="60000"/>
                <a:lumOff val="40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rgbClr val="FFFFFF"/>
                </a:solidFill>
                <a:latin typeface="Arial"/>
                <a:ea typeface="Meiryo UI"/>
              </a:rPr>
              <a:t>事業本部長</a:t>
            </a:r>
            <a:endParaRPr lang="en-US" altLang="ja-JP" sz="1050" dirty="0">
              <a:solidFill>
                <a:srgbClr val="FFFFFF"/>
              </a:solidFill>
              <a:latin typeface="Arial"/>
              <a:ea typeface="Meiryo UI"/>
            </a:endParaRPr>
          </a:p>
        </p:txBody>
      </p:sp>
      <p:cxnSp>
        <p:nvCxnSpPr>
          <p:cNvPr id="4" name="カギ線コネクタ 3"/>
          <p:cNvCxnSpPr>
            <a:stCxn id="169" idx="3"/>
            <a:endCxn id="138" idx="1"/>
          </p:cNvCxnSpPr>
          <p:nvPr/>
        </p:nvCxnSpPr>
        <p:spPr>
          <a:xfrm flipV="1">
            <a:off x="4144840" y="1376260"/>
            <a:ext cx="165944" cy="648921"/>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5" name="カギ線コネクタ 194"/>
          <p:cNvCxnSpPr>
            <a:stCxn id="169" idx="3"/>
            <a:endCxn id="136" idx="1"/>
          </p:cNvCxnSpPr>
          <p:nvPr/>
        </p:nvCxnSpPr>
        <p:spPr>
          <a:xfrm>
            <a:off x="4144840" y="2025181"/>
            <a:ext cx="165944" cy="598957"/>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6" name="カギ線コネクタ 195"/>
          <p:cNvCxnSpPr/>
          <p:nvPr/>
        </p:nvCxnSpPr>
        <p:spPr>
          <a:xfrm>
            <a:off x="4086125" y="3826064"/>
            <a:ext cx="224222" cy="0"/>
          </a:xfrm>
          <a:prstGeom prst="straightConnector1">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0" name="角丸四角形 179"/>
          <p:cNvSpPr/>
          <p:nvPr/>
        </p:nvSpPr>
        <p:spPr>
          <a:xfrm>
            <a:off x="2704840" y="3556064"/>
            <a:ext cx="1440000" cy="54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200" b="1" dirty="0">
                <a:solidFill>
                  <a:srgbClr val="000000"/>
                </a:solidFill>
                <a:latin typeface="Arial"/>
                <a:ea typeface="Meiryo UI"/>
              </a:rPr>
              <a:t>平島 修　</a:t>
            </a:r>
          </a:p>
        </p:txBody>
      </p:sp>
      <p:cxnSp>
        <p:nvCxnSpPr>
          <p:cNvPr id="198" name="カギ線コネクタ 197"/>
          <p:cNvCxnSpPr>
            <a:stCxn id="189" idx="3"/>
            <a:endCxn id="131" idx="1"/>
          </p:cNvCxnSpPr>
          <p:nvPr/>
        </p:nvCxnSpPr>
        <p:spPr>
          <a:xfrm flipV="1">
            <a:off x="4144840" y="4960990"/>
            <a:ext cx="165944" cy="531973"/>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カギ線コネクタ 198"/>
          <p:cNvCxnSpPr>
            <a:stCxn id="189" idx="3"/>
            <a:endCxn id="132" idx="1"/>
          </p:cNvCxnSpPr>
          <p:nvPr/>
        </p:nvCxnSpPr>
        <p:spPr>
          <a:xfrm>
            <a:off x="4144841" y="5492963"/>
            <a:ext cx="165943" cy="505953"/>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0" name="カギ線コネクタ 199"/>
          <p:cNvCxnSpPr>
            <a:stCxn id="169" idx="1"/>
            <a:endCxn id="163" idx="3"/>
          </p:cNvCxnSpPr>
          <p:nvPr/>
        </p:nvCxnSpPr>
        <p:spPr>
          <a:xfrm rot="10800000">
            <a:off x="2275671" y="1335256"/>
            <a:ext cx="429171" cy="689924"/>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1" name="カギ線コネクタ 200"/>
          <p:cNvCxnSpPr>
            <a:stCxn id="180" idx="1"/>
            <a:endCxn id="163" idx="3"/>
          </p:cNvCxnSpPr>
          <p:nvPr/>
        </p:nvCxnSpPr>
        <p:spPr>
          <a:xfrm rot="10800000">
            <a:off x="2275671" y="1335256"/>
            <a:ext cx="429171" cy="2490808"/>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2" name="カギ線コネクタ 201"/>
          <p:cNvCxnSpPr>
            <a:stCxn id="189" idx="1"/>
            <a:endCxn id="163" idx="3"/>
          </p:cNvCxnSpPr>
          <p:nvPr/>
        </p:nvCxnSpPr>
        <p:spPr>
          <a:xfrm rot="10800000">
            <a:off x="2275671" y="1335256"/>
            <a:ext cx="429171" cy="4157706"/>
          </a:xfrm>
          <a:prstGeom prst="bentConnector3">
            <a:avLst>
              <a:gd name="adj1" fmla="val 50000"/>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カギ線コネクタ 203"/>
          <p:cNvCxnSpPr>
            <a:endCxn id="163" idx="3"/>
          </p:cNvCxnSpPr>
          <p:nvPr/>
        </p:nvCxnSpPr>
        <p:spPr>
          <a:xfrm flipV="1">
            <a:off x="2275669" y="1335256"/>
            <a:ext cx="12700" cy="4708270"/>
          </a:xfrm>
          <a:prstGeom prst="bentConnector3">
            <a:avLst>
              <a:gd name="adj1" fmla="val 1706244"/>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18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フィナンシャル・ソリューションズ事業本部 体制</a:t>
            </a:r>
            <a:r>
              <a:rPr lang="ja-JP" altLang="en-US" sz="1600" dirty="0"/>
              <a:t>（</a:t>
            </a:r>
            <a:r>
              <a:rPr lang="en-US" altLang="ja-JP" sz="1600" dirty="0"/>
              <a:t>2023</a:t>
            </a:r>
            <a:r>
              <a:rPr lang="ja-JP" altLang="en-US" sz="1600" dirty="0"/>
              <a:t>年</a:t>
            </a:r>
            <a:r>
              <a:rPr lang="en-US" altLang="ja-JP" sz="1600" dirty="0"/>
              <a:t>7</a:t>
            </a:r>
            <a:r>
              <a:rPr lang="ja-JP" altLang="en-US" sz="1600" dirty="0"/>
              <a:t>月</a:t>
            </a:r>
            <a:r>
              <a:rPr lang="en-US" altLang="ja-JP" sz="1600" dirty="0"/>
              <a:t>1</a:t>
            </a:r>
            <a:r>
              <a:rPr lang="ja-JP" altLang="en-US" sz="1600" dirty="0"/>
              <a:t>日～）</a:t>
            </a:r>
            <a:endParaRPr kumimoji="1" lang="ja-JP" altLang="en-US" dirty="0"/>
          </a:p>
        </p:txBody>
      </p:sp>
      <p:sp>
        <p:nvSpPr>
          <p:cNvPr id="184" name="角丸四角形 183"/>
          <p:cNvSpPr/>
          <p:nvPr/>
        </p:nvSpPr>
        <p:spPr>
          <a:xfrm>
            <a:off x="917354" y="3204889"/>
            <a:ext cx="8280000" cy="1153258"/>
          </a:xfrm>
          <a:prstGeom prst="roundRect">
            <a:avLst>
              <a:gd name="adj" fmla="val 6171"/>
            </a:avLst>
          </a:prstGeom>
          <a:solidFill>
            <a:srgbClr val="FFFFFF">
              <a:lumMod val="95000"/>
            </a:srgbClr>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200" b="1" kern="0" dirty="0">
              <a:solidFill>
                <a:srgbClr val="000000"/>
              </a:solidFill>
              <a:latin typeface="Arial"/>
              <a:ea typeface="Meiryo UI"/>
            </a:endParaRPr>
          </a:p>
        </p:txBody>
      </p:sp>
      <p:sp>
        <p:nvSpPr>
          <p:cNvPr id="185" name="角丸四角形 184"/>
          <p:cNvSpPr/>
          <p:nvPr/>
        </p:nvSpPr>
        <p:spPr>
          <a:xfrm>
            <a:off x="917354" y="3207748"/>
            <a:ext cx="1800000" cy="360000"/>
          </a:xfrm>
          <a:prstGeom prst="roundRect">
            <a:avLst>
              <a:gd name="adj" fmla="val 14136"/>
            </a:avLst>
          </a:prstGeom>
          <a:solidFill>
            <a:schemeClr val="bg1">
              <a:lumMod val="50000"/>
            </a:schemeClr>
          </a:solidFill>
          <a:ln w="3175" cap="flat" cmpd="sng" algn="ctr">
            <a:solidFill>
              <a:schemeClr val="bg1">
                <a:lumMod val="50000"/>
              </a:scheme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b="1" kern="0" dirty="0">
                <a:solidFill>
                  <a:srgbClr val="FFFFFF"/>
                </a:solidFill>
                <a:latin typeface="Arial"/>
                <a:ea typeface="Meiryo UI"/>
              </a:rPr>
              <a:t>グローバル・テクノロジー事業部</a:t>
            </a:r>
            <a:endParaRPr kumimoji="0" lang="en-US" altLang="ja-JP" sz="1050" b="1" kern="0" dirty="0">
              <a:solidFill>
                <a:srgbClr val="FFFFFF"/>
              </a:solidFill>
              <a:latin typeface="Arial"/>
              <a:ea typeface="Meiryo UI"/>
            </a:endParaRPr>
          </a:p>
        </p:txBody>
      </p:sp>
      <p:sp>
        <p:nvSpPr>
          <p:cNvPr id="186" name="正方形/長方形 185"/>
          <p:cNvSpPr/>
          <p:nvPr/>
        </p:nvSpPr>
        <p:spPr>
          <a:xfrm>
            <a:off x="4993934" y="3290465"/>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松葉 敦司</a:t>
            </a:r>
          </a:p>
        </p:txBody>
      </p:sp>
      <p:sp>
        <p:nvSpPr>
          <p:cNvPr id="187" name="正方形/長方形 186"/>
          <p:cNvSpPr/>
          <p:nvPr/>
        </p:nvSpPr>
        <p:spPr>
          <a:xfrm>
            <a:off x="4993934" y="3549440"/>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江田 太</a:t>
            </a:r>
          </a:p>
        </p:txBody>
      </p:sp>
      <p:sp>
        <p:nvSpPr>
          <p:cNvPr id="188" name="正方形/長方形 187"/>
          <p:cNvSpPr/>
          <p:nvPr/>
        </p:nvSpPr>
        <p:spPr>
          <a:xfrm>
            <a:off x="4993934" y="3808414"/>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ｾﾝﾀｰ長　山口 俊一</a:t>
            </a:r>
          </a:p>
        </p:txBody>
      </p:sp>
      <p:sp>
        <p:nvSpPr>
          <p:cNvPr id="189" name="正方形/長方形 188"/>
          <p:cNvSpPr/>
          <p:nvPr/>
        </p:nvSpPr>
        <p:spPr>
          <a:xfrm>
            <a:off x="4993934" y="4067388"/>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谷田 卓志</a:t>
            </a:r>
          </a:p>
        </p:txBody>
      </p:sp>
      <p:sp>
        <p:nvSpPr>
          <p:cNvPr id="190" name="角丸四角形 189"/>
          <p:cNvSpPr/>
          <p:nvPr/>
        </p:nvSpPr>
        <p:spPr>
          <a:xfrm>
            <a:off x="917355" y="4460218"/>
            <a:ext cx="8269513" cy="920428"/>
          </a:xfrm>
          <a:prstGeom prst="roundRect">
            <a:avLst>
              <a:gd name="adj" fmla="val 6171"/>
            </a:avLst>
          </a:prstGeom>
          <a:solidFill>
            <a:srgbClr val="FFFFFF">
              <a:lumMod val="95000"/>
            </a:srgbClr>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200" b="1" kern="0" dirty="0">
              <a:solidFill>
                <a:srgbClr val="000000"/>
              </a:solidFill>
              <a:latin typeface="Arial"/>
              <a:ea typeface="Meiryo UI"/>
            </a:endParaRPr>
          </a:p>
        </p:txBody>
      </p:sp>
      <p:sp>
        <p:nvSpPr>
          <p:cNvPr id="191" name="角丸四角形 190"/>
          <p:cNvSpPr/>
          <p:nvPr/>
        </p:nvSpPr>
        <p:spPr>
          <a:xfrm>
            <a:off x="917354" y="4462280"/>
            <a:ext cx="1800000" cy="245848"/>
          </a:xfrm>
          <a:prstGeom prst="roundRect">
            <a:avLst>
              <a:gd name="adj" fmla="val 14136"/>
            </a:avLst>
          </a:prstGeom>
          <a:solidFill>
            <a:schemeClr val="bg1">
              <a:lumMod val="50000"/>
            </a:schemeClr>
          </a:solidFill>
          <a:ln w="3175" cap="flat" cmpd="sng" algn="ctr">
            <a:solidFill>
              <a:schemeClr val="bg1">
                <a:lumMod val="50000"/>
              </a:scheme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en-US" altLang="ja-JP" sz="1200" b="1" kern="0" dirty="0">
                <a:solidFill>
                  <a:srgbClr val="FFFFFF"/>
                </a:solidFill>
                <a:latin typeface="Arial"/>
                <a:ea typeface="Meiryo UI"/>
              </a:rPr>
              <a:t>BX</a:t>
            </a:r>
            <a:r>
              <a:rPr kumimoji="0" lang="ja-JP" altLang="en-US" sz="1200" b="1" kern="0" dirty="0">
                <a:solidFill>
                  <a:srgbClr val="FFFFFF"/>
                </a:solidFill>
                <a:latin typeface="Arial"/>
                <a:ea typeface="Meiryo UI"/>
              </a:rPr>
              <a:t>事業部</a:t>
            </a:r>
            <a:endParaRPr kumimoji="0" lang="en-US" altLang="ja-JP" sz="1200" b="1" kern="0" dirty="0">
              <a:solidFill>
                <a:srgbClr val="FFFFFF"/>
              </a:solidFill>
              <a:latin typeface="Arial"/>
              <a:ea typeface="Meiryo UI"/>
            </a:endParaRPr>
          </a:p>
        </p:txBody>
      </p:sp>
      <p:sp>
        <p:nvSpPr>
          <p:cNvPr id="192" name="正方形/長方形 191"/>
          <p:cNvSpPr/>
          <p:nvPr/>
        </p:nvSpPr>
        <p:spPr>
          <a:xfrm>
            <a:off x="4993934" y="4708128"/>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a:solidFill>
                  <a:srgbClr val="000000"/>
                </a:solidFill>
                <a:latin typeface="Arial"/>
                <a:ea typeface="Meiryo UI"/>
              </a:rPr>
              <a:t>室長　徳田 明紀子</a:t>
            </a:r>
            <a:r>
              <a:rPr kumimoji="0" lang="ja-JP" altLang="en-US" sz="800" kern="0">
                <a:solidFill>
                  <a:srgbClr val="000000"/>
                </a:solidFill>
                <a:latin typeface="Arial"/>
                <a:ea typeface="Meiryo UI"/>
              </a:rPr>
              <a:t>（兼）</a:t>
            </a:r>
            <a:endParaRPr kumimoji="0" lang="ja-JP" altLang="en-US" sz="1000" kern="0">
              <a:solidFill>
                <a:srgbClr val="000000"/>
              </a:solidFill>
              <a:latin typeface="Arial"/>
              <a:ea typeface="Meiryo UI"/>
            </a:endParaRPr>
          </a:p>
        </p:txBody>
      </p:sp>
      <p:sp>
        <p:nvSpPr>
          <p:cNvPr id="193" name="正方形/長方形 192"/>
          <p:cNvSpPr/>
          <p:nvPr/>
        </p:nvSpPr>
        <p:spPr>
          <a:xfrm>
            <a:off x="4993934" y="4967103"/>
            <a:ext cx="1404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中丸 信一</a:t>
            </a:r>
          </a:p>
        </p:txBody>
      </p:sp>
      <p:sp>
        <p:nvSpPr>
          <p:cNvPr id="210" name="角丸四角形 209"/>
          <p:cNvSpPr/>
          <p:nvPr/>
        </p:nvSpPr>
        <p:spPr>
          <a:xfrm>
            <a:off x="917354" y="1057841"/>
            <a:ext cx="8280000" cy="2053689"/>
          </a:xfrm>
          <a:prstGeom prst="roundRect">
            <a:avLst>
              <a:gd name="adj" fmla="val 6171"/>
            </a:avLst>
          </a:prstGeom>
          <a:solidFill>
            <a:srgbClr val="FFFFFF">
              <a:lumMod val="95000"/>
            </a:srgbClr>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200" b="1" kern="0" dirty="0">
              <a:solidFill>
                <a:srgbClr val="000000"/>
              </a:solidFill>
              <a:latin typeface="Arial"/>
              <a:ea typeface="Meiryo UI"/>
            </a:endParaRPr>
          </a:p>
        </p:txBody>
      </p:sp>
      <p:sp>
        <p:nvSpPr>
          <p:cNvPr id="212" name="正方形/長方形 211"/>
          <p:cNvSpPr/>
          <p:nvPr/>
        </p:nvSpPr>
        <p:spPr>
          <a:xfrm>
            <a:off x="4993934" y="112641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a:solidFill>
                  <a:srgbClr val="000000"/>
                </a:solidFill>
                <a:latin typeface="Arial"/>
                <a:ea typeface="Meiryo UI"/>
              </a:rPr>
              <a:t>部長　徳田 明紀子</a:t>
            </a:r>
          </a:p>
        </p:txBody>
      </p:sp>
      <p:sp>
        <p:nvSpPr>
          <p:cNvPr id="214" name="正方形/長方形 213"/>
          <p:cNvSpPr/>
          <p:nvPr/>
        </p:nvSpPr>
        <p:spPr>
          <a:xfrm>
            <a:off x="4993934" y="139929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堀口 宏幸</a:t>
            </a:r>
          </a:p>
        </p:txBody>
      </p:sp>
      <p:sp>
        <p:nvSpPr>
          <p:cNvPr id="215" name="正方形/長方形 214"/>
          <p:cNvSpPr/>
          <p:nvPr/>
        </p:nvSpPr>
        <p:spPr>
          <a:xfrm>
            <a:off x="4993934" y="167217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室長　赤廣 健児</a:t>
            </a:r>
          </a:p>
        </p:txBody>
      </p:sp>
      <p:sp>
        <p:nvSpPr>
          <p:cNvPr id="216" name="正方形/長方形 215"/>
          <p:cNvSpPr/>
          <p:nvPr/>
        </p:nvSpPr>
        <p:spPr>
          <a:xfrm>
            <a:off x="4993934" y="194505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山北 宏宣</a:t>
            </a:r>
            <a:r>
              <a:rPr kumimoji="0" lang="ja-JP" altLang="en-US" sz="800" kern="0" dirty="0">
                <a:solidFill>
                  <a:srgbClr val="000000"/>
                </a:solidFill>
                <a:latin typeface="Arial"/>
                <a:ea typeface="Meiryo UI"/>
              </a:rPr>
              <a:t>（兼）</a:t>
            </a:r>
            <a:endParaRPr kumimoji="0" lang="ja-JP" altLang="en-US" sz="1000" kern="0" dirty="0">
              <a:solidFill>
                <a:srgbClr val="000000"/>
              </a:solidFill>
              <a:latin typeface="Arial"/>
              <a:ea typeface="Meiryo UI"/>
            </a:endParaRPr>
          </a:p>
        </p:txBody>
      </p:sp>
      <p:sp>
        <p:nvSpPr>
          <p:cNvPr id="217" name="正方形/長方形 216"/>
          <p:cNvSpPr/>
          <p:nvPr/>
        </p:nvSpPr>
        <p:spPr>
          <a:xfrm>
            <a:off x="4993934" y="221793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榎本 啓之</a:t>
            </a:r>
          </a:p>
        </p:txBody>
      </p:sp>
      <p:sp>
        <p:nvSpPr>
          <p:cNvPr id="218" name="正方形/長方形 217"/>
          <p:cNvSpPr/>
          <p:nvPr/>
        </p:nvSpPr>
        <p:spPr>
          <a:xfrm>
            <a:off x="4993934" y="2490818"/>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浅本 勲</a:t>
            </a:r>
          </a:p>
        </p:txBody>
      </p:sp>
      <p:sp>
        <p:nvSpPr>
          <p:cNvPr id="219" name="正方形/長方形 218"/>
          <p:cNvSpPr/>
          <p:nvPr/>
        </p:nvSpPr>
        <p:spPr>
          <a:xfrm>
            <a:off x="4993934" y="2763697"/>
            <a:ext cx="1404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00" kern="0" dirty="0">
                <a:solidFill>
                  <a:srgbClr val="000000"/>
                </a:solidFill>
                <a:latin typeface="Arial"/>
                <a:ea typeface="Meiryo UI"/>
              </a:rPr>
              <a:t>部長　坂下 美香</a:t>
            </a:r>
          </a:p>
        </p:txBody>
      </p:sp>
      <p:sp>
        <p:nvSpPr>
          <p:cNvPr id="221" name="角丸四角形 220"/>
          <p:cNvSpPr/>
          <p:nvPr/>
        </p:nvSpPr>
        <p:spPr>
          <a:xfrm>
            <a:off x="1200925" y="1896280"/>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100" kern="0" dirty="0">
                <a:solidFill>
                  <a:srgbClr val="000000"/>
                </a:solidFill>
                <a:latin typeface="Arial"/>
                <a:ea typeface="Meiryo UI"/>
              </a:rPr>
              <a:t>綱島 拓也　</a:t>
            </a:r>
          </a:p>
        </p:txBody>
      </p:sp>
      <p:sp>
        <p:nvSpPr>
          <p:cNvPr id="222" name="角丸四角形 221"/>
          <p:cNvSpPr/>
          <p:nvPr/>
        </p:nvSpPr>
        <p:spPr>
          <a:xfrm>
            <a:off x="1200925" y="1523491"/>
            <a:ext cx="1260000" cy="36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事業部長兼</a:t>
            </a:r>
            <a:endParaRPr kumimoji="0" lang="en-US" altLang="ja-JP" sz="1200" kern="0" dirty="0">
              <a:solidFill>
                <a:srgbClr val="FFFFFF"/>
              </a:solidFill>
              <a:latin typeface="Arial"/>
              <a:ea typeface="Meiryo UI"/>
            </a:endParaRPr>
          </a:p>
          <a:p>
            <a:pPr algn="ctr">
              <a:defRPr/>
            </a:pPr>
            <a:r>
              <a:rPr kumimoji="0" lang="ja-JP" altLang="en-US" sz="1200" kern="0" dirty="0">
                <a:solidFill>
                  <a:srgbClr val="FFFFFF"/>
                </a:solidFill>
                <a:latin typeface="Arial"/>
                <a:ea typeface="Meiryo UI"/>
              </a:rPr>
              <a:t>営業統括部長</a:t>
            </a:r>
            <a:endParaRPr kumimoji="0" lang="en-US" altLang="ja-JP" sz="1200" kern="0" dirty="0">
              <a:solidFill>
                <a:srgbClr val="FFFFFF"/>
              </a:solidFill>
              <a:latin typeface="Arial"/>
              <a:ea typeface="Meiryo UI"/>
            </a:endParaRPr>
          </a:p>
        </p:txBody>
      </p:sp>
      <p:sp>
        <p:nvSpPr>
          <p:cNvPr id="237" name="正方形/長方形 236"/>
          <p:cNvSpPr/>
          <p:nvPr/>
        </p:nvSpPr>
        <p:spPr>
          <a:xfrm>
            <a:off x="3073696" y="112641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営業第一部</a:t>
            </a:r>
          </a:p>
        </p:txBody>
      </p:sp>
      <p:sp>
        <p:nvSpPr>
          <p:cNvPr id="238" name="正方形/長方形 237"/>
          <p:cNvSpPr/>
          <p:nvPr/>
        </p:nvSpPr>
        <p:spPr>
          <a:xfrm>
            <a:off x="3073696" y="139929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営業第二部</a:t>
            </a:r>
          </a:p>
        </p:txBody>
      </p:sp>
      <p:sp>
        <p:nvSpPr>
          <p:cNvPr id="239" name="正方形/長方形 238"/>
          <p:cNvSpPr/>
          <p:nvPr/>
        </p:nvSpPr>
        <p:spPr>
          <a:xfrm>
            <a:off x="3073696" y="167217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営業企画室</a:t>
            </a:r>
          </a:p>
        </p:txBody>
      </p:sp>
      <p:sp>
        <p:nvSpPr>
          <p:cNvPr id="240" name="正方形/長方形 239"/>
          <p:cNvSpPr/>
          <p:nvPr/>
        </p:nvSpPr>
        <p:spPr>
          <a:xfrm>
            <a:off x="3073696" y="194505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開発第一部</a:t>
            </a:r>
          </a:p>
        </p:txBody>
      </p:sp>
      <p:sp>
        <p:nvSpPr>
          <p:cNvPr id="241" name="正方形/長方形 240"/>
          <p:cNvSpPr/>
          <p:nvPr/>
        </p:nvSpPr>
        <p:spPr>
          <a:xfrm>
            <a:off x="3073696" y="221793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開発第二部</a:t>
            </a:r>
          </a:p>
        </p:txBody>
      </p:sp>
      <p:sp>
        <p:nvSpPr>
          <p:cNvPr id="242" name="正方形/長方形 241"/>
          <p:cNvSpPr/>
          <p:nvPr/>
        </p:nvSpPr>
        <p:spPr>
          <a:xfrm>
            <a:off x="3073696" y="2490818"/>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カスタマーサービス第一部</a:t>
            </a:r>
          </a:p>
        </p:txBody>
      </p:sp>
      <p:sp>
        <p:nvSpPr>
          <p:cNvPr id="243" name="正方形/長方形 242"/>
          <p:cNvSpPr/>
          <p:nvPr/>
        </p:nvSpPr>
        <p:spPr>
          <a:xfrm>
            <a:off x="3073696" y="2763697"/>
            <a:ext cx="1908000" cy="216000"/>
          </a:xfrm>
          <a:prstGeom prst="rect">
            <a:avLst/>
          </a:prstGeom>
          <a:solidFill>
            <a:srgbClr val="FFFFFF"/>
          </a:solidFill>
          <a:ln w="6350"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カスタマーサービス第二部</a:t>
            </a:r>
          </a:p>
        </p:txBody>
      </p:sp>
      <p:sp>
        <p:nvSpPr>
          <p:cNvPr id="253" name="正方形/長方形 252"/>
          <p:cNvSpPr/>
          <p:nvPr/>
        </p:nvSpPr>
        <p:spPr>
          <a:xfrm>
            <a:off x="3073696" y="3290465"/>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セールス＆マーケティング戦略部</a:t>
            </a:r>
          </a:p>
        </p:txBody>
      </p:sp>
      <p:sp>
        <p:nvSpPr>
          <p:cNvPr id="254" name="正方形/長方形 253"/>
          <p:cNvSpPr/>
          <p:nvPr/>
        </p:nvSpPr>
        <p:spPr>
          <a:xfrm>
            <a:off x="3073696" y="3549440"/>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en-US" altLang="ja-JP" sz="1050" kern="0" dirty="0">
                <a:solidFill>
                  <a:srgbClr val="000000"/>
                </a:solidFill>
                <a:latin typeface="Arial"/>
                <a:ea typeface="Meiryo UI"/>
              </a:rPr>
              <a:t>ETRM</a:t>
            </a:r>
            <a:r>
              <a:rPr kumimoji="0" lang="ja-JP" altLang="en-US" sz="1050" kern="0" dirty="0">
                <a:solidFill>
                  <a:srgbClr val="000000"/>
                </a:solidFill>
                <a:latin typeface="Arial"/>
                <a:ea typeface="Meiryo UI"/>
              </a:rPr>
              <a:t>ソリューション部</a:t>
            </a:r>
          </a:p>
        </p:txBody>
      </p:sp>
      <p:sp>
        <p:nvSpPr>
          <p:cNvPr id="255" name="正方形/長方形 254"/>
          <p:cNvSpPr/>
          <p:nvPr/>
        </p:nvSpPr>
        <p:spPr>
          <a:xfrm>
            <a:off x="3073696" y="3808414"/>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zh-CN" altLang="en-US" sz="1050" kern="0" dirty="0">
                <a:solidFill>
                  <a:srgbClr val="000000"/>
                </a:solidFill>
                <a:latin typeface="Arial"/>
                <a:ea typeface="Meiryo UI"/>
              </a:rPr>
              <a:t>先端金融工学</a:t>
            </a:r>
            <a:r>
              <a:rPr kumimoji="0" lang="ja-JP" altLang="en-US" sz="1050" kern="0" dirty="0">
                <a:solidFill>
                  <a:srgbClr val="000000"/>
                </a:solidFill>
                <a:latin typeface="Arial"/>
                <a:ea typeface="Meiryo UI"/>
              </a:rPr>
              <a:t>センター</a:t>
            </a:r>
          </a:p>
        </p:txBody>
      </p:sp>
      <p:sp>
        <p:nvSpPr>
          <p:cNvPr id="256" name="正方形/長方形 255"/>
          <p:cNvSpPr/>
          <p:nvPr/>
        </p:nvSpPr>
        <p:spPr>
          <a:xfrm>
            <a:off x="3073696" y="4067388"/>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050" kern="0" dirty="0">
                <a:solidFill>
                  <a:srgbClr val="000000"/>
                </a:solidFill>
                <a:latin typeface="Arial"/>
                <a:ea typeface="Meiryo UI"/>
              </a:rPr>
              <a:t>マーケット・ソリューション部</a:t>
            </a:r>
          </a:p>
        </p:txBody>
      </p:sp>
      <p:sp>
        <p:nvSpPr>
          <p:cNvPr id="263" name="正方形/長方形 262"/>
          <p:cNvSpPr/>
          <p:nvPr/>
        </p:nvSpPr>
        <p:spPr>
          <a:xfrm>
            <a:off x="3073696" y="4708128"/>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en-US" altLang="ja-JP" sz="1050" kern="0" dirty="0">
                <a:solidFill>
                  <a:srgbClr val="000000"/>
                </a:solidFill>
                <a:latin typeface="Arial"/>
                <a:ea typeface="Meiryo UI"/>
              </a:rPr>
              <a:t>BX</a:t>
            </a:r>
            <a:r>
              <a:rPr kumimoji="0" lang="ja-JP" altLang="en-US" sz="1050" kern="0" dirty="0">
                <a:solidFill>
                  <a:srgbClr val="000000"/>
                </a:solidFill>
                <a:latin typeface="Arial"/>
                <a:ea typeface="Meiryo UI"/>
              </a:rPr>
              <a:t>企画室</a:t>
            </a:r>
          </a:p>
        </p:txBody>
      </p:sp>
      <p:sp>
        <p:nvSpPr>
          <p:cNvPr id="264" name="正方形/長方形 263"/>
          <p:cNvSpPr/>
          <p:nvPr/>
        </p:nvSpPr>
        <p:spPr>
          <a:xfrm>
            <a:off x="3073696" y="4967103"/>
            <a:ext cx="1908000" cy="216000"/>
          </a:xfrm>
          <a:prstGeom prst="rect">
            <a:avLst/>
          </a:prstGeom>
          <a:solidFill>
            <a:srgbClr val="FFFFFF"/>
          </a:solidFill>
          <a:ln w="3175" cap="flat" cmpd="sng" algn="ctr">
            <a:solidFill>
              <a:srgbClr val="000000"/>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en-US" altLang="ja-JP" sz="1050" kern="0" dirty="0">
                <a:solidFill>
                  <a:srgbClr val="000000"/>
                </a:solidFill>
                <a:latin typeface="Arial"/>
                <a:ea typeface="Meiryo UI"/>
              </a:rPr>
              <a:t>BX</a:t>
            </a:r>
            <a:r>
              <a:rPr kumimoji="0" lang="ja-JP" altLang="en-US" sz="1050" kern="0" dirty="0">
                <a:solidFill>
                  <a:srgbClr val="000000"/>
                </a:solidFill>
                <a:latin typeface="Arial"/>
                <a:ea typeface="Meiryo UI"/>
              </a:rPr>
              <a:t>開発部</a:t>
            </a:r>
          </a:p>
        </p:txBody>
      </p:sp>
      <p:sp>
        <p:nvSpPr>
          <p:cNvPr id="269" name="角丸四角形 268"/>
          <p:cNvSpPr/>
          <p:nvPr/>
        </p:nvSpPr>
        <p:spPr>
          <a:xfrm>
            <a:off x="686992" y="613024"/>
            <a:ext cx="4320000" cy="360000"/>
          </a:xfrm>
          <a:prstGeom prst="roundRect">
            <a:avLst>
              <a:gd name="adj" fmla="val 10603"/>
            </a:avLst>
          </a:prstGeom>
          <a:solidFill>
            <a:srgbClr val="6785C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72000" tIns="72000" rIns="72000" bIns="72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1200" b="1" dirty="0">
                <a:solidFill>
                  <a:srgbClr val="FFFFFF"/>
                </a:solidFill>
                <a:latin typeface="Arial"/>
                <a:ea typeface="Meiryo UI"/>
              </a:rPr>
              <a:t>フィナンシャル・ソリューションズ事業本部　事業本部長　平島 修</a:t>
            </a:r>
            <a:endParaRPr lang="en-US" altLang="ja-JP" sz="1200" b="1" dirty="0">
              <a:solidFill>
                <a:srgbClr val="FFFFFF"/>
              </a:solidFill>
              <a:latin typeface="Arial"/>
              <a:ea typeface="Meiryo UI"/>
            </a:endParaRPr>
          </a:p>
        </p:txBody>
      </p:sp>
      <p:sp>
        <p:nvSpPr>
          <p:cNvPr id="270" name="角丸四角形 269"/>
          <p:cNvSpPr/>
          <p:nvPr/>
        </p:nvSpPr>
        <p:spPr>
          <a:xfrm>
            <a:off x="917354" y="1057840"/>
            <a:ext cx="1800000" cy="360000"/>
          </a:xfrm>
          <a:prstGeom prst="roundRect">
            <a:avLst>
              <a:gd name="adj" fmla="val 10603"/>
            </a:avLst>
          </a:prstGeom>
          <a:solidFill>
            <a:schemeClr val="bg1">
              <a:lumMod val="50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1200" b="1" dirty="0">
                <a:solidFill>
                  <a:srgbClr val="FFFFFF"/>
                </a:solidFill>
                <a:latin typeface="Arial"/>
                <a:ea typeface="Meiryo UI"/>
              </a:rPr>
              <a:t>金融ソリューション事業部</a:t>
            </a:r>
            <a:endParaRPr lang="en-US" altLang="ja-JP" sz="1200" b="1" dirty="0">
              <a:solidFill>
                <a:srgbClr val="FFFFFF"/>
              </a:solidFill>
              <a:latin typeface="Arial"/>
              <a:ea typeface="Meiryo UI"/>
            </a:endParaRPr>
          </a:p>
        </p:txBody>
      </p:sp>
      <p:cxnSp>
        <p:nvCxnSpPr>
          <p:cNvPr id="271" name="カギ線コネクタ 270"/>
          <p:cNvCxnSpPr>
            <a:stCxn id="270" idx="1"/>
          </p:cNvCxnSpPr>
          <p:nvPr/>
        </p:nvCxnSpPr>
        <p:spPr>
          <a:xfrm rot="10800000">
            <a:off x="825544" y="934924"/>
            <a:ext cx="91810" cy="302916"/>
          </a:xfrm>
          <a:prstGeom prst="bentConnector2">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76" name="角丸四角形 275"/>
          <p:cNvSpPr/>
          <p:nvPr/>
        </p:nvSpPr>
        <p:spPr>
          <a:xfrm>
            <a:off x="2796350" y="1124880"/>
            <a:ext cx="245566" cy="770420"/>
          </a:xfrm>
          <a:prstGeom prst="roundRect">
            <a:avLst>
              <a:gd name="adj" fmla="val 10603"/>
            </a:avLst>
          </a:prstGeom>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eaVert"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chemeClr val="tx1"/>
                </a:solidFill>
                <a:latin typeface="Arial"/>
                <a:ea typeface="Meiryo UI"/>
              </a:rPr>
              <a:t>営業統括部</a:t>
            </a:r>
            <a:endParaRPr lang="en-US" altLang="ja-JP" sz="1050" dirty="0">
              <a:solidFill>
                <a:schemeClr val="tx1"/>
              </a:solidFill>
              <a:latin typeface="Arial"/>
              <a:ea typeface="Meiryo UI"/>
            </a:endParaRPr>
          </a:p>
        </p:txBody>
      </p:sp>
      <p:sp>
        <p:nvSpPr>
          <p:cNvPr id="277" name="角丸四角形 276"/>
          <p:cNvSpPr/>
          <p:nvPr/>
        </p:nvSpPr>
        <p:spPr>
          <a:xfrm>
            <a:off x="2796350" y="1956589"/>
            <a:ext cx="245566" cy="1023108"/>
          </a:xfrm>
          <a:prstGeom prst="roundRect">
            <a:avLst>
              <a:gd name="adj" fmla="val 10603"/>
            </a:avLst>
          </a:prstGeom>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eaVert" wrap="non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50" dirty="0">
                <a:solidFill>
                  <a:schemeClr val="tx1"/>
                </a:solidFill>
                <a:latin typeface="Arial"/>
                <a:ea typeface="Meiryo UI"/>
              </a:rPr>
              <a:t>開発統括部</a:t>
            </a:r>
            <a:endParaRPr lang="en-US" altLang="ja-JP" sz="1050" dirty="0">
              <a:solidFill>
                <a:schemeClr val="tx1"/>
              </a:solidFill>
              <a:latin typeface="Arial"/>
              <a:ea typeface="Meiryo UI"/>
            </a:endParaRPr>
          </a:p>
        </p:txBody>
      </p:sp>
      <p:sp>
        <p:nvSpPr>
          <p:cNvPr id="278" name="角丸四角形 277"/>
          <p:cNvSpPr/>
          <p:nvPr/>
        </p:nvSpPr>
        <p:spPr>
          <a:xfrm>
            <a:off x="1200925" y="2605805"/>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kumimoji="0" lang="ja-JP" altLang="en-US" sz="1100" kern="0" dirty="0">
                <a:solidFill>
                  <a:srgbClr val="000000"/>
                </a:solidFill>
              </a:rPr>
              <a:t>山北 宏宣</a:t>
            </a:r>
            <a:endParaRPr kumimoji="0" lang="ja-JP" altLang="en-US" sz="1100" kern="0" dirty="0">
              <a:solidFill>
                <a:srgbClr val="000000"/>
              </a:solidFill>
              <a:latin typeface="Arial"/>
              <a:ea typeface="Meiryo UI"/>
            </a:endParaRPr>
          </a:p>
        </p:txBody>
      </p:sp>
      <p:sp>
        <p:nvSpPr>
          <p:cNvPr id="279" name="角丸四角形 278"/>
          <p:cNvSpPr/>
          <p:nvPr/>
        </p:nvSpPr>
        <p:spPr>
          <a:xfrm>
            <a:off x="1200925" y="2421345"/>
            <a:ext cx="1260000" cy="18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開発統括部長</a:t>
            </a:r>
            <a:endParaRPr kumimoji="0" lang="en-US" altLang="ja-JP" sz="1200" kern="0" dirty="0">
              <a:solidFill>
                <a:srgbClr val="FFFFFF"/>
              </a:solidFill>
              <a:latin typeface="Arial"/>
              <a:ea typeface="Meiryo UI"/>
            </a:endParaRPr>
          </a:p>
        </p:txBody>
      </p:sp>
      <p:sp>
        <p:nvSpPr>
          <p:cNvPr id="286" name="角丸四角形 285"/>
          <p:cNvSpPr/>
          <p:nvPr/>
        </p:nvSpPr>
        <p:spPr>
          <a:xfrm>
            <a:off x="6510339" y="1124881"/>
            <a:ext cx="2600325" cy="758611"/>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indent="-88900">
              <a:spcBef>
                <a:spcPts val="600"/>
              </a:spcBef>
              <a:buFont typeface="Arial" panose="020B0604020202020204" pitchFamily="34" charset="0"/>
              <a:buChar char="•"/>
            </a:pPr>
            <a:r>
              <a:rPr lang="en-US" altLang="ja-JP" sz="1200" dirty="0">
                <a:solidFill>
                  <a:schemeClr val="tx1"/>
                </a:solidFill>
                <a:latin typeface="+mj-ea"/>
                <a:ea typeface="+mj-ea"/>
              </a:rPr>
              <a:t>Prélude</a:t>
            </a:r>
            <a:r>
              <a:rPr lang="ja-JP" altLang="en-US" sz="1200" dirty="0">
                <a:solidFill>
                  <a:schemeClr val="tx1"/>
                </a:solidFill>
                <a:latin typeface="+mj-ea"/>
                <a:ea typeface="+mj-ea"/>
              </a:rPr>
              <a:t> </a:t>
            </a:r>
            <a:r>
              <a:rPr lang="en-US" altLang="ja-JP" sz="1200" dirty="0">
                <a:solidFill>
                  <a:schemeClr val="tx1"/>
                </a:solidFill>
                <a:latin typeface="+mj-ea"/>
                <a:ea typeface="+mj-ea"/>
              </a:rPr>
              <a:t>Enterprise </a:t>
            </a:r>
            <a:r>
              <a:rPr lang="ja-JP" altLang="en-US" sz="1200" dirty="0">
                <a:solidFill>
                  <a:schemeClr val="tx1"/>
                </a:solidFill>
                <a:latin typeface="+mj-ea"/>
                <a:ea typeface="+mj-ea"/>
              </a:rPr>
              <a:t>営業・企画</a:t>
            </a:r>
            <a:endParaRPr lang="en-US" altLang="ja-JP" sz="1200" dirty="0">
              <a:solidFill>
                <a:schemeClr val="tx1"/>
              </a:solidFill>
              <a:latin typeface="+mj-ea"/>
              <a:ea typeface="+mj-ea"/>
            </a:endParaRPr>
          </a:p>
          <a:p>
            <a:pPr marL="88900" indent="-88900">
              <a:spcBef>
                <a:spcPts val="600"/>
              </a:spcBef>
              <a:buFont typeface="Arial" panose="020B0604020202020204" pitchFamily="34" charset="0"/>
              <a:buChar char="•"/>
            </a:pPr>
            <a:r>
              <a:rPr lang="en-US" altLang="ja-JP" sz="1200" dirty="0">
                <a:solidFill>
                  <a:schemeClr val="tx1"/>
                </a:solidFill>
                <a:latin typeface="+mj-ea"/>
                <a:ea typeface="+mj-ea"/>
              </a:rPr>
              <a:t>Master</a:t>
            </a:r>
            <a:r>
              <a:rPr lang="ja-JP" altLang="en-US" sz="1200" dirty="0">
                <a:solidFill>
                  <a:schemeClr val="tx1"/>
                </a:solidFill>
                <a:latin typeface="+mj-ea"/>
                <a:ea typeface="+mj-ea"/>
              </a:rPr>
              <a:t>シリーズ 営業・企画</a:t>
            </a:r>
            <a:endParaRPr lang="en-US" altLang="ja-JP" sz="1200" dirty="0">
              <a:solidFill>
                <a:schemeClr val="tx1"/>
              </a:solidFill>
              <a:latin typeface="+mj-ea"/>
              <a:ea typeface="+mj-ea"/>
            </a:endParaRPr>
          </a:p>
          <a:p>
            <a:pPr marL="88900" indent="-88900">
              <a:spcBef>
                <a:spcPts val="600"/>
              </a:spcBef>
              <a:buFont typeface="Arial" panose="020B0604020202020204" pitchFamily="34" charset="0"/>
              <a:buChar char="•"/>
            </a:pPr>
            <a:r>
              <a:rPr lang="ja-JP" altLang="en-US" sz="1200" dirty="0">
                <a:solidFill>
                  <a:schemeClr val="tx1"/>
                </a:solidFill>
                <a:latin typeface="+mj-ea"/>
                <a:ea typeface="+mj-ea"/>
              </a:rPr>
              <a:t>その他金融ソリューション営業・企画</a:t>
            </a:r>
          </a:p>
        </p:txBody>
      </p:sp>
      <p:sp>
        <p:nvSpPr>
          <p:cNvPr id="287" name="角丸四角形 286"/>
          <p:cNvSpPr/>
          <p:nvPr/>
        </p:nvSpPr>
        <p:spPr>
          <a:xfrm>
            <a:off x="6510339" y="1956589"/>
            <a:ext cx="2600325" cy="1023108"/>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a:spcBef>
                <a:spcPts val="600"/>
              </a:spcBef>
              <a:buFont typeface="Arial" panose="020B0604020202020204" pitchFamily="34" charset="0"/>
              <a:buChar char="•"/>
            </a:pPr>
            <a:r>
              <a:rPr lang="en-US" altLang="ja-JP" sz="1200" dirty="0">
                <a:solidFill>
                  <a:schemeClr val="tx1"/>
                </a:solidFill>
                <a:latin typeface="+mj-ea"/>
                <a:ea typeface="+mj-ea"/>
              </a:rPr>
              <a:t>Prélude Enterprise </a:t>
            </a:r>
            <a:r>
              <a:rPr lang="ja-JP" altLang="en-US" sz="1200" dirty="0">
                <a:solidFill>
                  <a:schemeClr val="tx1"/>
                </a:solidFill>
                <a:latin typeface="+mj-ea"/>
                <a:ea typeface="+mj-ea"/>
              </a:rPr>
              <a:t>パッケージ開発</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en-US" altLang="ja-JP" sz="1200" dirty="0">
                <a:solidFill>
                  <a:schemeClr val="tx1"/>
                </a:solidFill>
                <a:latin typeface="+mj-ea"/>
                <a:ea typeface="+mj-ea"/>
              </a:rPr>
              <a:t>Prélude </a:t>
            </a:r>
            <a:r>
              <a:rPr lang="ja-JP" altLang="en-US" sz="1200" dirty="0">
                <a:solidFill>
                  <a:schemeClr val="tx1"/>
                </a:solidFill>
                <a:latin typeface="+mj-ea"/>
                <a:ea typeface="+mj-ea"/>
              </a:rPr>
              <a:t>新規導入</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en-US" altLang="ja-JP" sz="1200" dirty="0">
                <a:solidFill>
                  <a:schemeClr val="tx1"/>
                </a:solidFill>
                <a:latin typeface="+mj-ea"/>
                <a:ea typeface="+mj-ea"/>
              </a:rPr>
              <a:t>Prélude </a:t>
            </a:r>
            <a:r>
              <a:rPr lang="ja-JP" altLang="en-US" sz="1200" dirty="0">
                <a:solidFill>
                  <a:schemeClr val="tx1"/>
                </a:solidFill>
                <a:latin typeface="+mj-ea"/>
                <a:ea typeface="+mj-ea"/>
              </a:rPr>
              <a:t>保守・追加開発</a:t>
            </a:r>
          </a:p>
        </p:txBody>
      </p:sp>
      <p:sp>
        <p:nvSpPr>
          <p:cNvPr id="288" name="角丸四角形 287"/>
          <p:cNvSpPr/>
          <p:nvPr/>
        </p:nvSpPr>
        <p:spPr>
          <a:xfrm>
            <a:off x="1177577" y="3840129"/>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100" kern="0" dirty="0">
                <a:solidFill>
                  <a:srgbClr val="000000"/>
                </a:solidFill>
                <a:latin typeface="Arial"/>
                <a:ea typeface="Meiryo UI"/>
              </a:rPr>
              <a:t>原　卓也</a:t>
            </a:r>
          </a:p>
        </p:txBody>
      </p:sp>
      <p:sp>
        <p:nvSpPr>
          <p:cNvPr id="289" name="角丸四角形 288"/>
          <p:cNvSpPr/>
          <p:nvPr/>
        </p:nvSpPr>
        <p:spPr>
          <a:xfrm>
            <a:off x="1177577" y="3657840"/>
            <a:ext cx="1260000" cy="18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事業部長</a:t>
            </a:r>
            <a:endParaRPr kumimoji="0" lang="en-US" altLang="ja-JP" sz="1200" kern="0" dirty="0">
              <a:solidFill>
                <a:srgbClr val="FFFFFF"/>
              </a:solidFill>
              <a:latin typeface="Arial"/>
              <a:ea typeface="Meiryo UI"/>
            </a:endParaRPr>
          </a:p>
        </p:txBody>
      </p:sp>
      <p:sp>
        <p:nvSpPr>
          <p:cNvPr id="292" name="角丸四角形 291"/>
          <p:cNvSpPr/>
          <p:nvPr/>
        </p:nvSpPr>
        <p:spPr>
          <a:xfrm>
            <a:off x="1196420" y="4956743"/>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defRPr/>
            </a:pPr>
            <a:r>
              <a:rPr kumimoji="0" lang="ja-JP" altLang="en-US" sz="1100" kern="0" dirty="0">
                <a:solidFill>
                  <a:srgbClr val="000000"/>
                </a:solidFill>
              </a:rPr>
              <a:t>佐藤 弘樹</a:t>
            </a:r>
          </a:p>
        </p:txBody>
      </p:sp>
      <p:sp>
        <p:nvSpPr>
          <p:cNvPr id="293" name="角丸四角形 292"/>
          <p:cNvSpPr/>
          <p:nvPr/>
        </p:nvSpPr>
        <p:spPr>
          <a:xfrm>
            <a:off x="1196420" y="4774454"/>
            <a:ext cx="1260000" cy="18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事業部長</a:t>
            </a:r>
            <a:endParaRPr kumimoji="0" lang="en-US" altLang="ja-JP" sz="1200" kern="0" dirty="0">
              <a:solidFill>
                <a:srgbClr val="FFFFFF"/>
              </a:solidFill>
              <a:latin typeface="Arial"/>
              <a:ea typeface="Meiryo UI"/>
            </a:endParaRPr>
          </a:p>
        </p:txBody>
      </p:sp>
      <p:cxnSp>
        <p:nvCxnSpPr>
          <p:cNvPr id="294" name="カギ線コネクタ 293"/>
          <p:cNvCxnSpPr>
            <a:stCxn id="185" idx="1"/>
          </p:cNvCxnSpPr>
          <p:nvPr/>
        </p:nvCxnSpPr>
        <p:spPr>
          <a:xfrm rot="10800000">
            <a:off x="825500" y="964480"/>
            <a:ext cx="91854" cy="2423268"/>
          </a:xfrm>
          <a:prstGeom prst="bentConnector2">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7" name="カギ線コネクタ 296"/>
          <p:cNvCxnSpPr>
            <a:stCxn id="191" idx="1"/>
          </p:cNvCxnSpPr>
          <p:nvPr/>
        </p:nvCxnSpPr>
        <p:spPr>
          <a:xfrm rot="10800000">
            <a:off x="825500" y="988996"/>
            <a:ext cx="91854" cy="3596208"/>
          </a:xfrm>
          <a:prstGeom prst="bentConnector2">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0" name="カギ線コネクタ 299"/>
          <p:cNvCxnSpPr>
            <a:stCxn id="72" idx="1"/>
          </p:cNvCxnSpPr>
          <p:nvPr/>
        </p:nvCxnSpPr>
        <p:spPr>
          <a:xfrm rot="10800000">
            <a:off x="825500" y="973026"/>
            <a:ext cx="4231854" cy="4625933"/>
          </a:xfrm>
          <a:prstGeom prst="bentConnector2">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7" name="角丸四角形 306"/>
          <p:cNvSpPr/>
          <p:nvPr/>
        </p:nvSpPr>
        <p:spPr>
          <a:xfrm>
            <a:off x="6510339" y="3288186"/>
            <a:ext cx="2600325" cy="1023108"/>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a:spcBef>
                <a:spcPts val="600"/>
              </a:spcBef>
              <a:buFont typeface="Arial" panose="020B0604020202020204" pitchFamily="34" charset="0"/>
              <a:buChar char="•"/>
            </a:pPr>
            <a:r>
              <a:rPr lang="en-US" altLang="ja-JP" sz="1200" dirty="0">
                <a:solidFill>
                  <a:schemeClr val="tx1"/>
                </a:solidFill>
                <a:latin typeface="+mj-ea"/>
                <a:ea typeface="+mj-ea"/>
              </a:rPr>
              <a:t>ETRM</a:t>
            </a:r>
            <a:r>
              <a:rPr lang="ja-JP" altLang="en-US" sz="1200" dirty="0">
                <a:solidFill>
                  <a:schemeClr val="tx1"/>
                </a:solidFill>
                <a:latin typeface="+mj-ea"/>
                <a:ea typeface="+mj-ea"/>
              </a:rPr>
              <a:t>及びｸｵﾝﾂｻｰﾋﾞｽ等 営業・企画</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en-US" altLang="ja-JP" sz="1200" dirty="0">
                <a:solidFill>
                  <a:schemeClr val="tx1"/>
                </a:solidFill>
                <a:latin typeface="+mj-ea"/>
                <a:ea typeface="+mj-ea"/>
              </a:rPr>
              <a:t>ETRM</a:t>
            </a:r>
            <a:r>
              <a:rPr lang="ja-JP" altLang="en-US" sz="1200" dirty="0">
                <a:solidFill>
                  <a:schemeClr val="tx1"/>
                </a:solidFill>
                <a:latin typeface="+mj-ea"/>
                <a:ea typeface="+mj-ea"/>
              </a:rPr>
              <a:t>ソリューションの導入・保守</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ja-JP" altLang="en-US" sz="1200" dirty="0">
                <a:solidFill>
                  <a:schemeClr val="tx1"/>
                </a:solidFill>
                <a:latin typeface="+mj-ea"/>
              </a:rPr>
              <a:t>ｸｵﾝﾂｻｰﾋﾞｽ</a:t>
            </a:r>
            <a:r>
              <a:rPr lang="ja-JP" altLang="en-US" sz="700" dirty="0">
                <a:solidFill>
                  <a:schemeClr val="tx1"/>
                </a:solidFill>
                <a:latin typeface="+mj-ea"/>
              </a:rPr>
              <a:t>（</a:t>
            </a:r>
            <a:r>
              <a:rPr lang="ja-JP" altLang="en-US" sz="700" dirty="0">
                <a:solidFill>
                  <a:schemeClr val="tx1"/>
                </a:solidFill>
                <a:latin typeface="+mj-ea"/>
                <a:ea typeface="+mj-ea"/>
              </a:rPr>
              <a:t>例：</a:t>
            </a:r>
            <a:r>
              <a:rPr lang="en-US" altLang="ja-JP" sz="700" dirty="0" err="1">
                <a:solidFill>
                  <a:schemeClr val="tx1"/>
                </a:solidFill>
                <a:latin typeface="+mj-ea"/>
                <a:ea typeface="+mj-ea"/>
              </a:rPr>
              <a:t>Mocalc,KAIEMOTE</a:t>
            </a:r>
            <a:r>
              <a:rPr lang="ja-JP" altLang="en-US" sz="700" dirty="0">
                <a:solidFill>
                  <a:schemeClr val="tx1"/>
                </a:solidFill>
                <a:latin typeface="+mj-ea"/>
                <a:ea typeface="+mj-ea"/>
              </a:rPr>
              <a:t>）</a:t>
            </a:r>
            <a:r>
              <a:rPr lang="ja-JP" altLang="en-US" sz="1200" dirty="0">
                <a:solidFill>
                  <a:schemeClr val="tx1"/>
                </a:solidFill>
                <a:latin typeface="+mj-ea"/>
                <a:ea typeface="+mj-ea"/>
              </a:rPr>
              <a:t>提供</a:t>
            </a:r>
          </a:p>
        </p:txBody>
      </p:sp>
      <p:sp>
        <p:nvSpPr>
          <p:cNvPr id="308" name="角丸四角形 307"/>
          <p:cNvSpPr/>
          <p:nvPr/>
        </p:nvSpPr>
        <p:spPr>
          <a:xfrm>
            <a:off x="6510339" y="4561975"/>
            <a:ext cx="2600325" cy="754769"/>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a:spcBef>
                <a:spcPts val="600"/>
              </a:spcBef>
              <a:buFont typeface="Arial" panose="020B0604020202020204" pitchFamily="34" charset="0"/>
              <a:buChar char="•"/>
            </a:pPr>
            <a:r>
              <a:rPr lang="en-US" altLang="ja-JP" sz="1200" dirty="0">
                <a:solidFill>
                  <a:schemeClr val="tx1"/>
                </a:solidFill>
                <a:latin typeface="+mj-ea"/>
                <a:ea typeface="+mj-ea"/>
              </a:rPr>
              <a:t>Master</a:t>
            </a:r>
            <a:r>
              <a:rPr lang="ja-JP" altLang="en-US" sz="1200" dirty="0">
                <a:solidFill>
                  <a:schemeClr val="tx1"/>
                </a:solidFill>
                <a:latin typeface="+mj-ea"/>
                <a:ea typeface="+mj-ea"/>
              </a:rPr>
              <a:t>シリーズ企画</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en-US" altLang="ja-JP" sz="1200" dirty="0">
                <a:solidFill>
                  <a:schemeClr val="tx1"/>
                </a:solidFill>
                <a:latin typeface="+mj-ea"/>
                <a:ea typeface="+mj-ea"/>
              </a:rPr>
              <a:t>Master</a:t>
            </a:r>
            <a:r>
              <a:rPr lang="ja-JP" altLang="en-US" sz="1200" dirty="0">
                <a:solidFill>
                  <a:schemeClr val="tx1"/>
                </a:solidFill>
                <a:latin typeface="+mj-ea"/>
                <a:ea typeface="+mj-ea"/>
              </a:rPr>
              <a:t>シリーズ 導入・保守・追加開発</a:t>
            </a:r>
            <a:endParaRPr lang="en-US" altLang="ja-JP" sz="1200" dirty="0">
              <a:solidFill>
                <a:schemeClr val="tx1"/>
              </a:solidFill>
              <a:latin typeface="+mj-ea"/>
              <a:ea typeface="+mj-ea"/>
            </a:endParaRPr>
          </a:p>
          <a:p>
            <a:pPr marL="85725" indent="-85725">
              <a:spcBef>
                <a:spcPts val="600"/>
              </a:spcBef>
              <a:buFont typeface="Arial" panose="020B0604020202020204" pitchFamily="34" charset="0"/>
              <a:buChar char="•"/>
            </a:pPr>
            <a:r>
              <a:rPr lang="ja-JP" altLang="en-US" sz="1200" dirty="0">
                <a:solidFill>
                  <a:schemeClr val="tx1"/>
                </a:solidFill>
                <a:latin typeface="+mj-ea"/>
                <a:ea typeface="+mj-ea"/>
              </a:rPr>
              <a:t>その他金融ソリューション営業・企画</a:t>
            </a:r>
          </a:p>
        </p:txBody>
      </p:sp>
      <p:sp>
        <p:nvSpPr>
          <p:cNvPr id="67" name="角丸四角形 66"/>
          <p:cNvSpPr/>
          <p:nvPr/>
        </p:nvSpPr>
        <p:spPr>
          <a:xfrm>
            <a:off x="4876753" y="5640500"/>
            <a:ext cx="1529541" cy="806334"/>
          </a:xfrm>
          <a:prstGeom prst="roundRect">
            <a:avLst/>
          </a:prstGeom>
          <a:solidFill>
            <a:srgbClr val="FFFFFF"/>
          </a:solidFill>
          <a:ln w="3175" cap="flat" cmpd="sng" algn="ctr">
            <a:solidFill>
              <a:srgbClr val="FFFFFF"/>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400" kern="0" dirty="0">
              <a:solidFill>
                <a:srgbClr val="000000"/>
              </a:solidFill>
              <a:latin typeface="Arial"/>
              <a:ea typeface="Meiryo UI"/>
            </a:endParaRPr>
          </a:p>
        </p:txBody>
      </p:sp>
      <p:sp>
        <p:nvSpPr>
          <p:cNvPr id="69" name="角丸四角形 68"/>
          <p:cNvSpPr/>
          <p:nvPr/>
        </p:nvSpPr>
        <p:spPr>
          <a:xfrm>
            <a:off x="917354" y="5482402"/>
            <a:ext cx="4076580" cy="964432"/>
          </a:xfrm>
          <a:prstGeom prst="roundRect">
            <a:avLst>
              <a:gd name="adj" fmla="val 6171"/>
            </a:avLst>
          </a:prstGeom>
          <a:solidFill>
            <a:srgbClr val="FFFFFF">
              <a:lumMod val="95000"/>
            </a:srgbClr>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200" b="1" kern="0" dirty="0">
              <a:solidFill>
                <a:srgbClr val="000000"/>
              </a:solidFill>
              <a:latin typeface="Arial"/>
              <a:ea typeface="Meiryo UI"/>
            </a:endParaRPr>
          </a:p>
        </p:txBody>
      </p:sp>
      <p:sp>
        <p:nvSpPr>
          <p:cNvPr id="70" name="角丸四角形 69"/>
          <p:cNvSpPr/>
          <p:nvPr/>
        </p:nvSpPr>
        <p:spPr>
          <a:xfrm>
            <a:off x="917354" y="5481870"/>
            <a:ext cx="1800000" cy="235216"/>
          </a:xfrm>
          <a:prstGeom prst="roundRect">
            <a:avLst>
              <a:gd name="adj" fmla="val 14136"/>
            </a:avLst>
          </a:prstGeom>
          <a:solidFill>
            <a:schemeClr val="bg1">
              <a:lumMod val="50000"/>
            </a:schemeClr>
          </a:solidFill>
          <a:ln w="3175" cap="flat" cmpd="sng" algn="ctr">
            <a:solidFill>
              <a:schemeClr val="bg1">
                <a:lumMod val="50000"/>
              </a:scheme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b="1" kern="0" dirty="0">
                <a:solidFill>
                  <a:srgbClr val="FFFFFF"/>
                </a:solidFill>
                <a:latin typeface="Arial"/>
                <a:ea typeface="Meiryo UI"/>
              </a:rPr>
              <a:t>プロジェクト推進部</a:t>
            </a:r>
            <a:endParaRPr kumimoji="0" lang="en-US" altLang="ja-JP" sz="1200" b="1" kern="0" dirty="0">
              <a:solidFill>
                <a:srgbClr val="FFFFFF"/>
              </a:solidFill>
              <a:latin typeface="Arial"/>
              <a:ea typeface="Meiryo UI"/>
            </a:endParaRPr>
          </a:p>
        </p:txBody>
      </p:sp>
      <p:sp>
        <p:nvSpPr>
          <p:cNvPr id="71" name="角丸四角形 70"/>
          <p:cNvSpPr/>
          <p:nvPr/>
        </p:nvSpPr>
        <p:spPr>
          <a:xfrm>
            <a:off x="5057355" y="5496799"/>
            <a:ext cx="4140000" cy="950035"/>
          </a:xfrm>
          <a:prstGeom prst="roundRect">
            <a:avLst>
              <a:gd name="adj" fmla="val 6171"/>
            </a:avLst>
          </a:prstGeom>
          <a:solidFill>
            <a:srgbClr val="FFFFFF">
              <a:lumMod val="95000"/>
            </a:srgbClr>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kumimoji="0" lang="ja-JP" altLang="en-US" sz="1200" b="1" kern="0" dirty="0">
              <a:solidFill>
                <a:srgbClr val="000000"/>
              </a:solidFill>
              <a:latin typeface="Arial"/>
              <a:ea typeface="Meiryo UI"/>
            </a:endParaRPr>
          </a:p>
        </p:txBody>
      </p:sp>
      <p:sp>
        <p:nvSpPr>
          <p:cNvPr id="72" name="角丸四角形 71"/>
          <p:cNvSpPr/>
          <p:nvPr/>
        </p:nvSpPr>
        <p:spPr>
          <a:xfrm>
            <a:off x="5057354" y="5480828"/>
            <a:ext cx="1800000" cy="236259"/>
          </a:xfrm>
          <a:prstGeom prst="roundRect">
            <a:avLst>
              <a:gd name="adj" fmla="val 14136"/>
            </a:avLst>
          </a:prstGeom>
          <a:solidFill>
            <a:schemeClr val="bg1">
              <a:lumMod val="50000"/>
            </a:schemeClr>
          </a:solidFill>
          <a:ln w="3175" cap="flat" cmpd="sng" algn="ctr">
            <a:solidFill>
              <a:schemeClr val="bg1">
                <a:lumMod val="50000"/>
              </a:scheme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en-US" altLang="ja-JP" sz="1200" b="1" kern="0" dirty="0">
                <a:solidFill>
                  <a:srgbClr val="FFFFFF"/>
                </a:solidFill>
                <a:latin typeface="Arial"/>
                <a:ea typeface="Meiryo UI"/>
              </a:rPr>
              <a:t>FS</a:t>
            </a:r>
            <a:r>
              <a:rPr kumimoji="0" lang="ja-JP" altLang="en-US" sz="1200" b="1" kern="0" dirty="0">
                <a:solidFill>
                  <a:srgbClr val="FFFFFF"/>
                </a:solidFill>
                <a:latin typeface="Arial"/>
                <a:ea typeface="Meiryo UI"/>
              </a:rPr>
              <a:t>業務推進部</a:t>
            </a:r>
            <a:endParaRPr kumimoji="0" lang="en-US" altLang="ja-JP" sz="1200" b="1" kern="0" dirty="0">
              <a:solidFill>
                <a:srgbClr val="FFFFFF"/>
              </a:solidFill>
              <a:latin typeface="Arial"/>
              <a:ea typeface="Meiryo UI"/>
            </a:endParaRPr>
          </a:p>
        </p:txBody>
      </p:sp>
      <p:sp>
        <p:nvSpPr>
          <p:cNvPr id="73" name="角丸四角形 72"/>
          <p:cNvSpPr/>
          <p:nvPr/>
        </p:nvSpPr>
        <p:spPr>
          <a:xfrm>
            <a:off x="3025953" y="5717087"/>
            <a:ext cx="1787379" cy="586847"/>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a:spcBef>
                <a:spcPts val="600"/>
              </a:spcBef>
              <a:buFont typeface="Arial" panose="020B0604020202020204" pitchFamily="34" charset="0"/>
              <a:buChar char="•"/>
            </a:pPr>
            <a:r>
              <a:rPr lang="ja-JP" altLang="en-US" sz="1050" dirty="0">
                <a:solidFill>
                  <a:srgbClr val="000000"/>
                </a:solidFill>
                <a:latin typeface="Meiryo UI"/>
                <a:ea typeface="Meiryo UI"/>
              </a:rPr>
              <a:t>品質管理、リソース管理、パートナー管理、プロジェクト支援、</a:t>
            </a:r>
            <a:r>
              <a:rPr lang="en-US" altLang="ja-JP" sz="1050" dirty="0">
                <a:solidFill>
                  <a:srgbClr val="000000"/>
                </a:solidFill>
                <a:latin typeface="Meiryo UI"/>
                <a:ea typeface="Meiryo UI"/>
              </a:rPr>
              <a:t>ISMS</a:t>
            </a:r>
            <a:r>
              <a:rPr lang="ja-JP" altLang="en-US" sz="1050" dirty="0">
                <a:solidFill>
                  <a:srgbClr val="000000"/>
                </a:solidFill>
                <a:latin typeface="Meiryo UI"/>
                <a:ea typeface="Meiryo UI"/>
              </a:rPr>
              <a:t>事務局等</a:t>
            </a:r>
          </a:p>
        </p:txBody>
      </p:sp>
      <p:sp>
        <p:nvSpPr>
          <p:cNvPr id="74" name="角丸四角形 73"/>
          <p:cNvSpPr/>
          <p:nvPr/>
        </p:nvSpPr>
        <p:spPr>
          <a:xfrm>
            <a:off x="6972731" y="5720487"/>
            <a:ext cx="2044041" cy="583446"/>
          </a:xfrm>
          <a:prstGeom prst="roundRect">
            <a:avLst>
              <a:gd name="adj" fmla="val 9134"/>
            </a:avLst>
          </a:prstGeom>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5725" indent="-85725">
              <a:spcBef>
                <a:spcPts val="600"/>
              </a:spcBef>
              <a:buFont typeface="Arial" panose="020B0604020202020204" pitchFamily="34" charset="0"/>
              <a:buChar char="•"/>
            </a:pPr>
            <a:r>
              <a:rPr lang="ja-JP" altLang="en-US" sz="1050" dirty="0">
                <a:solidFill>
                  <a:srgbClr val="000000"/>
                </a:solidFill>
                <a:latin typeface="Meiryo UI"/>
                <a:ea typeface="Meiryo UI"/>
              </a:rPr>
              <a:t>経理、購買、法務、総務、人事、採用、広報等</a:t>
            </a:r>
          </a:p>
        </p:txBody>
      </p:sp>
      <p:sp>
        <p:nvSpPr>
          <p:cNvPr id="75" name="角丸四角形 74"/>
          <p:cNvSpPr/>
          <p:nvPr/>
        </p:nvSpPr>
        <p:spPr>
          <a:xfrm>
            <a:off x="1200925" y="5990268"/>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100" kern="0" dirty="0">
                <a:solidFill>
                  <a:srgbClr val="000000"/>
                </a:solidFill>
                <a:latin typeface="Arial"/>
                <a:ea typeface="Meiryo UI"/>
              </a:rPr>
              <a:t>渡辺　茂</a:t>
            </a:r>
          </a:p>
        </p:txBody>
      </p:sp>
      <p:sp>
        <p:nvSpPr>
          <p:cNvPr id="76" name="角丸四角形 75"/>
          <p:cNvSpPr/>
          <p:nvPr/>
        </p:nvSpPr>
        <p:spPr>
          <a:xfrm>
            <a:off x="1200925" y="5805690"/>
            <a:ext cx="1260000" cy="18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部長</a:t>
            </a:r>
            <a:endParaRPr kumimoji="0" lang="en-US" altLang="ja-JP" sz="1200" kern="0" dirty="0">
              <a:solidFill>
                <a:srgbClr val="FFFFFF"/>
              </a:solidFill>
              <a:latin typeface="Arial"/>
              <a:ea typeface="Meiryo UI"/>
            </a:endParaRPr>
          </a:p>
        </p:txBody>
      </p:sp>
      <p:sp>
        <p:nvSpPr>
          <p:cNvPr id="77" name="角丸四角形 76"/>
          <p:cNvSpPr/>
          <p:nvPr/>
        </p:nvSpPr>
        <p:spPr>
          <a:xfrm>
            <a:off x="5302533" y="5990268"/>
            <a:ext cx="1260000" cy="360000"/>
          </a:xfrm>
          <a:prstGeom prst="roundRect">
            <a:avLst>
              <a:gd name="adj" fmla="val 0"/>
            </a:avLst>
          </a:prstGeom>
          <a:solidFill>
            <a:srgbClr val="FFFFFF"/>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100" kern="0" dirty="0">
                <a:solidFill>
                  <a:srgbClr val="000000"/>
                </a:solidFill>
                <a:latin typeface="Arial"/>
                <a:ea typeface="Meiryo UI"/>
              </a:rPr>
              <a:t>石川　高志</a:t>
            </a:r>
          </a:p>
        </p:txBody>
      </p:sp>
      <p:sp>
        <p:nvSpPr>
          <p:cNvPr id="78" name="角丸四角形 77"/>
          <p:cNvSpPr/>
          <p:nvPr/>
        </p:nvSpPr>
        <p:spPr>
          <a:xfrm>
            <a:off x="5302533" y="5805690"/>
            <a:ext cx="1260000" cy="180000"/>
          </a:xfrm>
          <a:prstGeom prst="roundRect">
            <a:avLst>
              <a:gd name="adj" fmla="val 0"/>
            </a:avLst>
          </a:prstGeom>
          <a:solidFill>
            <a:srgbClr val="6785C1"/>
          </a:solidFill>
          <a:ln w="3175" cap="flat" cmpd="sng" algn="ctr">
            <a:solidFill>
              <a:srgbClr val="FFFFFF">
                <a:lumMod val="65000"/>
              </a:srgbClr>
            </a:solid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r>
              <a:rPr kumimoji="0" lang="ja-JP" altLang="en-US" sz="1200" kern="0" dirty="0">
                <a:solidFill>
                  <a:srgbClr val="FFFFFF"/>
                </a:solidFill>
                <a:latin typeface="Arial"/>
                <a:ea typeface="Meiryo UI"/>
              </a:rPr>
              <a:t>部長</a:t>
            </a:r>
            <a:endParaRPr kumimoji="0" lang="en-US" altLang="ja-JP" sz="1200" kern="0" dirty="0">
              <a:solidFill>
                <a:srgbClr val="FFFFFF"/>
              </a:solidFill>
              <a:latin typeface="Arial"/>
              <a:ea typeface="Meiryo UI"/>
            </a:endParaRPr>
          </a:p>
        </p:txBody>
      </p:sp>
    </p:spTree>
    <p:extLst>
      <p:ext uri="{BB962C8B-B14F-4D97-AF65-F5344CB8AC3E}">
        <p14:creationId xmlns:p14="http://schemas.microsoft.com/office/powerpoint/2010/main" val="345964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フィナンシャル・ソリューションズ事業本部のビジネス領域</a:t>
            </a:r>
            <a:endParaRPr kumimoji="1" lang="ja-JP" altLang="en-US" dirty="0"/>
          </a:p>
        </p:txBody>
      </p:sp>
      <p:pic>
        <p:nvPicPr>
          <p:cNvPr id="101" name="図 100"/>
          <p:cNvPicPr>
            <a:picLocks noChangeAspect="1"/>
          </p:cNvPicPr>
          <p:nvPr/>
        </p:nvPicPr>
        <p:blipFill rotWithShape="1">
          <a:blip r:embed="rId2" cstate="screen">
            <a:extLst>
              <a:ext uri="{28A0092B-C50C-407E-A947-70E740481C1C}">
                <a14:useLocalDpi xmlns:a14="http://schemas.microsoft.com/office/drawing/2010/main"/>
              </a:ext>
            </a:extLst>
          </a:blip>
          <a:srcRect l="25385" r="21046"/>
          <a:stretch/>
        </p:blipFill>
        <p:spPr>
          <a:xfrm>
            <a:off x="3095172" y="4190041"/>
            <a:ext cx="952500" cy="674685"/>
          </a:xfrm>
          <a:prstGeom prst="rect">
            <a:avLst/>
          </a:prstGeom>
        </p:spPr>
      </p:pic>
      <p:sp>
        <p:nvSpPr>
          <p:cNvPr id="102" name="テキスト ボックス 101"/>
          <p:cNvSpPr txBox="1"/>
          <p:nvPr/>
        </p:nvSpPr>
        <p:spPr>
          <a:xfrm>
            <a:off x="277094" y="538530"/>
            <a:ext cx="9417914" cy="461665"/>
          </a:xfrm>
          <a:prstGeom prst="rect">
            <a:avLst/>
          </a:prstGeom>
          <a:noFill/>
        </p:spPr>
        <p:txBody>
          <a:bodyPr wrap="square" rtlCol="0">
            <a:spAutoFit/>
          </a:bodyPr>
          <a:lstStyle/>
          <a:p>
            <a:pPr algn="ctr" defTabSz="925880">
              <a:defRPr/>
            </a:pPr>
            <a:r>
              <a:rPr lang="ja-JP" altLang="en-US" sz="2400" b="1" dirty="0">
                <a:solidFill>
                  <a:srgbClr val="6785C1"/>
                </a:solidFill>
                <a:latin typeface="Meiryo UI"/>
              </a:rPr>
              <a:t>数理系クオンツ集団を中核に、市場取引関連ビジネスに特化しております</a:t>
            </a:r>
          </a:p>
        </p:txBody>
      </p:sp>
      <p:sp>
        <p:nvSpPr>
          <p:cNvPr id="103" name="テキスト ボックス 102"/>
          <p:cNvSpPr txBox="1"/>
          <p:nvPr/>
        </p:nvSpPr>
        <p:spPr>
          <a:xfrm>
            <a:off x="722790" y="6074423"/>
            <a:ext cx="8643315" cy="400110"/>
          </a:xfrm>
          <a:prstGeom prst="rect">
            <a:avLst/>
          </a:prstGeom>
          <a:noFill/>
        </p:spPr>
        <p:txBody>
          <a:bodyPr wrap="square" rtlCol="0">
            <a:spAutoFit/>
          </a:bodyPr>
          <a:lstStyle/>
          <a:p>
            <a:pPr algn="dist" defTabSz="925880">
              <a:defRPr/>
            </a:pPr>
            <a:r>
              <a:rPr lang="en-US" altLang="ja-JP" sz="2000" b="1" dirty="0">
                <a:solidFill>
                  <a:srgbClr val="FF3399"/>
                </a:solidFill>
                <a:latin typeface="Meiryo UI"/>
              </a:rPr>
              <a:t>IT</a:t>
            </a:r>
            <a:r>
              <a:rPr lang="ja-JP" altLang="en-US" sz="2000" b="1" dirty="0">
                <a:solidFill>
                  <a:srgbClr val="FF3399"/>
                </a:solidFill>
                <a:latin typeface="Meiryo UI"/>
              </a:rPr>
              <a:t>技術と数理工学を活用し、マーケットで活躍するお客様の利益を最大化！</a:t>
            </a:r>
          </a:p>
        </p:txBody>
      </p:sp>
      <p:cxnSp>
        <p:nvCxnSpPr>
          <p:cNvPr id="104" name="直線コネクタ 103"/>
          <p:cNvCxnSpPr/>
          <p:nvPr/>
        </p:nvCxnSpPr>
        <p:spPr>
          <a:xfrm flipH="1">
            <a:off x="5002230" y="1313185"/>
            <a:ext cx="0" cy="4448432"/>
          </a:xfrm>
          <a:prstGeom prst="line">
            <a:avLst/>
          </a:prstGeom>
          <a:noFill/>
          <a:ln w="6350" cap="flat" cmpd="sng" algn="ctr">
            <a:solidFill>
              <a:srgbClr val="FFFFFF">
                <a:lumMod val="50000"/>
              </a:srgbClr>
            </a:solidFill>
            <a:prstDash val="solid"/>
            <a:miter lim="800000"/>
          </a:ln>
          <a:effectLst/>
        </p:spPr>
      </p:cxnSp>
      <p:cxnSp>
        <p:nvCxnSpPr>
          <p:cNvPr id="105" name="直線コネクタ 104"/>
          <p:cNvCxnSpPr/>
          <p:nvPr/>
        </p:nvCxnSpPr>
        <p:spPr>
          <a:xfrm>
            <a:off x="935734" y="3685404"/>
            <a:ext cx="8132992" cy="0"/>
          </a:xfrm>
          <a:prstGeom prst="line">
            <a:avLst/>
          </a:prstGeom>
          <a:noFill/>
          <a:ln w="6350" cap="flat" cmpd="sng" algn="ctr">
            <a:solidFill>
              <a:srgbClr val="FFFFFF">
                <a:lumMod val="50000"/>
              </a:srgbClr>
            </a:solidFill>
            <a:prstDash val="solid"/>
            <a:miter lim="800000"/>
          </a:ln>
          <a:effectLst/>
        </p:spPr>
      </p:cxnSp>
      <p:sp>
        <p:nvSpPr>
          <p:cNvPr id="106" name="正方形/長方形 105"/>
          <p:cNvSpPr/>
          <p:nvPr/>
        </p:nvSpPr>
        <p:spPr>
          <a:xfrm>
            <a:off x="725450" y="1313185"/>
            <a:ext cx="3927273" cy="360000"/>
          </a:xfrm>
          <a:prstGeom prst="rect">
            <a:avLst/>
          </a:prstGeom>
          <a:solidFill>
            <a:srgbClr val="6785C1"/>
          </a:solidFill>
          <a:ln w="12700" cap="flat" cmpd="sng" algn="ctr">
            <a:solidFill>
              <a:srgbClr val="6785C1"/>
            </a:solidFill>
            <a:prstDash val="solid"/>
            <a:miter lim="800000"/>
          </a:ln>
          <a:effectLst/>
        </p:spPr>
        <p:txBody>
          <a:bodyPr rtlCol="0" anchor="ctr"/>
          <a:lstStyle/>
          <a:p>
            <a:pPr algn="ctr" defTabSz="925880">
              <a:defRPr/>
            </a:pPr>
            <a:r>
              <a:rPr kumimoji="0" lang="ja-JP" altLang="en-US" b="1" kern="0" dirty="0">
                <a:solidFill>
                  <a:srgbClr val="FFFFFF"/>
                </a:solidFill>
                <a:latin typeface="Meiryo UI" panose="020B0604030504040204" pitchFamily="50" charset="-128"/>
              </a:rPr>
              <a:t>金融市場系システムパッケージ</a:t>
            </a:r>
          </a:p>
        </p:txBody>
      </p:sp>
      <p:sp>
        <p:nvSpPr>
          <p:cNvPr id="107" name="正方形/長方形 106"/>
          <p:cNvSpPr/>
          <p:nvPr/>
        </p:nvSpPr>
        <p:spPr>
          <a:xfrm>
            <a:off x="5322163" y="1313185"/>
            <a:ext cx="3927273" cy="360000"/>
          </a:xfrm>
          <a:prstGeom prst="rect">
            <a:avLst/>
          </a:prstGeom>
          <a:solidFill>
            <a:srgbClr val="6785C1"/>
          </a:solidFill>
          <a:ln w="12700" cap="flat" cmpd="sng" algn="ctr">
            <a:solidFill>
              <a:srgbClr val="6785C1"/>
            </a:solidFill>
            <a:prstDash val="solid"/>
            <a:miter lim="800000"/>
          </a:ln>
          <a:effectLst/>
        </p:spPr>
        <p:txBody>
          <a:bodyPr rtlCol="0" anchor="ctr"/>
          <a:lstStyle/>
          <a:p>
            <a:pPr algn="ctr" defTabSz="925880">
              <a:defRPr/>
            </a:pPr>
            <a:r>
              <a:rPr kumimoji="0" lang="ja-JP" altLang="en-US" b="1" kern="0" dirty="0">
                <a:solidFill>
                  <a:srgbClr val="FFFFFF"/>
                </a:solidFill>
                <a:latin typeface="Meiryo UI" panose="020B0604030504040204" pitchFamily="50" charset="-128"/>
              </a:rPr>
              <a:t>金融制度対応ソリューション</a:t>
            </a:r>
          </a:p>
        </p:txBody>
      </p:sp>
      <p:sp>
        <p:nvSpPr>
          <p:cNvPr id="108" name="正方形/長方形 107"/>
          <p:cNvSpPr/>
          <p:nvPr/>
        </p:nvSpPr>
        <p:spPr>
          <a:xfrm>
            <a:off x="725450" y="3792068"/>
            <a:ext cx="3927273" cy="360000"/>
          </a:xfrm>
          <a:prstGeom prst="rect">
            <a:avLst/>
          </a:prstGeom>
          <a:solidFill>
            <a:srgbClr val="6785C1"/>
          </a:solidFill>
          <a:ln w="12700" cap="flat" cmpd="sng" algn="ctr">
            <a:solidFill>
              <a:srgbClr val="6785C1"/>
            </a:solidFill>
            <a:prstDash val="solid"/>
            <a:miter lim="800000"/>
          </a:ln>
          <a:effectLst/>
        </p:spPr>
        <p:txBody>
          <a:bodyPr rtlCol="0" anchor="ctr"/>
          <a:lstStyle/>
          <a:p>
            <a:pPr algn="ctr" defTabSz="925880">
              <a:defRPr/>
            </a:pPr>
            <a:r>
              <a:rPr kumimoji="0" lang="ja-JP" altLang="en-US" b="1" kern="0" dirty="0">
                <a:solidFill>
                  <a:srgbClr val="FFFFFF"/>
                </a:solidFill>
                <a:latin typeface="Meiryo UI" panose="020B0604030504040204" pitchFamily="50" charset="-128"/>
              </a:rPr>
              <a:t>クオンツサービス</a:t>
            </a:r>
          </a:p>
        </p:txBody>
      </p:sp>
      <p:sp>
        <p:nvSpPr>
          <p:cNvPr id="109" name="正方形/長方形 108"/>
          <p:cNvSpPr/>
          <p:nvPr/>
        </p:nvSpPr>
        <p:spPr>
          <a:xfrm>
            <a:off x="5322163" y="3797636"/>
            <a:ext cx="3927273" cy="360000"/>
          </a:xfrm>
          <a:prstGeom prst="rect">
            <a:avLst/>
          </a:prstGeom>
          <a:solidFill>
            <a:srgbClr val="6785C1"/>
          </a:solidFill>
          <a:ln w="12700" cap="flat" cmpd="sng" algn="ctr">
            <a:solidFill>
              <a:srgbClr val="6785C1"/>
            </a:solidFill>
            <a:prstDash val="solid"/>
            <a:miter lim="800000"/>
          </a:ln>
          <a:effectLst/>
        </p:spPr>
        <p:txBody>
          <a:bodyPr rtlCol="0" anchor="ctr"/>
          <a:lstStyle/>
          <a:p>
            <a:pPr algn="ctr" defTabSz="925880">
              <a:defRPr/>
            </a:pPr>
            <a:r>
              <a:rPr kumimoji="0" lang="en-US" altLang="ja-JP" b="1" kern="0" dirty="0">
                <a:solidFill>
                  <a:srgbClr val="FFFFFF"/>
                </a:solidFill>
                <a:latin typeface="Meiryo UI" panose="020B0604030504040204" pitchFamily="50" charset="-128"/>
              </a:rPr>
              <a:t>ETRM</a:t>
            </a:r>
            <a:r>
              <a:rPr kumimoji="0" lang="en-US" altLang="ja-JP" sz="1400" b="1" kern="0" baseline="60000" dirty="0">
                <a:solidFill>
                  <a:srgbClr val="FFFFFF"/>
                </a:solidFill>
                <a:latin typeface="Meiryo UI" panose="020B0604030504040204" pitchFamily="50" charset="-128"/>
              </a:rPr>
              <a:t>※</a:t>
            </a:r>
            <a:r>
              <a:rPr kumimoji="0" lang="ja-JP" altLang="en-US" b="1" kern="0" dirty="0">
                <a:solidFill>
                  <a:srgbClr val="FFFFFF"/>
                </a:solidFill>
                <a:latin typeface="Meiryo UI" panose="020B0604030504040204" pitchFamily="50" charset="-128"/>
              </a:rPr>
              <a:t>ソリューション</a:t>
            </a:r>
            <a:endParaRPr kumimoji="0" lang="ja-JP" altLang="en-US" sz="1000" b="1" kern="0" dirty="0">
              <a:solidFill>
                <a:srgbClr val="FFFFFF"/>
              </a:solidFill>
              <a:latin typeface="Meiryo UI" panose="020B0604030504040204" pitchFamily="50" charset="-128"/>
            </a:endParaRPr>
          </a:p>
        </p:txBody>
      </p:sp>
      <p:pic>
        <p:nvPicPr>
          <p:cNvPr id="110" name="Picture 31" descr="Prelude Enterpri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5514" y="1880468"/>
            <a:ext cx="1137513" cy="4139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11" name="Picture 5" descr="\\NDFS-FS01\common\3.営業関係\11_ソリューション別提案書（他社パンフ含む）\21_FXアルゴリズム\MoCalcロゴ\MoCalc.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7099" y="4458490"/>
            <a:ext cx="1098389" cy="238682"/>
          </a:xfrm>
          <a:prstGeom prst="rect">
            <a:avLst/>
          </a:prstGeom>
          <a:solidFill>
            <a:srgbClr val="FFFFFF"/>
          </a:solidFill>
          <a:ln w="19050">
            <a:noFill/>
          </a:ln>
        </p:spPr>
      </p:pic>
      <p:pic>
        <p:nvPicPr>
          <p:cNvPr id="112" name="Picture 2" descr="C:\Users\1510511\Pictures\アイコン・ロゴ\Allegro_Logo_1.FullColor_Primary_small.pn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544124" y="4334430"/>
            <a:ext cx="1487526" cy="538307"/>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13" name="図 112"/>
          <p:cNvPicPr>
            <a:picLocks noChangeAspect="1"/>
          </p:cNvPicPr>
          <p:nvPr/>
        </p:nvPicPr>
        <p:blipFill>
          <a:blip r:embed="rId6"/>
          <a:stretch>
            <a:fillRect/>
          </a:stretch>
        </p:blipFill>
        <p:spPr>
          <a:xfrm>
            <a:off x="3058724" y="1853740"/>
            <a:ext cx="1027661" cy="468044"/>
          </a:xfrm>
          <a:prstGeom prst="rect">
            <a:avLst/>
          </a:prstGeom>
        </p:spPr>
      </p:pic>
      <p:pic>
        <p:nvPicPr>
          <p:cNvPr id="114" name="図 113" descr="https://www.nttdata.com/jp/ja/-/media/nttdatajapan/images/lineup/master_series/bm.jpg?la=ja-jp&amp;hash=173E59A4647C3292E0105BFF3C8BBC74FB3E988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261" y="1806426"/>
            <a:ext cx="1627015" cy="294545"/>
          </a:xfrm>
          <a:prstGeom prst="rect">
            <a:avLst/>
          </a:prstGeom>
          <a:noFill/>
          <a:extLst>
            <a:ext uri="{909E8E84-426E-40DD-AFC4-6F175D3DCCD1}">
              <a14:hiddenFill xmlns:a14="http://schemas.microsoft.com/office/drawing/2010/main">
                <a:solidFill>
                  <a:srgbClr val="FFFFFF"/>
                </a:solidFill>
              </a14:hiddenFill>
            </a:ext>
          </a:extLst>
        </p:spPr>
      </p:pic>
      <p:pic>
        <p:nvPicPr>
          <p:cNvPr id="115" name="図 114" descr="https://www.nttdata.com/jp/ja/-/media/nttdatajapan/images/lineup/master_series/bam.jpg?la=ja-jp&amp;hash=58CC9A094AC3349DFC596E4019AFF3111A39EE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259" y="1806426"/>
            <a:ext cx="1627015" cy="294545"/>
          </a:xfrm>
          <a:prstGeom prst="rect">
            <a:avLst/>
          </a:prstGeom>
          <a:noFill/>
          <a:extLst>
            <a:ext uri="{909E8E84-426E-40DD-AFC4-6F175D3DCCD1}">
              <a14:hiddenFill xmlns:a14="http://schemas.microsoft.com/office/drawing/2010/main">
                <a:solidFill>
                  <a:srgbClr val="FFFFFF"/>
                </a:solidFill>
              </a14:hiddenFill>
            </a:ext>
          </a:extLst>
        </p:spPr>
      </p:pic>
      <p:sp>
        <p:nvSpPr>
          <p:cNvPr id="116" name="正方形/長方形 115"/>
          <p:cNvSpPr/>
          <p:nvPr/>
        </p:nvSpPr>
        <p:spPr>
          <a:xfrm>
            <a:off x="726634" y="2432387"/>
            <a:ext cx="3951008" cy="1031051"/>
          </a:xfrm>
          <a:prstGeom prst="rect">
            <a:avLst/>
          </a:prstGeom>
        </p:spPr>
        <p:txBody>
          <a:bodyPr wrap="square">
            <a:spAutoFit/>
          </a:bodyPr>
          <a:lstStyle/>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金融市場系ソリューションとしては珍しい</a:t>
            </a:r>
            <a:r>
              <a:rPr lang="en-US" altLang="ja-JP" sz="1400" kern="100" dirty="0">
                <a:solidFill>
                  <a:srgbClr val="000000"/>
                </a:solidFill>
                <a:latin typeface="Meiryo UI" panose="020B0604030504040204" pitchFamily="50" charset="-128"/>
                <a:cs typeface="Meiryo UI" panose="020B0604030504040204" pitchFamily="50" charset="-128"/>
              </a:rPr>
              <a:t>Made In Japan</a:t>
            </a:r>
            <a:r>
              <a:rPr lang="ja-JP" altLang="en-US" sz="1400" kern="100" dirty="0">
                <a:solidFill>
                  <a:srgbClr val="000000"/>
                </a:solidFill>
                <a:latin typeface="Meiryo UI" panose="020B0604030504040204" pitchFamily="50" charset="-128"/>
                <a:cs typeface="Meiryo UI" panose="020B0604030504040204" pitchFamily="50" charset="-128"/>
              </a:rPr>
              <a:t>の自社開発製品。グローバル版も提供開始</a:t>
            </a:r>
          </a:p>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大手銀行・信託銀行・地方銀行・新業態銀行・証券会社・一般事業法人など含め、</a:t>
            </a:r>
            <a:r>
              <a:rPr lang="en-US" altLang="ja-JP" sz="1400" kern="100" dirty="0">
                <a:solidFill>
                  <a:srgbClr val="000000"/>
                </a:solidFill>
                <a:latin typeface="Meiryo UI" panose="020B0604030504040204" pitchFamily="50" charset="-128"/>
                <a:cs typeface="Meiryo UI" panose="020B0604030504040204" pitchFamily="50" charset="-128"/>
              </a:rPr>
              <a:t>50</a:t>
            </a:r>
            <a:r>
              <a:rPr lang="ja-JP" altLang="en-US" sz="1400" kern="100" dirty="0">
                <a:solidFill>
                  <a:srgbClr val="000000"/>
                </a:solidFill>
                <a:latin typeface="Meiryo UI" panose="020B0604030504040204" pitchFamily="50" charset="-128"/>
                <a:cs typeface="Meiryo UI" panose="020B0604030504040204" pitchFamily="50" charset="-128"/>
              </a:rPr>
              <a:t>社以上の実績</a:t>
            </a:r>
          </a:p>
        </p:txBody>
      </p:sp>
      <p:sp>
        <p:nvSpPr>
          <p:cNvPr id="117" name="正方形/長方形 116"/>
          <p:cNvSpPr/>
          <p:nvPr/>
        </p:nvSpPr>
        <p:spPr>
          <a:xfrm>
            <a:off x="726793" y="4878041"/>
            <a:ext cx="3954162" cy="1246495"/>
          </a:xfrm>
          <a:prstGeom prst="rect">
            <a:avLst/>
          </a:prstGeom>
        </p:spPr>
        <p:txBody>
          <a:bodyPr wrap="square">
            <a:spAutoFit/>
          </a:bodyPr>
          <a:lstStyle/>
          <a:p>
            <a:pPr marL="93663" indent="-93663" defTabSz="455613" fontAlgn="base">
              <a:spcBef>
                <a:spcPts val="600"/>
              </a:spcBef>
              <a:buFont typeface="Arial" panose="020B0604020202020204" pitchFamily="34" charset="0"/>
              <a:buChar char="•"/>
            </a:pPr>
            <a:r>
              <a:rPr lang="en-US" altLang="ja-JP" sz="1400" kern="100" dirty="0">
                <a:solidFill>
                  <a:srgbClr val="000000"/>
                </a:solidFill>
                <a:latin typeface="Meiryo UI" panose="020B0604030504040204" pitchFamily="50" charset="-128"/>
                <a:cs typeface="Meiryo UI" panose="020B0604030504040204" pitchFamily="50" charset="-128"/>
              </a:rPr>
              <a:t>FX</a:t>
            </a:r>
            <a:r>
              <a:rPr lang="ja-JP" altLang="en-US" sz="1400" kern="100" dirty="0">
                <a:solidFill>
                  <a:srgbClr val="000000"/>
                </a:solidFill>
                <a:latin typeface="Meiryo UI" panose="020B0604030504040204" pitchFamily="50" charset="-128"/>
                <a:cs typeface="Meiryo UI" panose="020B0604030504040204" pitchFamily="50" charset="-128"/>
              </a:rPr>
              <a:t>マーケットメイクアルゴリズム・カバーアルゴリズムのロジック提供等、金融エンジニアリングに精通したサービスを実施</a:t>
            </a:r>
            <a:endParaRPr lang="en-US" altLang="ja-JP" sz="1400" kern="100" dirty="0">
              <a:solidFill>
                <a:srgbClr val="000000"/>
              </a:solidFill>
              <a:latin typeface="Meiryo UI" panose="020B0604030504040204" pitchFamily="50" charset="-128"/>
              <a:cs typeface="Meiryo UI" panose="020B0604030504040204" pitchFamily="50" charset="-128"/>
            </a:endParaRPr>
          </a:p>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時価算定にかかる会計基準変更に伴い、大手金融機関と提携し、会計</a:t>
            </a:r>
            <a:r>
              <a:rPr lang="en-US" altLang="ja-JP" sz="1400" kern="100" dirty="0">
                <a:solidFill>
                  <a:srgbClr val="000000"/>
                </a:solidFill>
                <a:latin typeface="Meiryo UI" panose="020B0604030504040204" pitchFamily="50" charset="-128"/>
                <a:cs typeface="Meiryo UI" panose="020B0604030504040204" pitchFamily="50" charset="-128"/>
              </a:rPr>
              <a:t>CVA</a:t>
            </a:r>
            <a:r>
              <a:rPr lang="ja-JP" altLang="en-US" sz="1400" kern="100" dirty="0">
                <a:solidFill>
                  <a:srgbClr val="000000"/>
                </a:solidFill>
                <a:latin typeface="Meiryo UI" panose="020B0604030504040204" pitchFamily="50" charset="-128"/>
                <a:cs typeface="Meiryo UI" panose="020B0604030504040204" pitchFamily="50" charset="-128"/>
              </a:rPr>
              <a:t>評価サービスを開始</a:t>
            </a:r>
          </a:p>
        </p:txBody>
      </p:sp>
      <p:sp>
        <p:nvSpPr>
          <p:cNvPr id="118" name="正方形/長方形 117"/>
          <p:cNvSpPr/>
          <p:nvPr/>
        </p:nvSpPr>
        <p:spPr>
          <a:xfrm>
            <a:off x="5070694" y="4887112"/>
            <a:ext cx="4207133" cy="1031051"/>
          </a:xfrm>
          <a:prstGeom prst="rect">
            <a:avLst/>
          </a:prstGeom>
        </p:spPr>
        <p:txBody>
          <a:bodyPr wrap="square">
            <a:spAutoFit/>
          </a:bodyPr>
          <a:lstStyle/>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エネルギー市場改革先進国でも活用され、国内実績も</a:t>
            </a:r>
            <a:r>
              <a:rPr lang="en-US" altLang="ja-JP" sz="1400" kern="100" dirty="0">
                <a:solidFill>
                  <a:srgbClr val="000000"/>
                </a:solidFill>
                <a:latin typeface="Meiryo UI" panose="020B0604030504040204" pitchFamily="50" charset="-128"/>
                <a:cs typeface="Meiryo UI" panose="020B0604030504040204" pitchFamily="50" charset="-128"/>
              </a:rPr>
              <a:t/>
            </a:r>
            <a:br>
              <a:rPr lang="en-US" altLang="ja-JP" sz="1400" kern="100" dirty="0">
                <a:solidFill>
                  <a:srgbClr val="000000"/>
                </a:solidFill>
                <a:latin typeface="Meiryo UI" panose="020B0604030504040204" pitchFamily="50" charset="-128"/>
                <a:cs typeface="Meiryo UI" panose="020B0604030504040204" pitchFamily="50" charset="-128"/>
              </a:rPr>
            </a:br>
            <a:r>
              <a:rPr lang="ja-JP" altLang="en-US" sz="1400" kern="100" dirty="0">
                <a:solidFill>
                  <a:srgbClr val="000000"/>
                </a:solidFill>
                <a:latin typeface="Meiryo UI" panose="020B0604030504040204" pitchFamily="50" charset="-128"/>
                <a:cs typeface="Meiryo UI" panose="020B0604030504040204" pitchFamily="50" charset="-128"/>
              </a:rPr>
              <a:t>ある</a:t>
            </a:r>
            <a:r>
              <a:rPr lang="en-US" altLang="ja-JP" sz="1400" kern="100" dirty="0">
                <a:solidFill>
                  <a:srgbClr val="000000"/>
                </a:solidFill>
                <a:latin typeface="Meiryo UI" panose="020B0604030504040204" pitchFamily="50" charset="-128"/>
                <a:cs typeface="Meiryo UI" panose="020B0604030504040204" pitchFamily="50" charset="-128"/>
              </a:rPr>
              <a:t>Allegro</a:t>
            </a:r>
            <a:r>
              <a:rPr lang="ja-JP" altLang="en-US" sz="1400" kern="100" dirty="0">
                <a:solidFill>
                  <a:srgbClr val="000000"/>
                </a:solidFill>
                <a:latin typeface="Meiryo UI" panose="020B0604030504040204" pitchFamily="50" charset="-128"/>
                <a:cs typeface="Meiryo UI" panose="020B0604030504040204" pitchFamily="50" charset="-128"/>
              </a:rPr>
              <a:t>の導入から保守までをトータル提供</a:t>
            </a:r>
            <a:endParaRPr lang="en-US" altLang="ja-JP" sz="1400" kern="100" dirty="0">
              <a:solidFill>
                <a:srgbClr val="000000"/>
              </a:solidFill>
              <a:latin typeface="Meiryo UI" panose="020B0604030504040204" pitchFamily="50" charset="-128"/>
              <a:cs typeface="Meiryo UI" panose="020B0604030504040204" pitchFamily="50" charset="-128"/>
            </a:endParaRPr>
          </a:p>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東京ガス・</a:t>
            </a:r>
            <a:r>
              <a:rPr lang="en-US" altLang="ja-JP" sz="1400" kern="100" dirty="0">
                <a:solidFill>
                  <a:srgbClr val="000000"/>
                </a:solidFill>
                <a:latin typeface="Meiryo UI" panose="020B0604030504040204" pitchFamily="50" charset="-128"/>
                <a:cs typeface="Meiryo UI" panose="020B0604030504040204" pitchFamily="50" charset="-128"/>
              </a:rPr>
              <a:t>JERA</a:t>
            </a:r>
            <a:r>
              <a:rPr lang="ja-JP" altLang="en-US" sz="1400" kern="100" dirty="0">
                <a:solidFill>
                  <a:srgbClr val="000000"/>
                </a:solidFill>
                <a:latin typeface="Meiryo UI" panose="020B0604030504040204" pitchFamily="50" charset="-128"/>
                <a:cs typeface="Meiryo UI" panose="020B0604030504040204" pitchFamily="50" charset="-128"/>
              </a:rPr>
              <a:t>といった国内大手エネルギー事業者様への導入実績</a:t>
            </a:r>
          </a:p>
        </p:txBody>
      </p:sp>
      <p:sp>
        <p:nvSpPr>
          <p:cNvPr id="119" name="正方形/長方形 118"/>
          <p:cNvSpPr/>
          <p:nvPr/>
        </p:nvSpPr>
        <p:spPr>
          <a:xfrm>
            <a:off x="5070693" y="2397315"/>
            <a:ext cx="4333240" cy="1031051"/>
          </a:xfrm>
          <a:prstGeom prst="rect">
            <a:avLst/>
          </a:prstGeom>
        </p:spPr>
        <p:txBody>
          <a:bodyPr wrap="square">
            <a:spAutoFit/>
          </a:bodyPr>
          <a:lstStyle/>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バーゼル規制をはじめとした金融機関が直面する制度変更の課題に対し、効率的に解決するためのソリューション群</a:t>
            </a:r>
          </a:p>
          <a:p>
            <a:pPr marL="93663" indent="-93663" defTabSz="455613" fontAlgn="base">
              <a:spcBef>
                <a:spcPts val="600"/>
              </a:spcBef>
              <a:buFont typeface="Arial" panose="020B0604020202020204" pitchFamily="34" charset="0"/>
              <a:buChar char="•"/>
            </a:pPr>
            <a:r>
              <a:rPr lang="ja-JP" altLang="en-US" sz="1400" kern="100" dirty="0">
                <a:solidFill>
                  <a:srgbClr val="000000"/>
                </a:solidFill>
                <a:latin typeface="Meiryo UI" panose="020B0604030504040204" pitchFamily="50" charset="-128"/>
                <a:cs typeface="Meiryo UI" panose="020B0604030504040204" pitchFamily="50" charset="-128"/>
              </a:rPr>
              <a:t>大手銀行・信託銀行・地方銀行・証券会社・資産運用会社など、</a:t>
            </a:r>
            <a:r>
              <a:rPr lang="en-US" altLang="ja-JP" sz="1400" kern="100" dirty="0">
                <a:solidFill>
                  <a:srgbClr val="000000"/>
                </a:solidFill>
                <a:latin typeface="Meiryo UI" panose="020B0604030504040204" pitchFamily="50" charset="-128"/>
                <a:cs typeface="Meiryo UI" panose="020B0604030504040204" pitchFamily="50" charset="-128"/>
              </a:rPr>
              <a:t>60</a:t>
            </a:r>
            <a:r>
              <a:rPr lang="ja-JP" altLang="en-US" sz="1400" kern="100" dirty="0">
                <a:solidFill>
                  <a:srgbClr val="000000"/>
                </a:solidFill>
                <a:latin typeface="Meiryo UI" panose="020B0604030504040204" pitchFamily="50" charset="-128"/>
                <a:cs typeface="Meiryo UI" panose="020B0604030504040204" pitchFamily="50" charset="-128"/>
              </a:rPr>
              <a:t>社以上の実績</a:t>
            </a:r>
          </a:p>
        </p:txBody>
      </p:sp>
      <p:pic>
        <p:nvPicPr>
          <p:cNvPr id="120" name="図 119" descr="https://www.nttdata.com/jp/ja/-/media/nttdatajapan/images/lineup/master_series/grm.jpg?la=ja-jp&amp;hash=41042E68571074FDE998D0C6B1C25AB01FED3AC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0387" y="2140011"/>
            <a:ext cx="1627013" cy="294545"/>
          </a:xfrm>
          <a:prstGeom prst="rect">
            <a:avLst/>
          </a:prstGeom>
          <a:noFill/>
          <a:extLst>
            <a:ext uri="{909E8E84-426E-40DD-AFC4-6F175D3DCCD1}">
              <a14:hiddenFill xmlns:a14="http://schemas.microsoft.com/office/drawing/2010/main">
                <a:solidFill>
                  <a:srgbClr val="FFFFFF"/>
                </a:solidFill>
              </a14:hiddenFill>
            </a:ext>
          </a:extLst>
        </p:spPr>
      </p:pic>
      <p:pic>
        <p:nvPicPr>
          <p:cNvPr id="121" name="図 120" descr="https://www.nttdata.com/jp/ja/-/media/nttdatajapan/images/lineup/master_series/lm.jpg?la=ja-jp&amp;hash=526C68B31D79522591C6A9BCE85361A486FC0182"/>
          <p:cNvPicPr>
            <a:picLocks noChangeAspect="1" noChangeArrowheads="1"/>
          </p:cNvPicPr>
          <p:nvPr/>
        </p:nvPicPr>
        <p:blipFill rotWithShape="1">
          <a:blip r:embed="rId10">
            <a:extLst>
              <a:ext uri="{28A0092B-C50C-407E-A947-70E740481C1C}">
                <a14:useLocalDpi xmlns:a14="http://schemas.microsoft.com/office/drawing/2010/main" val="0"/>
              </a:ext>
            </a:extLst>
          </a:blip>
          <a:srcRect r="18834" b="17062"/>
          <a:stretch/>
        </p:blipFill>
        <p:spPr bwMode="auto">
          <a:xfrm>
            <a:off x="7943158" y="2140011"/>
            <a:ext cx="1320586" cy="244289"/>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Box 6"/>
          <p:cNvSpPr txBox="1">
            <a:spLocks noChangeArrowheads="1"/>
          </p:cNvSpPr>
          <p:nvPr/>
        </p:nvSpPr>
        <p:spPr bwMode="auto">
          <a:xfrm>
            <a:off x="588941" y="906449"/>
            <a:ext cx="8967519" cy="292388"/>
          </a:xfrm>
          <a:prstGeom prst="rect">
            <a:avLst/>
          </a:prstGeom>
          <a:noFill/>
          <a:ln>
            <a:noFill/>
          </a:ln>
          <a:effectLst/>
          <a:extLst/>
        </p:spPr>
        <p:txBody>
          <a:bodyPr wrap="none">
            <a:spAutoFit/>
          </a:bodyPr>
          <a:lstStyle/>
          <a:p>
            <a:pPr defTabSz="455613" fontAlgn="base">
              <a:spcAft>
                <a:spcPct val="0"/>
              </a:spcAft>
            </a:pPr>
            <a:r>
              <a:rPr lang="ja-JP" altLang="en-US" sz="1300" dirty="0">
                <a:solidFill>
                  <a:srgbClr val="000000"/>
                </a:solidFill>
                <a:latin typeface="Meiryo UI" panose="020B0604030504040204" pitchFamily="50" charset="-128"/>
                <a:cs typeface="Meiryo UI" panose="020B0604030504040204" pitchFamily="50" charset="-128"/>
              </a:rPr>
              <a:t>東京ガスグループ時代に培った、ガス燃焼工学・ロケット流体工学における数値シミュレーション技術を数理ファイナンス・金融工学に応用</a:t>
            </a:r>
            <a:endParaRPr lang="en-US" altLang="ja-JP" sz="1300" dirty="0">
              <a:solidFill>
                <a:srgbClr val="000000"/>
              </a:solidFill>
              <a:latin typeface="Meiryo UI" panose="020B0604030504040204" pitchFamily="50" charset="-128"/>
              <a:cs typeface="Meiryo UI" panose="020B0604030504040204" pitchFamily="50" charset="-128"/>
            </a:endParaRPr>
          </a:p>
        </p:txBody>
      </p:sp>
      <p:sp>
        <p:nvSpPr>
          <p:cNvPr id="123" name="正方形/長方形 122"/>
          <p:cNvSpPr/>
          <p:nvPr/>
        </p:nvSpPr>
        <p:spPr>
          <a:xfrm>
            <a:off x="6525182" y="4143268"/>
            <a:ext cx="2625770" cy="211203"/>
          </a:xfrm>
          <a:prstGeom prst="rect">
            <a:avLst/>
          </a:prstGeom>
        </p:spPr>
        <p:txBody>
          <a:bodyPr wrap="none" lIns="36000" tIns="36000" rIns="72000" bIns="36000">
            <a:spAutoFit/>
          </a:bodyPr>
          <a:lstStyle/>
          <a:p>
            <a:pPr algn="ctr" defTabSz="925880"/>
            <a:r>
              <a:rPr lang="en-US" altLang="ja-JP" sz="900" dirty="0">
                <a:solidFill>
                  <a:srgbClr val="404040"/>
                </a:solidFill>
                <a:latin typeface="Meiryo UI" panose="020B0604030504040204" pitchFamily="50" charset="-128"/>
              </a:rPr>
              <a:t>※Energy Trading and Risk Management </a:t>
            </a:r>
            <a:r>
              <a:rPr lang="ja-JP" altLang="en-US" sz="900" dirty="0">
                <a:solidFill>
                  <a:srgbClr val="404040"/>
                </a:solidFill>
                <a:latin typeface="Meiryo UI" panose="020B0604030504040204" pitchFamily="50" charset="-128"/>
              </a:rPr>
              <a:t>の略</a:t>
            </a:r>
          </a:p>
        </p:txBody>
      </p:sp>
      <p:sp>
        <p:nvSpPr>
          <p:cNvPr id="124" name="TextBox 15"/>
          <p:cNvSpPr txBox="1"/>
          <p:nvPr/>
        </p:nvSpPr>
        <p:spPr>
          <a:xfrm>
            <a:off x="5956790" y="3412430"/>
            <a:ext cx="3476475" cy="246221"/>
          </a:xfrm>
          <a:prstGeom prst="rect">
            <a:avLst/>
          </a:prstGeom>
          <a:noFill/>
        </p:spPr>
        <p:txBody>
          <a:bodyPr wrap="square" lIns="0" tIns="0" rIns="0" bIns="0" rtlCol="0">
            <a:spAutoFit/>
          </a:bodyPr>
          <a:lstStyle/>
          <a:p>
            <a:r>
              <a:rPr lang="ja-JP" altLang="en-US" sz="800" dirty="0">
                <a:solidFill>
                  <a:srgbClr val="000000"/>
                </a:solidFill>
                <a:latin typeface="Meiryo UI"/>
                <a:cs typeface="Arial"/>
              </a:rPr>
              <a:t>「</a:t>
            </a:r>
            <a:r>
              <a:rPr lang="en-US" altLang="ja-JP" sz="800" dirty="0">
                <a:solidFill>
                  <a:srgbClr val="000000"/>
                </a:solidFill>
                <a:latin typeface="Meiryo UI"/>
                <a:cs typeface="Arial"/>
              </a:rPr>
              <a:t>Basel Master</a:t>
            </a:r>
            <a:r>
              <a:rPr lang="ja-JP" altLang="en-US" sz="800" dirty="0">
                <a:solidFill>
                  <a:srgbClr val="000000"/>
                </a:solidFill>
                <a:latin typeface="Meiryo UI"/>
                <a:cs typeface="Arial"/>
              </a:rPr>
              <a:t>」「</a:t>
            </a:r>
            <a:r>
              <a:rPr lang="en-US" altLang="ja-JP" sz="800" dirty="0">
                <a:solidFill>
                  <a:srgbClr val="000000"/>
                </a:solidFill>
                <a:latin typeface="Meiryo UI"/>
                <a:cs typeface="Arial"/>
              </a:rPr>
              <a:t>Banking Analyze Master</a:t>
            </a:r>
            <a:r>
              <a:rPr lang="ja-JP" altLang="en-US" sz="800" dirty="0">
                <a:solidFill>
                  <a:srgbClr val="000000"/>
                </a:solidFill>
                <a:latin typeface="Meiryo UI"/>
                <a:cs typeface="Arial"/>
              </a:rPr>
              <a:t>」「</a:t>
            </a:r>
            <a:r>
              <a:rPr lang="en-US" altLang="ja-JP" sz="800" dirty="0">
                <a:solidFill>
                  <a:srgbClr val="000000"/>
                </a:solidFill>
                <a:latin typeface="Meiryo UI"/>
                <a:cs typeface="Arial"/>
              </a:rPr>
              <a:t>Global Rating Master</a:t>
            </a:r>
            <a:r>
              <a:rPr lang="ja-JP" altLang="en-US" sz="800" dirty="0">
                <a:solidFill>
                  <a:srgbClr val="000000"/>
                </a:solidFill>
                <a:latin typeface="Meiryo UI"/>
                <a:cs typeface="Arial"/>
              </a:rPr>
              <a:t>」 </a:t>
            </a:r>
            <a:r>
              <a:rPr lang="en-US" altLang="ja-JP" sz="800" dirty="0">
                <a:solidFill>
                  <a:srgbClr val="000000"/>
                </a:solidFill>
                <a:latin typeface="Meiryo UI"/>
                <a:cs typeface="Arial"/>
              </a:rPr>
              <a:t/>
            </a:r>
            <a:br>
              <a:rPr lang="en-US" altLang="ja-JP" sz="800" dirty="0">
                <a:solidFill>
                  <a:srgbClr val="000000"/>
                </a:solidFill>
                <a:latin typeface="Meiryo UI"/>
                <a:cs typeface="Arial"/>
              </a:rPr>
            </a:br>
            <a:r>
              <a:rPr lang="ja-JP" altLang="en-US" sz="800" dirty="0">
                <a:solidFill>
                  <a:srgbClr val="000000"/>
                </a:solidFill>
                <a:latin typeface="Meiryo UI"/>
                <a:cs typeface="Arial"/>
              </a:rPr>
              <a:t>「</a:t>
            </a:r>
            <a:r>
              <a:rPr lang="en-US" altLang="ja-JP" sz="800" dirty="0">
                <a:solidFill>
                  <a:srgbClr val="000000"/>
                </a:solidFill>
                <a:latin typeface="Meiryo UI"/>
                <a:cs typeface="Arial"/>
              </a:rPr>
              <a:t>Liquidity Master</a:t>
            </a:r>
            <a:r>
              <a:rPr lang="ja-JP" altLang="en-US" sz="800" dirty="0">
                <a:solidFill>
                  <a:srgbClr val="000000"/>
                </a:solidFill>
                <a:latin typeface="Meiryo UI"/>
                <a:cs typeface="Arial"/>
              </a:rPr>
              <a:t>」は株式会社</a:t>
            </a:r>
            <a:r>
              <a:rPr lang="en-US" altLang="ja-JP" sz="800" dirty="0">
                <a:solidFill>
                  <a:srgbClr val="000000"/>
                </a:solidFill>
                <a:latin typeface="Meiryo UI"/>
                <a:cs typeface="Arial"/>
              </a:rPr>
              <a:t>NTT</a:t>
            </a:r>
            <a:r>
              <a:rPr lang="ja-JP" altLang="en-US" sz="800" dirty="0">
                <a:solidFill>
                  <a:srgbClr val="000000"/>
                </a:solidFill>
                <a:latin typeface="Meiryo UI"/>
                <a:cs typeface="Arial"/>
              </a:rPr>
              <a:t>データの登録商標です。 </a:t>
            </a:r>
            <a:endParaRPr lang="en-US" sz="800" dirty="0">
              <a:solidFill>
                <a:srgbClr val="000000"/>
              </a:solidFill>
              <a:latin typeface="Meiryo UI"/>
              <a:cs typeface="Arial"/>
            </a:endParaRPr>
          </a:p>
        </p:txBody>
      </p:sp>
    </p:spTree>
    <p:extLst>
      <p:ext uri="{BB962C8B-B14F-4D97-AF65-F5344CB8AC3E}">
        <p14:creationId xmlns:p14="http://schemas.microsoft.com/office/powerpoint/2010/main" val="144705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02</a:t>
            </a:r>
            <a:endParaRPr kumimoji="1" lang="ja-JP" altLang="en-US" dirty="0"/>
          </a:p>
        </p:txBody>
      </p:sp>
      <p:sp>
        <p:nvSpPr>
          <p:cNvPr id="5" name="テキスト プレースホルダー 4"/>
          <p:cNvSpPr>
            <a:spLocks noGrp="1"/>
          </p:cNvSpPr>
          <p:nvPr>
            <p:ph type="body" sz="quarter" idx="16"/>
          </p:nvPr>
        </p:nvSpPr>
        <p:spPr/>
        <p:txBody>
          <a:bodyPr/>
          <a:lstStyle/>
          <a:p>
            <a:r>
              <a:rPr kumimoji="1" lang="en-US" altLang="ja-JP" dirty="0" smtClean="0"/>
              <a:t>Prélude Enterprise </a:t>
            </a:r>
            <a:r>
              <a:rPr kumimoji="1" lang="ja-JP" altLang="en-US" dirty="0" smtClean="0"/>
              <a:t>とは？</a:t>
            </a:r>
            <a:endParaRPr kumimoji="1" lang="ja-JP" altLang="en-US" dirty="0"/>
          </a:p>
        </p:txBody>
      </p:sp>
    </p:spTree>
    <p:extLst>
      <p:ext uri="{BB962C8B-B14F-4D97-AF65-F5344CB8AC3E}">
        <p14:creationId xmlns:p14="http://schemas.microsoft.com/office/powerpoint/2010/main" val="34849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表紙_Light">
  <a:themeElements>
    <a:clrScheme name="NTT DATA Group Corp.">
      <a:dk1>
        <a:srgbClr val="000000"/>
      </a:dk1>
      <a:lt1>
        <a:srgbClr val="FFFFFF"/>
      </a:lt1>
      <a:dk2>
        <a:srgbClr val="2E404D"/>
      </a:dk2>
      <a:lt2>
        <a:srgbClr val="19A3FC"/>
      </a:lt2>
      <a:accent1>
        <a:srgbClr val="070F26"/>
      </a:accent1>
      <a:accent2>
        <a:srgbClr val="0071BC"/>
      </a:accent2>
      <a:accent3>
        <a:srgbClr val="005B95"/>
      </a:accent3>
      <a:accent4>
        <a:srgbClr val="00DFED"/>
      </a:accent4>
      <a:accent5>
        <a:srgbClr val="00CB5D"/>
      </a:accent5>
      <a:accent6>
        <a:srgbClr val="949494"/>
      </a:accent6>
      <a:hlink>
        <a:srgbClr val="19A3FC"/>
      </a:hlink>
      <a:folHlink>
        <a:srgbClr val="0071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2241F67D-8274-5F4B-A058-BBA464A1C18E}"/>
    </a:ext>
  </a:extLst>
</a:theme>
</file>

<file path=ppt/theme/theme10.xml><?xml version="1.0" encoding="utf-8"?>
<a:theme xmlns:a="http://schemas.openxmlformats.org/drawingml/2006/main" name="ホワイト">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扉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EF573D60-3764-F54C-9BF1-3D92D2F3F32E}"/>
    </a:ext>
  </a:extLst>
</a:theme>
</file>

<file path=ppt/theme/theme3.xml><?xml version="1.0" encoding="utf-8"?>
<a:theme xmlns:a="http://schemas.openxmlformats.org/drawingml/2006/main" name="コンテンツ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3A288B00-138B-724C-BB5B-3510F14405B4}"/>
    </a:ext>
  </a:extLst>
</a:theme>
</file>

<file path=ppt/theme/theme4.xml><?xml version="1.0" encoding="utf-8"?>
<a:theme xmlns:a="http://schemas.openxmlformats.org/drawingml/2006/main" name="裏表紙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D5031687-12BC-0C43-89CC-7E13DF8AAC65}"/>
    </a:ext>
  </a:extLst>
</a:theme>
</file>

<file path=ppt/theme/theme5.xml><?xml version="1.0" encoding="utf-8"?>
<a:theme xmlns:a="http://schemas.openxmlformats.org/drawingml/2006/main" name="表紙_Dark">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3380B7C1-ABD3-D543-AC7E-83241A250013}"/>
    </a:ext>
  </a:extLst>
</a:theme>
</file>

<file path=ppt/theme/theme6.xml><?xml version="1.0" encoding="utf-8"?>
<a:theme xmlns:a="http://schemas.openxmlformats.org/drawingml/2006/main" name="中扉_Dark">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DE3962BC-C5B1-F242-9B5D-113DFB5E7953}"/>
    </a:ext>
  </a:extLst>
</a:theme>
</file>

<file path=ppt/theme/theme7.xml><?xml version="1.0" encoding="utf-8"?>
<a:theme xmlns:a="http://schemas.openxmlformats.org/drawingml/2006/main" name="コンテンツ_Dark">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59B9A2C7-D5F4-EE4D-A300-EE507EA0B43F}"/>
    </a:ext>
  </a:extLst>
</a:theme>
</file>

<file path=ppt/theme/theme8.xml><?xml version="1.0" encoding="utf-8"?>
<a:theme xmlns:a="http://schemas.openxmlformats.org/drawingml/2006/main" name="裏表紙_Dark">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0622_NTT_DATA_Corporate_Template_1609_JP4" id="{81C4B475-FAD7-274A-8EDE-D6556404C4B5}" vid="{3D17E552-2371-5D40-BB78-9FE831F9172B}"/>
    </a:ext>
  </a:extLst>
</a:theme>
</file>

<file path=ppt/theme/theme9.xml><?xml version="1.0" encoding="utf-8"?>
<a:theme xmlns:a="http://schemas.openxmlformats.org/drawingml/2006/main" name="ホワイト">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65AA1FFD569E4DBF51363343E8F961" ma:contentTypeVersion="14" ma:contentTypeDescription="Create a new document." ma:contentTypeScope="" ma:versionID="f497bdf56da8110857219b5c5f6de138">
  <xsd:schema xmlns:xsd="http://www.w3.org/2001/XMLSchema" xmlns:xs="http://www.w3.org/2001/XMLSchema" xmlns:p="http://schemas.microsoft.com/office/2006/metadata/properties" xmlns:ns2="b2d1b6ea-4746-4960-92b6-abe5e19d4572" xmlns:ns3="a604daac-d393-4f8e-86f7-9e2fafa015b6" targetNamespace="http://schemas.microsoft.com/office/2006/metadata/properties" ma:root="true" ma:fieldsID="3f33f926293d2c4f433d10ffb0151c7f" ns2:_="" ns3:_="">
    <xsd:import namespace="b2d1b6ea-4746-4960-92b6-abe5e19d4572"/>
    <xsd:import namespace="a604daac-d393-4f8e-86f7-9e2fafa015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1b6ea-4746-4960-92b6-abe5e19d4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2800d48-ca3e-4aa9-be09-f21b81665072"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04daac-d393-4f8e-86f7-9e2fafa015b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f66a69e-3c3e-4537-9aaa-f8ebf738eba4}" ma:internalName="TaxCatchAll" ma:showField="CatchAllData" ma:web="a604daac-d393-4f8e-86f7-9e2fafa015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8F579-53B8-4B8C-9F58-0D818877B6AD}">
  <ds:schemaRefs>
    <ds:schemaRef ds:uri="http://schemas.microsoft.com/sharepoint/v3/contenttype/forms"/>
  </ds:schemaRefs>
</ds:datastoreItem>
</file>

<file path=customXml/itemProps2.xml><?xml version="1.0" encoding="utf-8"?>
<ds:datastoreItem xmlns:ds="http://schemas.openxmlformats.org/officeDocument/2006/customXml" ds:itemID="{D4615377-19C8-4CCD-A055-195343116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1b6ea-4746-4960-92b6-abe5e19d4572"/>
    <ds:schemaRef ds:uri="a604daac-d393-4f8e-86f7-9e2fafa01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CorpPresentation_Template_169_J</Template>
  <TotalTime>0</TotalTime>
  <Words>5131</Words>
  <Application>Microsoft Office PowerPoint</Application>
  <PresentationFormat>A4 210 x 297 mm</PresentationFormat>
  <Paragraphs>848</Paragraphs>
  <Slides>33</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8</vt:i4>
      </vt:variant>
      <vt:variant>
        <vt:lpstr>スライド タイトル</vt:lpstr>
      </vt:variant>
      <vt:variant>
        <vt:i4>33</vt:i4>
      </vt:variant>
    </vt:vector>
  </HeadingPairs>
  <TitlesOfParts>
    <vt:vector size="53" baseType="lpstr">
      <vt:lpstr>HGPｺﾞｼｯｸE</vt:lpstr>
      <vt:lpstr>HGPｺﾞｼｯｸE</vt:lpstr>
      <vt:lpstr>HGP創英角ｺﾞｼｯｸUB</vt:lpstr>
      <vt:lpstr>Meiryo UI</vt:lpstr>
      <vt:lpstr>メイリオ</vt:lpstr>
      <vt:lpstr>游ゴシック</vt:lpstr>
      <vt:lpstr>Arial</vt:lpstr>
      <vt:lpstr>Arial Black</vt:lpstr>
      <vt:lpstr>Century Gothic</vt:lpstr>
      <vt:lpstr>Trebuchet MS</vt:lpstr>
      <vt:lpstr>Verdana</vt:lpstr>
      <vt:lpstr>Wingdings</vt:lpstr>
      <vt:lpstr>表紙_Light</vt:lpstr>
      <vt:lpstr>中扉_Light</vt:lpstr>
      <vt:lpstr>コンテンツ_Light</vt:lpstr>
      <vt:lpstr>裏表紙_Light</vt:lpstr>
      <vt:lpstr>表紙_Dark</vt:lpstr>
      <vt:lpstr>中扉_Dark</vt:lpstr>
      <vt:lpstr>コンテンツ_Dark</vt:lpstr>
      <vt:lpstr>裏表紙_Dark</vt:lpstr>
      <vt:lpstr>株式会社●●銀行　御中</vt:lpstr>
      <vt:lpstr>目次</vt:lpstr>
      <vt:lpstr>01</vt:lpstr>
      <vt:lpstr>会社概要／沿革</vt:lpstr>
      <vt:lpstr>新生NTTデータルウィーブとして始動</vt:lpstr>
      <vt:lpstr>全社組織体制（2023年7月1日～）</vt:lpstr>
      <vt:lpstr>フィナンシャル・ソリューションズ事業本部 体制（2023年7月1日～）</vt:lpstr>
      <vt:lpstr>フィナンシャル・ソリューションズ事業本部のビジネス領域</vt:lpstr>
      <vt:lpstr>02</vt:lpstr>
      <vt:lpstr>今後の市場系システムに求められること</vt:lpstr>
      <vt:lpstr>Prélude Enterprise とは</vt:lpstr>
      <vt:lpstr>対応商品一覧</vt:lpstr>
      <vt:lpstr>機能概要</vt:lpstr>
      <vt:lpstr>機能概要</vt:lpstr>
      <vt:lpstr>機能概要</vt:lpstr>
      <vt:lpstr>機能概要</vt:lpstr>
      <vt:lpstr>システムの業務利用イメージ</vt:lpstr>
      <vt:lpstr>Prélude Enterprise 画面サンプル</vt:lpstr>
      <vt:lpstr>Prélude Enterprise 開発ロードマップ（2023年11月版）</vt:lpstr>
      <vt:lpstr>パッケージ機能の追加適用のスキーム</vt:lpstr>
      <vt:lpstr>評価ロジックの内製化</vt:lpstr>
      <vt:lpstr>評価ロジックの内製化 ～ロジック仕様書サンプル～</vt:lpstr>
      <vt:lpstr>システム稼働環境</vt:lpstr>
      <vt:lpstr>Amazon Web Services を利用したシステム構成例</vt:lpstr>
      <vt:lpstr>03</vt:lpstr>
      <vt:lpstr>導入実績の推移</vt:lpstr>
      <vt:lpstr>システム導入事例</vt:lpstr>
      <vt:lpstr>システム構築事例～クラウド型市場系統合管理システム</vt:lpstr>
      <vt:lpstr>システム構築事例～外貨関連サービス対応型市場系システム～</vt:lpstr>
      <vt:lpstr>システム構築事例～外為業務サブシステム～</vt:lpstr>
      <vt:lpstr>システム構築事例～外債・デリバティブ管理システム～</vt:lpstr>
      <vt:lpstr>システム構築事例～グループ共同システム～</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2023-06-29T07:51:50Z</dcterms:created>
  <dcterms:modified xsi:type="dcterms:W3CDTF">2023-12-01T06:05:33Z</dcterms:modified>
  <cp:version/>
</cp:coreProperties>
</file>